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7"/>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371600" y="1143000"/>
            <a:ext cx="4114080" cy="3085560"/>
          </a:xfrm>
          <a:prstGeom prst="rect">
            <a:avLst/>
          </a:prstGeom>
          <a:ln w="0">
            <a:noFill/>
          </a:ln>
        </p:spPr>
      </p:sp>
      <p:sp>
        <p:nvSpPr>
          <p:cNvPr id="7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8"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8B8FCE-D916-443B-8A4B-19D94BBD02D7}"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53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312587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33941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2502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1389780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08511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89197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3594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07226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812808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07625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124860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9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3646781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6.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20.bm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1.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2.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3.bm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8.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2.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2.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トップソーラーカリキュレーター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99×99×13mm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考：表示桁数</a:t>
            </a:r>
            <a:r>
              <a:rPr lang="en-US" altLang="ja-JP" sz="900" dirty="0">
                <a:latin typeface="Meiryo UI" panose="020B0604030504040204" pitchFamily="34" charset="-128"/>
                <a:ea typeface="Meiryo UI" panose="020B0604030504040204" pitchFamily="34" charset="-128"/>
              </a:rPr>
              <a:t>12</a:t>
            </a:r>
            <a:r>
              <a:rPr lang="ja-JP" altLang="en-US" sz="900">
                <a:latin typeface="Meiryo UI" panose="020B0604030504040204" pitchFamily="34" charset="-128"/>
                <a:ea typeface="Meiryo UI" panose="020B0604030504040204" pitchFamily="34" charset="-128"/>
              </a:rPr>
              <a:t>桁</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イタリアンレッド・リアルブラック・ロイヤルブルー・スノーホワイト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ノートなどと一緒に持ち歩くのにも便利な、すっきりとしたフラットボタンでグッドデザイン賞も受賞したカリキュレーターです。カラーバリエーションは全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24E48A2-BC6C-F1F1-FF75-00492B30E6A5}"/>
              </a:ext>
            </a:extLst>
          </p:cNvPr>
          <p:cNvPicPr>
            <a:picLocks noChangeAspect="1"/>
          </p:cNvPicPr>
          <p:nvPr/>
        </p:nvPicPr>
        <p:blipFill>
          <a:blip r:embed="rId5"/>
          <a:stretch>
            <a:fillRect/>
          </a:stretch>
        </p:blipFill>
        <p:spPr>
          <a:xfrm>
            <a:off x="724120" y="1422052"/>
            <a:ext cx="3608238" cy="360823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クーラーマルシェバッグ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カラー展開：グレー、チャコールブラック、ネイビー、ミントブルー、スモークピンク</a:t>
            </a:r>
          </a:p>
          <a:p>
            <a:r>
              <a:rPr lang="ja-JP" altLang="en-US" sz="900" dirty="0">
                <a:latin typeface="Meiryo UI" panose="020B0604030504040204" pitchFamily="34" charset="-128"/>
                <a:ea typeface="Meiryo UI" panose="020B0604030504040204" pitchFamily="34" charset="-128"/>
              </a:rPr>
              <a:t>素材：ポリエステル、アルミ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480×390×200(mm)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40×390(mm)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21L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のペットボトルもゆったり入る大容量のマルシェバッグ。くすみカラーで丸みがあるシルエットがとてもおしゃれ。保冷・保温機能付きで小さく折り畳めるのでエコバッグとして重宝します。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6B429FBB-5996-C347-50BF-A070E9896CF6}"/>
              </a:ext>
            </a:extLst>
          </p:cNvPr>
          <p:cNvPicPr>
            <a:picLocks noChangeAspect="1"/>
          </p:cNvPicPr>
          <p:nvPr/>
        </p:nvPicPr>
        <p:blipFill>
          <a:blip r:embed="rId5"/>
          <a:stretch>
            <a:fillRect/>
          </a:stretch>
        </p:blipFill>
        <p:spPr>
          <a:xfrm>
            <a:off x="678850" y="1369418"/>
            <a:ext cx="3664571" cy="3664571"/>
          </a:xfrm>
          <a:prstGeom prst="rect">
            <a:avLst/>
          </a:prstGeom>
        </p:spPr>
      </p:pic>
    </p:spTree>
    <p:extLst>
      <p:ext uri="{BB962C8B-B14F-4D97-AF65-F5344CB8AC3E}">
        <p14:creationId xmlns:p14="http://schemas.microsoft.com/office/powerpoint/2010/main" val="160874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dirty="0">
                <a:solidFill>
                  <a:schemeClr val="bg1"/>
                </a:solidFill>
                <a:latin typeface="Meiryo UI" panose="020B0604030504040204" pitchFamily="34" charset="-128"/>
                <a:ea typeface="Meiryo UI" panose="020B0604030504040204" pitchFamily="34" charset="-128"/>
              </a:rPr>
              <a:t>ワンタッチサーモボトル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カーキ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Φ68×220(mm)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片手でも開けられるワンタッチ式が便利な</a:t>
            </a:r>
            <a:r>
              <a:rPr lang="en-US" altLang="ja-JP" sz="1600" dirty="0"/>
              <a:t>500ml</a:t>
            </a:r>
            <a:r>
              <a:rPr lang="ja-JP" altLang="en-US" sz="1600" dirty="0"/>
              <a:t>サーモボトルです。ザラっとした表面が見た目にも格好良く持ちやすい点も◎！全</a:t>
            </a:r>
            <a:r>
              <a:rPr lang="en-US" altLang="ja-JP" sz="1600" dirty="0"/>
              <a:t>6</a:t>
            </a:r>
            <a:r>
              <a:rPr lang="ja-JP" altLang="en-US" sz="1600" dirty="0"/>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205FD8AD-AC78-33ED-D7B2-DC7B3350CE37}"/>
              </a:ext>
            </a:extLst>
          </p:cNvPr>
          <p:cNvPicPr>
            <a:picLocks noChangeAspect="1"/>
          </p:cNvPicPr>
          <p:nvPr/>
        </p:nvPicPr>
        <p:blipFill>
          <a:blip r:embed="rId5"/>
          <a:stretch>
            <a:fillRect/>
          </a:stretch>
        </p:blipFill>
        <p:spPr>
          <a:xfrm>
            <a:off x="659513" y="1411148"/>
            <a:ext cx="3598678" cy="3598678"/>
          </a:xfrm>
          <a:prstGeom prst="rect">
            <a:avLst/>
          </a:prstGeom>
        </p:spPr>
      </p:pic>
    </p:spTree>
    <p:extLst>
      <p:ext uri="{BB962C8B-B14F-4D97-AF65-F5344CB8AC3E}">
        <p14:creationId xmlns:p14="http://schemas.microsoft.com/office/powerpoint/2010/main" val="72467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370×350×150(mm)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再生ファブリック糸を使用した保冷機能付きのエシカルなスクエアトートバッグの</a:t>
            </a:r>
            <a:r>
              <a:rPr lang="en-US" altLang="ja-JP" sz="1600" dirty="0"/>
              <a:t>M</a:t>
            </a:r>
            <a:r>
              <a:rPr lang="ja-JP" altLang="en-US" sz="1600" dirty="0"/>
              <a:t>サイズです。丸みのある形状とくすんだ柔らかい色合いがオシャレ。女性向けの物販品やノベルティに最適です。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88FA05-8771-6BC7-463B-7423630AF8A3}"/>
              </a:ext>
            </a:extLst>
          </p:cNvPr>
          <p:cNvPicPr>
            <a:picLocks noChangeAspect="1"/>
          </p:cNvPicPr>
          <p:nvPr/>
        </p:nvPicPr>
        <p:blipFill>
          <a:blip r:embed="rId5"/>
          <a:stretch>
            <a:fillRect/>
          </a:stretch>
        </p:blipFill>
        <p:spPr>
          <a:xfrm>
            <a:off x="696781" y="1375108"/>
            <a:ext cx="3746580" cy="3746580"/>
          </a:xfrm>
          <a:prstGeom prst="rect">
            <a:avLst/>
          </a:prstGeom>
        </p:spPr>
      </p:pic>
    </p:spTree>
    <p:extLst>
      <p:ext uri="{BB962C8B-B14F-4D97-AF65-F5344CB8AC3E}">
        <p14:creationId xmlns:p14="http://schemas.microsoft.com/office/powerpoint/2010/main" val="393700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Malutto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ワンタッチサーモステンレスボトル </a:t>
            </a:r>
            <a:r>
              <a:rPr lang="en-US" altLang="ja-JP" sz="2000" dirty="0">
                <a:solidFill>
                  <a:schemeClr val="bg1"/>
                </a:solidFill>
                <a:latin typeface="Meiryo UI" panose="020B0604030504040204" pitchFamily="34" charset="-128"/>
                <a:ea typeface="Meiryo UI" panose="020B0604030504040204" pitchFamily="34" charset="-128"/>
              </a:rPr>
              <a:t>220ml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Φ75×H134(mm)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220ml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220ml</a:t>
            </a:r>
            <a:r>
              <a:rPr lang="ja-JP" altLang="en-US" sz="1600" dirty="0"/>
              <a:t>サイズのボトルです。丸みのあるフォルムとカラーバリエーションが見た目にも可愛らしく、また保温性に優れたステンレス素材やワンタッチオープン機能も高ポイント！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EBB7F6B-069A-26D6-B0FB-E9F8D665A05C}"/>
              </a:ext>
            </a:extLst>
          </p:cNvPr>
          <p:cNvPicPr>
            <a:picLocks noChangeAspect="1"/>
          </p:cNvPicPr>
          <p:nvPr/>
        </p:nvPicPr>
        <p:blipFill>
          <a:blip r:embed="rId5"/>
          <a:stretch>
            <a:fillRect/>
          </a:stretch>
        </p:blipFill>
        <p:spPr>
          <a:xfrm>
            <a:off x="663438" y="1362891"/>
            <a:ext cx="3679983" cy="3679983"/>
          </a:xfrm>
          <a:prstGeom prst="rect">
            <a:avLst/>
          </a:prstGeom>
        </p:spPr>
      </p:pic>
    </p:spTree>
    <p:extLst>
      <p:ext uri="{BB962C8B-B14F-4D97-AF65-F5344CB8AC3E}">
        <p14:creationId xmlns:p14="http://schemas.microsoft.com/office/powerpoint/2010/main" val="199325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Malutto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サーモステンレスマグ</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、天然竹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φ84×95(mm)(</a:t>
            </a:r>
            <a:r>
              <a:rPr lang="ja-JP" altLang="en-US" sz="900" dirty="0">
                <a:latin typeface="Meiryo UI" panose="020B0604030504040204" pitchFamily="34" charset="-128"/>
                <a:ea typeface="Meiryo UI" panose="020B0604030504040204" pitchFamily="34" charset="-128"/>
              </a:rPr>
              <a:t>フタ含む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ホーロー感のある質感と丸みのあるフォルムが可愛らしくもシンプルな</a:t>
            </a:r>
            <a:r>
              <a:rPr lang="en-US" altLang="ja-JP" sz="1600" dirty="0"/>
              <a:t>350ml</a:t>
            </a:r>
            <a:r>
              <a:rPr lang="ja-JP" altLang="en-US" sz="1600" dirty="0"/>
              <a:t>マグ。サーモステンレス素材で保温性に優れており、ナチュラル感の竹蓋も便利でオシャレです。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34D56F2-9405-E0B9-0252-9C71C1953A60}"/>
              </a:ext>
            </a:extLst>
          </p:cNvPr>
          <p:cNvPicPr>
            <a:picLocks noChangeAspect="1"/>
          </p:cNvPicPr>
          <p:nvPr/>
        </p:nvPicPr>
        <p:blipFill>
          <a:blip r:embed="rId5"/>
          <a:stretch>
            <a:fillRect/>
          </a:stretch>
        </p:blipFill>
        <p:spPr>
          <a:xfrm>
            <a:off x="679051" y="1421018"/>
            <a:ext cx="3621460" cy="3621460"/>
          </a:xfrm>
          <a:prstGeom prst="rect">
            <a:avLst/>
          </a:prstGeom>
        </p:spPr>
      </p:pic>
    </p:spTree>
    <p:extLst>
      <p:ext uri="{BB962C8B-B14F-4D97-AF65-F5344CB8AC3E}">
        <p14:creationId xmlns:p14="http://schemas.microsoft.com/office/powerpoint/2010/main" val="249816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ウッドキャップ・ラウンドタンブラー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カラー展開：シルバー、シャンパンゴールド、マットブラック</a:t>
            </a:r>
          </a:p>
          <a:p>
            <a:r>
              <a:rPr lang="ja-JP" altLang="en-US" sz="900" dirty="0">
                <a:latin typeface="Meiryo UI" panose="020B0604030504040204" pitchFamily="34" charset="-128"/>
                <a:ea typeface="Meiryo UI" panose="020B0604030504040204" pitchFamily="34" charset="-128"/>
              </a:rPr>
              <a:t>素材：ステンレス、天然木、シリコーンゴム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118mm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ウッドキャップ付きのおしゃれなステンレスタンブラー。真空</a:t>
            </a:r>
            <a:r>
              <a:rPr lang="en-US" altLang="ja-JP" sz="1600" dirty="0"/>
              <a:t>2</a:t>
            </a:r>
            <a:r>
              <a:rPr lang="ja-JP" altLang="en-US" sz="1600" dirty="0"/>
              <a:t>重構造で、中身の温度をしっかり維持します。本体とキャップに名入れができるので、物販品やノベルティグッズにおススメです。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22445E3-FE70-A3EE-66A2-75742611AFB5}"/>
              </a:ext>
            </a:extLst>
          </p:cNvPr>
          <p:cNvPicPr>
            <a:picLocks noChangeAspect="1"/>
          </p:cNvPicPr>
          <p:nvPr/>
        </p:nvPicPr>
        <p:blipFill>
          <a:blip r:embed="rId5"/>
          <a:stretch>
            <a:fillRect/>
          </a:stretch>
        </p:blipFill>
        <p:spPr>
          <a:xfrm>
            <a:off x="717841" y="1411148"/>
            <a:ext cx="3582089" cy="3582089"/>
          </a:xfrm>
          <a:prstGeom prst="rect">
            <a:avLst/>
          </a:prstGeom>
        </p:spPr>
      </p:pic>
    </p:spTree>
    <p:extLst>
      <p:ext uri="{BB962C8B-B14F-4D97-AF65-F5344CB8AC3E}">
        <p14:creationId xmlns:p14="http://schemas.microsoft.com/office/powerpoint/2010/main" val="50110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カップウォーマー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Φ117×25(mm)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備考：取説付、出力</a:t>
            </a:r>
            <a:r>
              <a:rPr lang="en-US" altLang="ja-JP" sz="900" dirty="0">
                <a:latin typeface="Meiryo UI" panose="020B0604030504040204" pitchFamily="34" charset="-128"/>
                <a:ea typeface="Meiryo UI" panose="020B0604030504040204" pitchFamily="34" charset="-128"/>
              </a:rPr>
              <a:t>/5W</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ケーブル付属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3</a:t>
            </a:r>
            <a:r>
              <a:rPr lang="ja-JP" altLang="en-US" sz="1600" dirty="0"/>
              <a:t>段階の温度調整可能なカップウォーマー。寒い冬のデスクワークなどにはぴったりでいつまでも温かい飲み物が楽しめます。ブラックとホワイトの二色展開からお選びいただけます。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07BC655-60DA-878B-9D47-BC996BB24BF7}"/>
              </a:ext>
            </a:extLst>
          </p:cNvPr>
          <p:cNvPicPr>
            <a:picLocks noChangeAspect="1"/>
          </p:cNvPicPr>
          <p:nvPr/>
        </p:nvPicPr>
        <p:blipFill>
          <a:blip r:embed="rId5"/>
          <a:stretch>
            <a:fillRect/>
          </a:stretch>
        </p:blipFill>
        <p:spPr>
          <a:xfrm>
            <a:off x="724120" y="1365294"/>
            <a:ext cx="3622127" cy="3622127"/>
          </a:xfrm>
          <a:prstGeom prst="rect">
            <a:avLst/>
          </a:prstGeom>
        </p:spPr>
      </p:pic>
    </p:spTree>
    <p:extLst>
      <p:ext uri="{BB962C8B-B14F-4D97-AF65-F5344CB8AC3E}">
        <p14:creationId xmlns:p14="http://schemas.microsoft.com/office/powerpoint/2010/main" val="224612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ロケットサーモボトル</a:t>
            </a:r>
            <a:r>
              <a:rPr lang="en-US" altLang="ja-JP" sz="2000" dirty="0">
                <a:solidFill>
                  <a:schemeClr val="bg1"/>
                </a:solidFill>
                <a:latin typeface="Meiryo UI" panose="020B0604030504040204" pitchFamily="34" charset="-128"/>
                <a:ea typeface="Meiryo UI" panose="020B0604030504040204" pitchFamily="34" charset="-128"/>
              </a:rPr>
              <a:t>420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φ73×228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420ml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シルバー、ブラック、ホワイト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バッグの中でも邪魔にならない細身で見た目にも可愛らしい牛乳瓶型ボトルです。保冷保温効果もあり季節問わず美味しい温度をそのままどこでも味わえます。カラー展開は全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7314FB1-CF23-9941-A42D-531331284F79}"/>
              </a:ext>
            </a:extLst>
          </p:cNvPr>
          <p:cNvPicPr>
            <a:picLocks noChangeAspect="1"/>
          </p:cNvPicPr>
          <p:nvPr/>
        </p:nvPicPr>
        <p:blipFill>
          <a:blip r:embed="rId5"/>
          <a:stretch>
            <a:fillRect/>
          </a:stretch>
        </p:blipFill>
        <p:spPr>
          <a:xfrm>
            <a:off x="867784" y="1597412"/>
            <a:ext cx="3175000" cy="3175000"/>
          </a:xfrm>
          <a:prstGeom prst="rect">
            <a:avLst/>
          </a:prstGeom>
        </p:spPr>
      </p:pic>
    </p:spTree>
    <p:extLst>
      <p:ext uri="{BB962C8B-B14F-4D97-AF65-F5344CB8AC3E}">
        <p14:creationId xmlns:p14="http://schemas.microsoft.com/office/powerpoint/2010/main" val="254119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レザーメモカバー</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115×84×20m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/130×95×28mm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ロディアメモパッド付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色から選択可</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高級感のある牛革を贅沢に使用した、見た目もシックで格好良い</a:t>
            </a:r>
            <a:r>
              <a:rPr lang="en-US" altLang="ja-JP" sz="1600" b="0" i="0" dirty="0">
                <a:solidFill>
                  <a:srgbClr val="333333"/>
                </a:solidFill>
                <a:effectLst/>
                <a:latin typeface="-apple-system"/>
              </a:rPr>
              <a:t>A7</a:t>
            </a:r>
            <a:r>
              <a:rPr lang="ja-JP" altLang="en-US" sz="1600" b="0" i="0" dirty="0">
                <a:solidFill>
                  <a:srgbClr val="333333"/>
                </a:solidFill>
                <a:effectLst/>
                <a:latin typeface="-apple-system"/>
              </a:rPr>
              <a:t>サイズのレザーメモカバーです。名入れプリントも可能ですので、オリジナルグッズ用などにもおすすめです。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7594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クリアワイヤレス充電器 ラウンド </a:t>
            </a:r>
            <a:r>
              <a:rPr lang="en-US" altLang="ja-JP" sz="2000" dirty="0">
                <a:solidFill>
                  <a:schemeClr val="bg1"/>
                </a:solidFill>
                <a:latin typeface="Meiryo UI" panose="020B0604030504040204" pitchFamily="34" charset="-128"/>
                <a:ea typeface="Meiryo UI" panose="020B0604030504040204" pitchFamily="34" charset="-128"/>
              </a:rPr>
              <a:t>5W</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素材：アクリル、</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Φ100×9(mm)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備考：取説付、出力</a:t>
            </a:r>
            <a:r>
              <a:rPr lang="en-US" altLang="ja-JP" sz="900" dirty="0">
                <a:latin typeface="Meiryo UI" panose="020B0604030504040204" pitchFamily="34" charset="-128"/>
                <a:ea typeface="Meiryo UI" panose="020B0604030504040204" pitchFamily="34" charset="-128"/>
              </a:rPr>
              <a:t>/5W</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Qi</a:t>
            </a:r>
            <a:r>
              <a:rPr lang="ja-JP" altLang="en-US" sz="900" dirty="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ラウンドタイプのワイヤレス充電器。</a:t>
            </a:r>
            <a:r>
              <a:rPr lang="en-US" altLang="ja-JP" sz="1600" dirty="0"/>
              <a:t>Qi</a:t>
            </a:r>
            <a:r>
              <a:rPr lang="ja-JP" altLang="en-US" sz="1600" dirty="0"/>
              <a:t>規格対応のスマートホンなら置くだけで充電可能です。クリア仕様で充電中は青色に光るため見た目にも格好良いアイテム。販促用にも人気です。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FAD9CD3B-8F18-426B-A4FD-65E30A6B033E}"/>
              </a:ext>
            </a:extLst>
          </p:cNvPr>
          <p:cNvPicPr>
            <a:picLocks noChangeAspect="1"/>
          </p:cNvPicPr>
          <p:nvPr/>
        </p:nvPicPr>
        <p:blipFill>
          <a:blip r:embed="rId5"/>
          <a:stretch>
            <a:fillRect/>
          </a:stretch>
        </p:blipFill>
        <p:spPr>
          <a:xfrm>
            <a:off x="704042" y="1348768"/>
            <a:ext cx="3586739" cy="3586739"/>
          </a:xfrm>
          <a:prstGeom prst="rect">
            <a:avLst/>
          </a:prstGeom>
        </p:spPr>
      </p:pic>
    </p:spTree>
    <p:extLst>
      <p:ext uri="{BB962C8B-B14F-4D97-AF65-F5344CB8AC3E}">
        <p14:creationId xmlns:p14="http://schemas.microsoft.com/office/powerpoint/2010/main" val="421427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BRUNO </a:t>
            </a:r>
            <a:r>
              <a:rPr lang="ja-JP" altLang="en-US" sz="2000" dirty="0">
                <a:solidFill>
                  <a:schemeClr val="bg1"/>
                </a:solidFill>
                <a:latin typeface="Meiryo UI" panose="020B0604030504040204" pitchFamily="34" charset="-128"/>
                <a:ea typeface="Meiryo UI" panose="020B0604030504040204" pitchFamily="34" charset="-128"/>
              </a:rPr>
              <a:t>マルチスティックブレンダー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365×63×68mm</a:t>
            </a:r>
            <a:r>
              <a:rPr lang="ja-JP" altLang="en-US" sz="900" dirty="0">
                <a:latin typeface="Meiryo UI" panose="020B0604030504040204" pitchFamily="34" charset="-128"/>
                <a:ea typeface="Meiryo UI" panose="020B0604030504040204" pitchFamily="34" charset="-128"/>
              </a:rPr>
              <a:t>（ブレンダースティック使用時）</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235×295×143mm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備考：セット内容：ホイッパー、チョッパーボトル、ボトル用フタ、チョッパーボトル専用カッター、ブレンダーカップ、お手入れブラシ、専用レシピリーフ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食材を細かく切り刻んだり、かくはんさせるのに非常に便利なマルチブレンダーです。デザインはシンプルで非常にすっきりとしているためどんなオリジナルプリントにもマッチします。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8" name="図 27">
            <a:extLst>
              <a:ext uri="{FF2B5EF4-FFF2-40B4-BE49-F238E27FC236}">
                <a16:creationId xmlns:a16="http://schemas.microsoft.com/office/drawing/2014/main" id="{1D6E2C52-F6E9-D6F1-7AA2-DAFE804B8364}"/>
              </a:ext>
            </a:extLst>
          </p:cNvPr>
          <p:cNvPicPr>
            <a:picLocks noChangeAspect="1"/>
          </p:cNvPicPr>
          <p:nvPr/>
        </p:nvPicPr>
        <p:blipFill>
          <a:blip r:embed="rId5"/>
          <a:stretch>
            <a:fillRect/>
          </a:stretch>
        </p:blipFill>
        <p:spPr>
          <a:xfrm>
            <a:off x="784197" y="1379021"/>
            <a:ext cx="3582967" cy="3582967"/>
          </a:xfrm>
          <a:prstGeom prst="rect">
            <a:avLst/>
          </a:prstGeom>
        </p:spPr>
      </p:pic>
    </p:spTree>
    <p:extLst>
      <p:ext uri="{BB962C8B-B14F-4D97-AF65-F5344CB8AC3E}">
        <p14:creationId xmlns:p14="http://schemas.microsoft.com/office/powerpoint/2010/main" val="130893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シンプル遮光折りたたみ傘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素材：ポンジ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他</a:t>
            </a:r>
          </a:p>
          <a:p>
            <a:r>
              <a:rPr lang="ja-JP" altLang="en-US" sz="900" dirty="0">
                <a:latin typeface="Meiryo UI" panose="020B0604030504040204" pitchFamily="34" charset="-128"/>
                <a:ea typeface="Meiryo UI" panose="020B0604030504040204" pitchFamily="34" charset="-128"/>
              </a:rPr>
              <a:t>サイズ：親骨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備考：取説付、ネイルガード付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遮光率</a:t>
            </a:r>
            <a:r>
              <a:rPr lang="en-US" altLang="ja-JP" sz="1600" dirty="0"/>
              <a:t>100</a:t>
            </a:r>
            <a:r>
              <a:rPr lang="ja-JP" altLang="en-US" sz="1600" dirty="0"/>
              <a:t>％の生地を使用し日傘としても利用可能な折りたたみ傘です。シンプルでスタンダードな無地タイプのため、オリジナル名入れがよく映え、記念用や物販用におすすめです。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8608902-91EC-7A8F-00CE-23CD5F9851F1}"/>
              </a:ext>
            </a:extLst>
          </p:cNvPr>
          <p:cNvPicPr>
            <a:picLocks noChangeAspect="1"/>
          </p:cNvPicPr>
          <p:nvPr/>
        </p:nvPicPr>
        <p:blipFill>
          <a:blip r:embed="rId5"/>
          <a:stretch>
            <a:fillRect/>
          </a:stretch>
        </p:blipFill>
        <p:spPr>
          <a:xfrm>
            <a:off x="652807" y="1390460"/>
            <a:ext cx="3560089" cy="3560089"/>
          </a:xfrm>
          <a:prstGeom prst="rect">
            <a:avLst/>
          </a:prstGeom>
        </p:spPr>
      </p:pic>
    </p:spTree>
    <p:extLst>
      <p:ext uri="{BB962C8B-B14F-4D97-AF65-F5344CB8AC3E}">
        <p14:creationId xmlns:p14="http://schemas.microsoft.com/office/powerpoint/2010/main" val="10868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ウッドペンスタンドクロック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142×</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68×</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70mm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優しく温かみのあるウッド調のデザインに、デジタル時計の表示がとってもおしゃれでスタイリッシュなペン立てです。カラーバリエーションはナチュラルとチャコールの二色展開。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D9C4CD8-3654-8490-8448-B071EA435951}"/>
              </a:ext>
            </a:extLst>
          </p:cNvPr>
          <p:cNvPicPr>
            <a:picLocks noChangeAspect="1"/>
          </p:cNvPicPr>
          <p:nvPr/>
        </p:nvPicPr>
        <p:blipFill>
          <a:blip r:embed="rId5"/>
          <a:stretch>
            <a:fillRect/>
          </a:stretch>
        </p:blipFill>
        <p:spPr>
          <a:xfrm>
            <a:off x="612633" y="1365320"/>
            <a:ext cx="3716085" cy="3716085"/>
          </a:xfrm>
          <a:prstGeom prst="rect">
            <a:avLst/>
          </a:prstGeom>
        </p:spPr>
      </p:pic>
    </p:spTree>
    <p:extLst>
      <p:ext uri="{BB962C8B-B14F-4D97-AF65-F5344CB8AC3E}">
        <p14:creationId xmlns:p14="http://schemas.microsoft.com/office/powerpoint/2010/main" val="215643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06F5C7-0CE8-2B31-0638-DD1EE30A819A}"/>
              </a:ext>
            </a:extLst>
          </p:cNvPr>
          <p:cNvPicPr>
            <a:picLocks noChangeAspect="1"/>
          </p:cNvPicPr>
          <p:nvPr/>
        </p:nvPicPr>
        <p:blipFill>
          <a:blip r:embed="rId5"/>
          <a:stretch>
            <a:fillRect/>
          </a:stretch>
        </p:blipFill>
        <p:spPr>
          <a:xfrm>
            <a:off x="724120" y="1383161"/>
            <a:ext cx="3604260" cy="3604260"/>
          </a:xfrm>
          <a:prstGeom prst="rect">
            <a:avLst/>
          </a:prstGeom>
        </p:spPr>
      </p:pic>
    </p:spTree>
    <p:extLst>
      <p:ext uri="{BB962C8B-B14F-4D97-AF65-F5344CB8AC3E}">
        <p14:creationId xmlns:p14="http://schemas.microsoft.com/office/powerpoint/2010/main" val="282393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104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アロマ加湿器</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富士</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Φ133×132</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電源で動く、</a:t>
            </a:r>
            <a:r>
              <a:rPr lang="en-US" altLang="ja-JP" sz="1600" dirty="0"/>
              <a:t>7</a:t>
            </a:r>
            <a:r>
              <a:rPr lang="ja-JP" altLang="en-US" sz="1600" dirty="0"/>
              <a:t>色イルミネーション機能付きのアロマ加湿器。タンク容量</a:t>
            </a:r>
            <a:r>
              <a:rPr lang="en-US" altLang="ja-JP" sz="1600" dirty="0"/>
              <a:t>350ml</a:t>
            </a:r>
            <a:r>
              <a:rPr lang="ja-JP" altLang="en-US" sz="1600" dirty="0"/>
              <a:t>でコンパクトでもしっかり加湿できます。転倒しにくい低重心型の可愛いフォルムが特徴です。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B688E906-C588-50D1-E143-4EBBC41783EE}"/>
              </a:ext>
            </a:extLst>
          </p:cNvPr>
          <p:cNvPicPr>
            <a:picLocks noChangeAspect="1"/>
          </p:cNvPicPr>
          <p:nvPr/>
        </p:nvPicPr>
        <p:blipFill>
          <a:blip r:embed="rId5"/>
          <a:stretch>
            <a:fillRect/>
          </a:stretch>
        </p:blipFill>
        <p:spPr>
          <a:xfrm>
            <a:off x="771914" y="1461115"/>
            <a:ext cx="3510933" cy="3510933"/>
          </a:xfrm>
          <a:prstGeom prst="rect">
            <a:avLst/>
          </a:prstGeom>
        </p:spPr>
      </p:pic>
    </p:spTree>
    <p:extLst>
      <p:ext uri="{BB962C8B-B14F-4D97-AF65-F5344CB8AC3E}">
        <p14:creationId xmlns:p14="http://schemas.microsoft.com/office/powerpoint/2010/main" val="142948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タンク型モバイルチャージャー</a:t>
            </a:r>
            <a:r>
              <a:rPr lang="en-US" altLang="ja-JP" sz="2000" dirty="0">
                <a:solidFill>
                  <a:schemeClr val="bg1"/>
                </a:solidFill>
                <a:latin typeface="Meiryo UI" panose="020B0604030504040204" pitchFamily="34" charset="-128"/>
                <a:ea typeface="Meiryo UI" panose="020B0604030504040204" pitchFamily="34" charset="-128"/>
              </a:rPr>
              <a:t>5000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46×80×27mm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/100×100×31mm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電源ケーブル付</a:t>
            </a:r>
            <a:r>
              <a:rPr lang="en-US" altLang="ja-JP" sz="900" dirty="0">
                <a:latin typeface="Meiryo UI" panose="020B0604030504040204" pitchFamily="34" charset="-128"/>
                <a:ea typeface="Meiryo UI" panose="020B0604030504040204" pitchFamily="34" charset="-128"/>
              </a:rPr>
              <a:t>(Type-C)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Type-C</a:t>
            </a:r>
            <a:r>
              <a:rPr lang="ja-JP" altLang="en-US" sz="1600" dirty="0"/>
              <a:t>なら本体からダイレクトに接続することができる、</a:t>
            </a:r>
            <a:r>
              <a:rPr lang="en-US" altLang="ja-JP" sz="1600" dirty="0"/>
              <a:t>5000mAh</a:t>
            </a:r>
            <a:r>
              <a:rPr lang="ja-JP" altLang="en-US" sz="1600" dirty="0"/>
              <a:t>のモバイルチャージャーです。すっきりとした見た目とサイズ感から、持ち歩きにも便利なアイテムです。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ED831CF-80B5-E0C9-C719-DE1CACACD6C7}"/>
              </a:ext>
            </a:extLst>
          </p:cNvPr>
          <p:cNvPicPr>
            <a:picLocks noChangeAspect="1"/>
          </p:cNvPicPr>
          <p:nvPr/>
        </p:nvPicPr>
        <p:blipFill>
          <a:blip r:embed="rId5"/>
          <a:stretch>
            <a:fillRect/>
          </a:stretch>
        </p:blipFill>
        <p:spPr>
          <a:xfrm>
            <a:off x="665472" y="1371901"/>
            <a:ext cx="3658194" cy="3658194"/>
          </a:xfrm>
          <a:prstGeom prst="rect">
            <a:avLst/>
          </a:prstGeom>
        </p:spPr>
      </p:pic>
    </p:spTree>
    <p:extLst>
      <p:ext uri="{BB962C8B-B14F-4D97-AF65-F5344CB8AC3E}">
        <p14:creationId xmlns:p14="http://schemas.microsoft.com/office/powerpoint/2010/main" val="142742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エコカイロ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59×103(mm)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err="1">
                <a:latin typeface="Meiryo UI" panose="020B0604030504040204" pitchFamily="34" charset="-128"/>
                <a:ea typeface="Meiryo UI" panose="020B0604030504040204" pitchFamily="34" charset="-128"/>
              </a:rPr>
              <a:t>microUSB</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2000mAh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90g</a:t>
            </a:r>
            <a:r>
              <a:rPr lang="ja-JP" altLang="en-US" sz="900" dirty="0">
                <a:latin typeface="Meiryo UI" panose="020B0604030504040204" pitchFamily="34" charset="-128"/>
                <a:ea typeface="Meiryo UI" panose="020B0604030504040204" pitchFamily="34" charset="-128"/>
              </a:rPr>
              <a:t>、残量表示ランプ付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で充電して何度も繰り返し使うことができるエコなカイロです。すっきりとしたシンプルなデザインのため名入れプリントもよく映え、冬の販促グッズとしてもおすすめです。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2C4FADB-E570-3E6C-BF08-442E36DC965A}"/>
              </a:ext>
            </a:extLst>
          </p:cNvPr>
          <p:cNvPicPr>
            <a:picLocks noChangeAspect="1"/>
          </p:cNvPicPr>
          <p:nvPr/>
        </p:nvPicPr>
        <p:blipFill>
          <a:blip r:embed="rId5"/>
          <a:stretch>
            <a:fillRect/>
          </a:stretch>
        </p:blipFill>
        <p:spPr>
          <a:xfrm>
            <a:off x="653862" y="1371901"/>
            <a:ext cx="3699228" cy="3699228"/>
          </a:xfrm>
          <a:prstGeom prst="rect">
            <a:avLst/>
          </a:prstGeom>
        </p:spPr>
      </p:pic>
    </p:spTree>
    <p:extLst>
      <p:ext uri="{BB962C8B-B14F-4D97-AF65-F5344CB8AC3E}">
        <p14:creationId xmlns:p14="http://schemas.microsoft.com/office/powerpoint/2010/main" val="321159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60D13D-E9A0-52C9-49DD-F24DD3FFCB27}"/>
              </a:ext>
            </a:extLst>
          </p:cNvPr>
          <p:cNvPicPr>
            <a:picLocks noChangeAspect="1"/>
          </p:cNvPicPr>
          <p:nvPr/>
        </p:nvPicPr>
        <p:blipFill>
          <a:blip r:embed="rId5"/>
          <a:stretch>
            <a:fillRect/>
          </a:stretch>
        </p:blipFill>
        <p:spPr>
          <a:xfrm>
            <a:off x="729005" y="1350228"/>
            <a:ext cx="3700696" cy="3700696"/>
          </a:xfrm>
          <a:prstGeom prst="rect">
            <a:avLst/>
          </a:prstGeom>
        </p:spPr>
      </p:pic>
    </p:spTree>
    <p:extLst>
      <p:ext uri="{BB962C8B-B14F-4D97-AF65-F5344CB8AC3E}">
        <p14:creationId xmlns:p14="http://schemas.microsoft.com/office/powerpoint/2010/main" val="232691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くるっとハンドルマグタンブラー </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カラー展開：チャコールブラック、オフホワイト、ダスティピンク、ダスティブルー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φ86×161(mm)(</a:t>
            </a:r>
            <a:r>
              <a:rPr lang="ja-JP" altLang="en-US" sz="900" dirty="0">
                <a:latin typeface="Meiryo UI" panose="020B0604030504040204" pitchFamily="34" charset="-128"/>
                <a:ea typeface="Meiryo UI" panose="020B0604030504040204" pitchFamily="34" charset="-128"/>
              </a:rPr>
              <a:t>ハンドルを上にした場合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容量</a:t>
            </a:r>
            <a:r>
              <a:rPr lang="en-US" altLang="ja-JP" sz="1600" dirty="0"/>
              <a:t>410ml</a:t>
            </a:r>
            <a:r>
              <a:rPr lang="ja-JP" altLang="en-US" sz="1600" dirty="0"/>
              <a:t>で上向きにハンドルがくるっと周り、オフィス内での持ち運びに便利なマグタンブラー。くすみカラーのツートーンで見た目もオシャレ。名入れやプリントをすれば物販品に最適です。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1D52FF2B-0697-8BF7-1137-E66949EB7C78}"/>
              </a:ext>
            </a:extLst>
          </p:cNvPr>
          <p:cNvPicPr>
            <a:picLocks noChangeAspect="1"/>
          </p:cNvPicPr>
          <p:nvPr/>
        </p:nvPicPr>
        <p:blipFill>
          <a:blip r:embed="rId5"/>
          <a:stretch>
            <a:fillRect/>
          </a:stretch>
        </p:blipFill>
        <p:spPr>
          <a:xfrm>
            <a:off x="671098" y="1342275"/>
            <a:ext cx="3672324" cy="3672324"/>
          </a:xfrm>
          <a:prstGeom prst="rect">
            <a:avLst/>
          </a:prstGeom>
        </p:spPr>
      </p:pic>
    </p:spTree>
    <p:extLst>
      <p:ext uri="{BB962C8B-B14F-4D97-AF65-F5344CB8AC3E}">
        <p14:creationId xmlns:p14="http://schemas.microsoft.com/office/powerpoint/2010/main" val="130334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ハンドルサーモステンレスタンブラー</a:t>
            </a:r>
            <a:r>
              <a:rPr lang="en-US" altLang="ja-JP" sz="2000" dirty="0">
                <a:solidFill>
                  <a:schemeClr val="bg1"/>
                </a:solidFill>
                <a:latin typeface="Meiryo UI" panose="020B0604030504040204" pitchFamily="34" charset="-128"/>
                <a:ea typeface="Meiryo UI" panose="020B0604030504040204" pitchFamily="34" charset="-128"/>
              </a:rPr>
              <a:t>320ml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5</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ステンレス</a:t>
            </a:r>
            <a:r>
              <a:rPr lang="en-US" altLang="ja-JP" sz="900" spc="200" dirty="0">
                <a:latin typeface="Meiryo UI" panose="020B0604030504040204" pitchFamily="34" charset="-128"/>
                <a:ea typeface="Meiryo UI" panose="020B0604030504040204" pitchFamily="34" charset="-128"/>
              </a:rPr>
              <a:t>(18-8)</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 </a:t>
            </a:r>
            <a:r>
              <a:rPr lang="ja-JP" altLang="en-US" sz="900" spc="2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Φ89×141(mm)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320ml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PE</a:t>
            </a:r>
            <a:r>
              <a:rPr lang="ja-JP" altLang="en-US" sz="900" spc="2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320ml</a:t>
            </a:r>
            <a:r>
              <a:rPr lang="ja-JP" altLang="en-US" sz="1600" b="0" i="0" dirty="0">
                <a:solidFill>
                  <a:srgbClr val="333333"/>
                </a:solidFill>
                <a:effectLst/>
                <a:latin typeface="-apple-system"/>
              </a:rPr>
              <a:t>サイズの保温力抜群なステンレスタンブラーです。ハンドル付きの蓋は見た目にもオシャレな上、使い勝手も良くて◎！全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色のカラーラインナップからお選びいただけます。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9BFB8C73-48E6-1AEB-0A21-E7874A58F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508856"/>
            <a:ext cx="3413792" cy="341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354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dirty="0">
                <a:solidFill>
                  <a:schemeClr val="bg1"/>
                </a:solidFill>
                <a:latin typeface="Meiryo UI" panose="020B0604030504040204" pitchFamily="34" charset="-128"/>
                <a:ea typeface="Meiryo UI" panose="020B0604030504040204" pitchFamily="34" charset="-128"/>
              </a:rPr>
              <a:t>フタ付サーモマグ</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カーキ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Φ87×85(mm)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持ちやすい上見た目もクールで格好良い表面のザラッとした質感が特徴の</a:t>
            </a:r>
            <a:r>
              <a:rPr lang="en-US" altLang="ja-JP" sz="1600" dirty="0"/>
              <a:t>380ml</a:t>
            </a:r>
            <a:r>
              <a:rPr lang="ja-JP" altLang="en-US" sz="1600" dirty="0"/>
              <a:t>サーモマグ。フタ付きのため保冷保温効果も高く、ホコリも入りにくくて実用的。全</a:t>
            </a:r>
            <a:r>
              <a:rPr lang="en-US" altLang="ja-JP" sz="1600" dirty="0"/>
              <a:t>6</a:t>
            </a:r>
            <a:r>
              <a:rPr lang="ja-JP" altLang="en-US" sz="1600" dirty="0"/>
              <a:t>色展開から洗濯可能。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1A333550-2667-7BAB-6122-E1E312C8AD49}"/>
              </a:ext>
            </a:extLst>
          </p:cNvPr>
          <p:cNvPicPr>
            <a:picLocks noChangeAspect="1"/>
          </p:cNvPicPr>
          <p:nvPr/>
        </p:nvPicPr>
        <p:blipFill>
          <a:blip r:embed="rId5"/>
          <a:stretch>
            <a:fillRect/>
          </a:stretch>
        </p:blipFill>
        <p:spPr>
          <a:xfrm>
            <a:off x="720619" y="1449881"/>
            <a:ext cx="3560089" cy="3560089"/>
          </a:xfrm>
          <a:prstGeom prst="rect">
            <a:avLst/>
          </a:prstGeom>
        </p:spPr>
      </p:pic>
    </p:spTree>
    <p:extLst>
      <p:ext uri="{BB962C8B-B14F-4D97-AF65-F5344CB8AC3E}">
        <p14:creationId xmlns:p14="http://schemas.microsoft.com/office/powerpoint/2010/main" val="380918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段</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折りたたみ傘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カラー展開：ブラック、ネイビー、グレー、スモークブルー</a:t>
            </a:r>
          </a:p>
          <a:p>
            <a:r>
              <a:rPr lang="ja-JP" altLang="en-US" sz="900" dirty="0">
                <a:latin typeface="Meiryo UI" panose="020B0604030504040204" pitchFamily="34" charset="-128"/>
                <a:ea typeface="Meiryo UI" panose="020B0604030504040204" pitchFamily="34" charset="-128"/>
              </a:rPr>
              <a:t>素材：ポリエステル、アルミ 他</a:t>
            </a:r>
          </a:p>
          <a:p>
            <a:r>
              <a:rPr lang="ja-JP" altLang="en-US" sz="900" dirty="0">
                <a:latin typeface="Meiryo UI" panose="020B0604030504040204" pitchFamily="34" charset="-128"/>
                <a:ea typeface="Meiryo UI" panose="020B0604030504040204" pitchFamily="34" charset="-128"/>
              </a:rPr>
              <a:t>サイズ：親骨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中骨から</a:t>
            </a:r>
            <a:r>
              <a:rPr lang="en-US" altLang="ja-JP" sz="1600" dirty="0"/>
              <a:t>5</a:t>
            </a:r>
            <a:r>
              <a:rPr lang="ja-JP" altLang="en-US" sz="1600" dirty="0"/>
              <a:t>段階に畳めて、鞄に常備できるコンパクトな折りたたみ傘。</a:t>
            </a:r>
            <a:r>
              <a:rPr lang="en-US" altLang="ja-JP" sz="1600" dirty="0"/>
              <a:t>UV</a:t>
            </a:r>
            <a:r>
              <a:rPr lang="ja-JP" altLang="en-US" sz="1600" dirty="0"/>
              <a:t>カット機能付きで日傘としても使えます。オリジナルの名入れをすればノベルティグッズとして重宝するアイテムです。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197172-5003-1006-A768-3A88AC082C04}"/>
              </a:ext>
            </a:extLst>
          </p:cNvPr>
          <p:cNvPicPr>
            <a:picLocks noChangeAspect="1"/>
          </p:cNvPicPr>
          <p:nvPr/>
        </p:nvPicPr>
        <p:blipFill>
          <a:blip r:embed="rId5"/>
          <a:stretch>
            <a:fillRect/>
          </a:stretch>
        </p:blipFill>
        <p:spPr>
          <a:xfrm>
            <a:off x="747767" y="1436971"/>
            <a:ext cx="3556353" cy="3556353"/>
          </a:xfrm>
          <a:prstGeom prst="rect">
            <a:avLst/>
          </a:prstGeom>
        </p:spPr>
      </p:pic>
    </p:spTree>
    <p:extLst>
      <p:ext uri="{BB962C8B-B14F-4D97-AF65-F5344CB8AC3E}">
        <p14:creationId xmlns:p14="http://schemas.microsoft.com/office/powerpoint/2010/main" val="3184653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25×25×92mm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72</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r>
              <a:rPr lang="en"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SE</a:t>
            </a:r>
            <a:r>
              <a:rPr lang="ja-JP" altLang="en-US" sz="1600">
                <a:latin typeface="Meiryo UI" panose="020B0604030504040204" pitchFamily="34" charset="-128"/>
                <a:ea typeface="Meiryo UI" panose="020B0604030504040204" pitchFamily="34" charset="-128"/>
              </a:rPr>
              <a:t>と呼ばれる電気用品の安全性を保障する国内基準の規格をクリアした</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のモバイルチャージャーです。台紙を自由に変えてカスマイズ可能なためオリジナルなアイテムに出来ます。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16D47F4B-10F6-5042-AA4F-D62FA985D41F}"/>
              </a:ext>
            </a:extLst>
          </p:cNvPr>
          <p:cNvPicPr>
            <a:picLocks noChangeAspect="1"/>
          </p:cNvPicPr>
          <p:nvPr/>
        </p:nvPicPr>
        <p:blipFill>
          <a:blip r:embed="rId5"/>
          <a:stretch>
            <a:fillRect/>
          </a:stretch>
        </p:blipFill>
        <p:spPr>
          <a:xfrm>
            <a:off x="515152" y="1503640"/>
            <a:ext cx="3876163" cy="3204049"/>
          </a:xfrm>
          <a:prstGeom prst="rect">
            <a:avLst/>
          </a:prstGeom>
        </p:spPr>
      </p:pic>
    </p:spTree>
    <p:extLst>
      <p:ext uri="{BB962C8B-B14F-4D97-AF65-F5344CB8AC3E}">
        <p14:creationId xmlns:p14="http://schemas.microsoft.com/office/powerpoint/2010/main" val="1452883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電子レンジが使えるサーモボトル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φ76×177(mm)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140℃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電子レンジで温められるサーモボトル。本体が二重構造で樹脂素材のインナーボトルは電子レンジに対応。外側はテンレス製なので保冷・保温効果も抜群！物販品や高級ノベルティにおススメです。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3F4FFAA-BAB4-95F0-EA0D-8E85FF7EC240}"/>
              </a:ext>
            </a:extLst>
          </p:cNvPr>
          <p:cNvPicPr>
            <a:picLocks noChangeAspect="1"/>
          </p:cNvPicPr>
          <p:nvPr/>
        </p:nvPicPr>
        <p:blipFill>
          <a:blip r:embed="rId5"/>
          <a:stretch>
            <a:fillRect/>
          </a:stretch>
        </p:blipFill>
        <p:spPr>
          <a:xfrm>
            <a:off x="714438" y="1387677"/>
            <a:ext cx="3560089" cy="3560089"/>
          </a:xfrm>
          <a:prstGeom prst="rect">
            <a:avLst/>
          </a:prstGeom>
        </p:spPr>
      </p:pic>
    </p:spTree>
    <p:extLst>
      <p:ext uri="{BB962C8B-B14F-4D97-AF65-F5344CB8AC3E}">
        <p14:creationId xmlns:p14="http://schemas.microsoft.com/office/powerpoint/2010/main" val="1847014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クラフトリングショルダー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ハトメ：金属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ハンプ</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W50×H40×</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120cm:</a:t>
            </a:r>
            <a:r>
              <a:rPr lang="ja-JP" altLang="en-US" sz="900" dirty="0">
                <a:latin typeface="Meiryo UI" panose="020B0604030504040204" pitchFamily="34" charset="-128"/>
                <a:ea typeface="Meiryo UI" panose="020B0604030504040204" pitchFamily="34" charset="-128"/>
              </a:rPr>
              <a:t>調整可能）</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22L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リング（ハトメ）調節　ストラップの長さを自由に調整できます。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クラフトリングにストラップを結んで自由に長さ調整ができる、大き目サイズのショルダーバッグ。通勤・通学用などスタイルごとのアレンジが可能。厚手で丈夫な生地は使い込むほどに味がでます。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A7553F9-ECD5-3606-6FE2-4642E8DA3FE3}"/>
              </a:ext>
            </a:extLst>
          </p:cNvPr>
          <p:cNvPicPr>
            <a:picLocks noChangeAspect="1"/>
          </p:cNvPicPr>
          <p:nvPr/>
        </p:nvPicPr>
        <p:blipFill>
          <a:blip r:embed="rId5"/>
          <a:stretch>
            <a:fillRect/>
          </a:stretch>
        </p:blipFill>
        <p:spPr>
          <a:xfrm>
            <a:off x="718975" y="1416105"/>
            <a:ext cx="3590620" cy="3590620"/>
          </a:xfrm>
          <a:prstGeom prst="rect">
            <a:avLst/>
          </a:prstGeom>
        </p:spPr>
      </p:pic>
    </p:spTree>
    <p:extLst>
      <p:ext uri="{BB962C8B-B14F-4D97-AF65-F5344CB8AC3E}">
        <p14:creationId xmlns:p14="http://schemas.microsoft.com/office/powerpoint/2010/main" val="97137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φ72×99</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φ82</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310ml</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a:t>
            </a:r>
            <a:r>
              <a:rPr lang="ja-JP" altLang="en-US" sz="900" dirty="0">
                <a:latin typeface="Meiryo UI" panose="020B0604030504040204" pitchFamily="34" charset="-128"/>
                <a:ea typeface="Meiryo UI" panose="020B0604030504040204" pitchFamily="34" charset="-128"/>
              </a:rPr>
              <a:t>・ブラック・グレー・カーキ</a:t>
            </a:r>
            <a:r>
              <a:rPr lang="ja-JP" altLang="en-US" sz="900">
                <a:latin typeface="Meiryo UI" panose="020B0604030504040204" pitchFamily="34" charset="-128"/>
                <a:ea typeface="Meiryo UI" panose="020B0604030504040204" pitchFamily="34" charset="-128"/>
              </a:rPr>
              <a:t>・ホワイト・ベージュ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あえてざらっとした手触りの塗装を表面に施したステンレス素材と、アルミ缶がすっぽり収まるサイズ感が特徴のタンブラー。カラー展開は全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A242C3D-35E0-8FA2-7074-F163A6076B98}"/>
              </a:ext>
            </a:extLst>
          </p:cNvPr>
          <p:cNvPicPr>
            <a:picLocks noChangeAspect="1"/>
          </p:cNvPicPr>
          <p:nvPr/>
        </p:nvPicPr>
        <p:blipFill>
          <a:blip r:embed="rId5"/>
          <a:stretch>
            <a:fillRect/>
          </a:stretch>
        </p:blipFill>
        <p:spPr>
          <a:xfrm>
            <a:off x="734096" y="1327881"/>
            <a:ext cx="3646837" cy="3646837"/>
          </a:xfrm>
          <a:prstGeom prst="rect">
            <a:avLst/>
          </a:prstGeom>
        </p:spPr>
      </p:pic>
    </p:spTree>
    <p:extLst>
      <p:ext uri="{BB962C8B-B14F-4D97-AF65-F5344CB8AC3E}">
        <p14:creationId xmlns:p14="http://schemas.microsoft.com/office/powerpoint/2010/main" val="202659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10"/>
          <p:cNvPicPr/>
          <p:nvPr/>
        </p:nvPicPr>
        <p:blipFill>
          <a:blip r:embed="rId3"/>
          <a:stretch/>
        </p:blipFill>
        <p:spPr>
          <a:xfrm>
            <a:off x="5100120" y="4667760"/>
            <a:ext cx="721440" cy="794880"/>
          </a:xfrm>
          <a:prstGeom prst="rect">
            <a:avLst/>
          </a:prstGeom>
          <a:ln w="0">
            <a:noFill/>
          </a:ln>
        </p:spPr>
      </p:pic>
      <p:pic>
        <p:nvPicPr>
          <p:cNvPr id="46" name="図 7"/>
          <p:cNvPicPr/>
          <p:nvPr/>
        </p:nvPicPr>
        <p:blipFill>
          <a:blip r:embed="rId4"/>
          <a:stretch/>
        </p:blipFill>
        <p:spPr>
          <a:xfrm>
            <a:off x="5096880" y="3119040"/>
            <a:ext cx="703440" cy="815400"/>
          </a:xfrm>
          <a:prstGeom prst="rect">
            <a:avLst/>
          </a:prstGeom>
          <a:ln w="0">
            <a:noFill/>
          </a:ln>
        </p:spPr>
      </p:pic>
      <p:sp>
        <p:nvSpPr>
          <p:cNvPr id="47" name="テキスト ボックス 2"/>
          <p:cNvSpPr/>
          <p:nvPr/>
        </p:nvSpPr>
        <p:spPr>
          <a:xfrm>
            <a:off x="1098720" y="596520"/>
            <a:ext cx="77497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ウッドキャップ・ステンレスタンブラー</a:t>
            </a:r>
            <a:endParaRPr kumimoji="1" lang="en-US" sz="2000" b="0" i="0" u="none" strike="noStrike" kern="1200" cap="none" spc="-1" normalizeH="0" baseline="0" noProof="0">
              <a:ln>
                <a:noFill/>
              </a:ln>
              <a:solidFill>
                <a:prstClr val="black"/>
              </a:solidFill>
              <a:effectLst/>
              <a:uLnTx/>
              <a:uFillTx/>
              <a:latin typeface="Arial"/>
            </a:endParaRPr>
          </a:p>
        </p:txBody>
      </p:sp>
      <p:sp>
        <p:nvSpPr>
          <p:cNvPr id="48" name="テキスト ボックス 53"/>
          <p:cNvSpPr/>
          <p:nvPr/>
        </p:nvSpPr>
        <p:spPr>
          <a:xfrm>
            <a:off x="486000" y="5252040"/>
            <a:ext cx="4140360" cy="5054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材：ステンレス、天然木、シリコン</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：縦</a:t>
            </a:r>
            <a:r>
              <a:rPr kumimoji="1" lang="en-US" sz="900" b="0" i="0" u="none" strike="noStrike" kern="1200" cap="none" spc="-1" normalizeH="0" baseline="0" noProof="0">
                <a:ln>
                  <a:noFill/>
                </a:ln>
                <a:solidFill>
                  <a:srgbClr val="000000"/>
                </a:solidFill>
                <a:effectLst/>
                <a:uLnTx/>
                <a:uFillTx/>
                <a:latin typeface="Meiryo UI"/>
                <a:ea typeface="Meiryo UI"/>
              </a:rPr>
              <a:t>80×</a:t>
            </a:r>
            <a:r>
              <a:rPr kumimoji="1" lang="ja-JP" altLang="en-US" sz="900" b="0" i="0" u="none" strike="noStrike" kern="1200" cap="none" spc="-1" normalizeH="0" baseline="0" noProof="0">
                <a:ln>
                  <a:noFill/>
                </a:ln>
                <a:solidFill>
                  <a:srgbClr val="000000"/>
                </a:solidFill>
                <a:effectLst/>
                <a:uLnTx/>
                <a:uFillTx/>
                <a:latin typeface="Meiryo UI"/>
                <a:ea typeface="Meiryo UI"/>
              </a:rPr>
              <a:t>横</a:t>
            </a:r>
            <a:r>
              <a:rPr kumimoji="1" lang="en-US" sz="900" b="0" i="0" u="none" strike="noStrike" kern="1200" cap="none" spc="-1" normalizeH="0" baseline="0" noProof="0">
                <a:ln>
                  <a:noFill/>
                </a:ln>
                <a:solidFill>
                  <a:srgbClr val="000000"/>
                </a:solidFill>
                <a:effectLst/>
                <a:uLnTx/>
                <a:uFillTx/>
                <a:latin typeface="Meiryo UI"/>
                <a:ea typeface="Meiryo UI"/>
              </a:rPr>
              <a:t>80×</a:t>
            </a:r>
            <a:r>
              <a:rPr kumimoji="1" lang="ja-JP" altLang="en-US" sz="900" b="0" i="0" u="none" strike="noStrike" kern="1200" cap="none" spc="-1" normalizeH="0" baseline="0" noProof="0">
                <a:ln>
                  <a:noFill/>
                </a:ln>
                <a:solidFill>
                  <a:srgbClr val="000000"/>
                </a:solidFill>
                <a:effectLst/>
                <a:uLnTx/>
                <a:uFillTx/>
                <a:latin typeface="Meiryo UI"/>
                <a:ea typeface="Meiryo UI"/>
              </a:rPr>
              <a:t>奥行</a:t>
            </a:r>
            <a:r>
              <a:rPr kumimoji="1" lang="en-US" sz="900" b="0" i="0" u="none" strike="noStrike" kern="1200" cap="none" spc="-1" normalizeH="0" baseline="0" noProof="0">
                <a:ln>
                  <a:noFill/>
                </a:ln>
                <a:solidFill>
                  <a:srgbClr val="000000"/>
                </a:solidFill>
                <a:effectLst/>
                <a:uLnTx/>
                <a:uFillTx/>
                <a:latin typeface="Meiryo UI"/>
                <a:ea typeface="Meiryo UI"/>
              </a:rPr>
              <a:t>142mm</a:t>
            </a:r>
            <a:r>
              <a:rPr kumimoji="1" lang="ja-JP" altLang="en-US" sz="900" b="0" i="0" u="none" strike="noStrike" kern="1200" cap="none" spc="-1" normalizeH="0" baseline="0" noProof="0">
                <a:ln>
                  <a:noFill/>
                </a:ln>
                <a:solidFill>
                  <a:srgbClr val="000000"/>
                </a:solidFill>
                <a:effectLst/>
                <a:uLnTx/>
                <a:uFillTx/>
                <a:latin typeface="Meiryo UI"/>
                <a:ea typeface="Meiryo UI"/>
              </a:rPr>
              <a:t>（包装形態：箱入）</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考：シルバー、シャンパンゴールド、マットブラック</a:t>
            </a:r>
            <a:endParaRPr kumimoji="1" lang="en-US" sz="900" b="0" i="0" u="none" strike="noStrike" kern="1200" cap="none" spc="-1" normalizeH="0" baseline="0" noProof="0">
              <a:ln>
                <a:noFill/>
              </a:ln>
              <a:solidFill>
                <a:prstClr val="black"/>
              </a:solidFill>
              <a:effectLst/>
              <a:uLnTx/>
              <a:uFillTx/>
              <a:latin typeface="Arial"/>
            </a:endParaRPr>
          </a:p>
        </p:txBody>
      </p:sp>
      <p:sp>
        <p:nvSpPr>
          <p:cNvPr id="49"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0" name="テキスト ボックス 6"/>
          <p:cNvSpPr/>
          <p:nvPr/>
        </p:nvSpPr>
        <p:spPr>
          <a:xfrm>
            <a:off x="9838800" y="39268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2"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3" name="テキスト ボックス 5"/>
          <p:cNvSpPr/>
          <p:nvPr/>
        </p:nvSpPr>
        <p:spPr>
          <a:xfrm>
            <a:off x="9541080" y="34660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13"/>
          <p:cNvSpPr/>
          <p:nvPr/>
        </p:nvSpPr>
        <p:spPr>
          <a:xfrm>
            <a:off x="10086840" y="2473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9"/>
          <p:cNvSpPr/>
          <p:nvPr/>
        </p:nvSpPr>
        <p:spPr>
          <a:xfrm>
            <a:off x="9524880" y="3157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2"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3"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4" name="テキスト ボックス 51"/>
          <p:cNvSpPr/>
          <p:nvPr/>
        </p:nvSpPr>
        <p:spPr>
          <a:xfrm>
            <a:off x="5932080" y="1422000"/>
            <a:ext cx="291636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真空二重構造のステンレス素材で保冷温効果が高く、また天然木の蓋がお洒落な雰囲気を醸し出す上質なタンブラーです。オリジナル名入れも可能なため、物販用や記念用などにもおすすめです。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5"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6"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7"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8" name="グループ化 57"/>
          <p:cNvGrpSpPr/>
          <p:nvPr/>
        </p:nvGrpSpPr>
        <p:grpSpPr>
          <a:xfrm>
            <a:off x="5042520" y="3830760"/>
            <a:ext cx="738720" cy="738720"/>
            <a:chOff x="5042520" y="3830760"/>
            <a:chExt cx="738720" cy="738720"/>
          </a:xfrm>
        </p:grpSpPr>
        <p:sp>
          <p:nvSpPr>
            <p:cNvPr id="69"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0"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1"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2"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3"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5" name="図 74"/>
          <p:cNvPicPr/>
          <p:nvPr/>
        </p:nvPicPr>
        <p:blipFill>
          <a:blip r:embed="rId5"/>
          <a:stretch/>
        </p:blipFill>
        <p:spPr>
          <a:xfrm>
            <a:off x="759240" y="1479240"/>
            <a:ext cx="3380760" cy="33807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バイカラーサーモステンレスボトル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Φ67×189(mm)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サイズのバイカラーがおしゃれなステンレスボトルです。保冷保温効果に優れた真空二層構造で美味しい飲み物を美味しい温度のまま持ち歩けます。全</a:t>
            </a:r>
            <a:r>
              <a:rPr lang="en-US" altLang="ja-JP" sz="1600" dirty="0"/>
              <a:t>6</a:t>
            </a:r>
            <a:r>
              <a:rPr lang="ja-JP" altLang="en-US" sz="1600" dirty="0"/>
              <a:t>色展開から選択可能。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BC2B6E6-90E7-4E69-AEA6-C21697846783}"/>
              </a:ext>
            </a:extLst>
          </p:cNvPr>
          <p:cNvPicPr>
            <a:picLocks noChangeAspect="1"/>
          </p:cNvPicPr>
          <p:nvPr/>
        </p:nvPicPr>
        <p:blipFill>
          <a:blip r:embed="rId5"/>
          <a:stretch>
            <a:fillRect/>
          </a:stretch>
        </p:blipFill>
        <p:spPr>
          <a:xfrm>
            <a:off x="800270" y="1438706"/>
            <a:ext cx="3496802" cy="3496802"/>
          </a:xfrm>
          <a:prstGeom prst="rect">
            <a:avLst/>
          </a:prstGeom>
        </p:spPr>
      </p:pic>
    </p:spTree>
    <p:extLst>
      <p:ext uri="{BB962C8B-B14F-4D97-AF65-F5344CB8AC3E}">
        <p14:creationId xmlns:p14="http://schemas.microsoft.com/office/powerpoint/2010/main" val="343619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ポータブルワイヤレススピーカー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カラー展開：シルバー、ブラック</a:t>
            </a:r>
          </a:p>
          <a:p>
            <a:r>
              <a:rPr lang="ja-JP" altLang="en-US" sz="900" dirty="0">
                <a:latin typeface="Meiryo UI" panose="020B0604030504040204" pitchFamily="34" charset="-128"/>
                <a:ea typeface="Meiryo UI" panose="020B0604030504040204" pitchFamily="34" charset="-128"/>
              </a:rPr>
              <a:t>素材：アルミニウム、鉄</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φ69×48mm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75×82×80mm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err="1">
                <a:latin typeface="Meiryo UI" panose="020B0604030504040204" pitchFamily="34" charset="-128"/>
                <a:ea typeface="Meiryo UI" panose="020B0604030504040204" pitchFamily="34" charset="-128"/>
              </a:rPr>
              <a:t>microUSB</a:t>
            </a:r>
            <a:r>
              <a:rPr lang="ja-JP" altLang="en-US" sz="900" dirty="0">
                <a:latin typeface="Meiryo UI" panose="020B0604030504040204" pitchFamily="34" charset="-128"/>
                <a:ea typeface="Meiryo UI" panose="020B0604030504040204" pitchFamily="34" charset="-128"/>
              </a:rPr>
              <a:t>ケーブル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持ち運びに便利な、手の平サイズのポータブルワイヤレススピーカー。ワイヤレスだからどこでも音楽が楽しめて、アウトドア・キャンプでも大活躍！キャンペーン用のノベルティグッズに最適です。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D5E6D8-44BD-BF55-F479-7D2DDF5041EC}"/>
              </a:ext>
            </a:extLst>
          </p:cNvPr>
          <p:cNvPicPr>
            <a:picLocks noChangeAspect="1"/>
          </p:cNvPicPr>
          <p:nvPr/>
        </p:nvPicPr>
        <p:blipFill>
          <a:blip r:embed="rId5"/>
          <a:stretch>
            <a:fillRect/>
          </a:stretch>
        </p:blipFill>
        <p:spPr>
          <a:xfrm>
            <a:off x="670974" y="1403884"/>
            <a:ext cx="3639927" cy="3639927"/>
          </a:xfrm>
          <a:prstGeom prst="rect">
            <a:avLst/>
          </a:prstGeom>
        </p:spPr>
      </p:pic>
    </p:spTree>
    <p:extLst>
      <p:ext uri="{BB962C8B-B14F-4D97-AF65-F5344CB8AC3E}">
        <p14:creationId xmlns:p14="http://schemas.microsoft.com/office/powerpoint/2010/main" val="321700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ハンドル付バックパック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390×420×120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37×270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13</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背面部分にクッション素材を入れておりますので背中や肩にかかる負担も軽減してくれて背負いやすいバッグパックです。また手持ちハンドルは見た目のアクセントにもなってオシャレです。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65" name="図 64">
            <a:extLst>
              <a:ext uri="{FF2B5EF4-FFF2-40B4-BE49-F238E27FC236}">
                <a16:creationId xmlns:a16="http://schemas.microsoft.com/office/drawing/2014/main" id="{0C50C2D4-D399-6843-A5AE-BEC8A95C7F06}"/>
              </a:ext>
            </a:extLst>
          </p:cNvPr>
          <p:cNvPicPr>
            <a:picLocks noChangeAspect="1"/>
          </p:cNvPicPr>
          <p:nvPr/>
        </p:nvPicPr>
        <p:blipFill>
          <a:blip r:embed="rId5"/>
          <a:stretch>
            <a:fillRect/>
          </a:stretch>
        </p:blipFill>
        <p:spPr>
          <a:xfrm>
            <a:off x="656255" y="1492058"/>
            <a:ext cx="3828367" cy="3356893"/>
          </a:xfrm>
          <a:prstGeom prst="rect">
            <a:avLst/>
          </a:prstGeom>
        </p:spPr>
      </p:pic>
    </p:spTree>
    <p:extLst>
      <p:ext uri="{BB962C8B-B14F-4D97-AF65-F5344CB8AC3E}">
        <p14:creationId xmlns:p14="http://schemas.microsoft.com/office/powerpoint/2010/main" val="125458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入れたまま使えるノート</a:t>
            </a:r>
            <a:r>
              <a:rPr lang="en-US" altLang="ja-JP" sz="2000" dirty="0">
                <a:solidFill>
                  <a:schemeClr val="bg1"/>
                </a:solidFill>
                <a:latin typeface="Meiryo UI" panose="020B0604030504040204" pitchFamily="34" charset="-128"/>
                <a:ea typeface="Meiryo UI" panose="020B0604030504040204" pitchFamily="34" charset="-128"/>
              </a:rPr>
              <a:t>PC</a:t>
            </a:r>
            <a:r>
              <a:rPr lang="ja-JP" altLang="en-US" sz="2000" dirty="0">
                <a:solidFill>
                  <a:schemeClr val="bg1"/>
                </a:solidFill>
                <a:latin typeface="Meiryo UI" panose="020B0604030504040204" pitchFamily="34" charset="-128"/>
                <a:ea typeface="Meiryo UI" panose="020B0604030504040204" pitchFamily="34" charset="-128"/>
              </a:rPr>
              <a:t>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370×270×20(mm)</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備考：参考収納寸法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340×235×40(mm) 13.3</a:t>
            </a:r>
            <a:r>
              <a:rPr lang="ja-JP" altLang="en-US" sz="900" dirty="0">
                <a:latin typeface="Meiryo UI" panose="020B0604030504040204" pitchFamily="34" charset="-128"/>
                <a:ea typeface="Meiryo UI" panose="020B0604030504040204" pitchFamily="34" charset="-128"/>
              </a:rPr>
              <a:t>インチノート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まで対応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参考値のため、寸法内でも形状によっては収納できない場合がございます。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素材の特性上、商品ごとに色など若干の誤差が生じる場合があります。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ノート</a:t>
            </a:r>
            <a:r>
              <a:rPr lang="en-US" altLang="ja-JP" sz="1600" dirty="0"/>
              <a:t>PC</a:t>
            </a:r>
            <a:r>
              <a:rPr lang="ja-JP" altLang="en-US" sz="1600" dirty="0"/>
              <a:t>を収納したまま、開くだけでそのまま使えるバッグ。使用時にズレにくい、</a:t>
            </a:r>
            <a:r>
              <a:rPr lang="en-US" altLang="ja-JP" sz="1600" dirty="0"/>
              <a:t>PC</a:t>
            </a:r>
            <a:r>
              <a:rPr lang="ja-JP" altLang="en-US" sz="1600" dirty="0"/>
              <a:t>を押さえる平ゴム付きです。外ポケットと中側のメッシュポケットにマウス・コード・文房具も収納可能！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4" name="図 73">
            <a:extLst>
              <a:ext uri="{FF2B5EF4-FFF2-40B4-BE49-F238E27FC236}">
                <a16:creationId xmlns:a16="http://schemas.microsoft.com/office/drawing/2014/main" id="{A36DDE56-598C-946A-E037-3F2954117DC4}"/>
              </a:ext>
            </a:extLst>
          </p:cNvPr>
          <p:cNvPicPr>
            <a:picLocks noChangeAspect="1"/>
          </p:cNvPicPr>
          <p:nvPr/>
        </p:nvPicPr>
        <p:blipFill>
          <a:blip r:embed="rId5"/>
          <a:stretch>
            <a:fillRect/>
          </a:stretch>
        </p:blipFill>
        <p:spPr>
          <a:xfrm>
            <a:off x="667417" y="1388192"/>
            <a:ext cx="3662732" cy="3662732"/>
          </a:xfrm>
          <a:prstGeom prst="rect">
            <a:avLst/>
          </a:prstGeom>
        </p:spPr>
      </p:pic>
    </p:spTree>
    <p:extLst>
      <p:ext uri="{BB962C8B-B14F-4D97-AF65-F5344CB8AC3E}">
        <p14:creationId xmlns:p14="http://schemas.microsoft.com/office/powerpoint/2010/main" val="1923175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TotalTime>
  <Words>2994</Words>
  <Application>Microsoft Office PowerPoint</Application>
  <PresentationFormat>画面に合わせる (4:3)</PresentationFormat>
  <Paragraphs>489</Paragraphs>
  <Slides>32</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32</vt:i4>
      </vt:variant>
    </vt:vector>
  </HeadingPairs>
  <TitlesOfParts>
    <vt:vector size="42" baseType="lpstr">
      <vt:lpstr>-apple-system</vt:lpstr>
      <vt:lpstr>Meiryo UI</vt:lpstr>
      <vt:lpstr>メイリオ</vt:lpstr>
      <vt:lpstr>游ゴシック</vt:lpstr>
      <vt:lpstr>Arial</vt:lpstr>
      <vt:lpstr>Calibri</vt:lpstr>
      <vt:lpstr>Calibri Light</vt:lpstr>
      <vt:lpstr>Times New Roman</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2024-09-12T07:50:42Z</dcterms:modified>
</cp:coreProperties>
</file>