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7" d="100"/>
          <a:sy n="87" d="100"/>
        </p:scale>
        <p:origin x="432"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トートバッグ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大</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％（キャンバス）、ナチュラル：</a:t>
            </a:r>
            <a:r>
              <a:rPr lang="en-US" altLang="ja-JP" sz="900" dirty="0">
                <a:latin typeface="Meiryo UI" panose="020B0604030504040204" pitchFamily="34" charset="-128"/>
                <a:ea typeface="Meiryo UI" panose="020B0604030504040204" pitchFamily="34" charset="-128"/>
              </a:rPr>
              <a:t>405g/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12.0oz/yd2</a:t>
            </a:r>
            <a:r>
              <a:rPr lang="ja-JP" altLang="en-US" sz="900" dirty="0">
                <a:latin typeface="Meiryo UI" panose="020B0604030504040204" pitchFamily="34" charset="-128"/>
                <a:ea typeface="Meiryo UI" panose="020B0604030504040204" pitchFamily="34" charset="-128"/>
              </a:rPr>
              <a:t>、カラー：</a:t>
            </a:r>
            <a:r>
              <a:rPr lang="en-US" altLang="ja-JP" sz="900" dirty="0">
                <a:latin typeface="Meiryo UI" panose="020B0604030504040204" pitchFamily="34" charset="-128"/>
                <a:ea typeface="Meiryo UI" panose="020B0604030504040204" pitchFamily="34" charset="-128"/>
              </a:rPr>
              <a:t>390g/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11.5oz/yd2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390×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13L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肩がけもできる長めの持ち手と、</a:t>
            </a:r>
            <a:r>
              <a:rPr lang="en-US" altLang="ja-JP" sz="1600" dirty="0"/>
              <a:t>14.3</a:t>
            </a:r>
            <a:r>
              <a:rPr lang="ja-JP" altLang="en-US" sz="1600" dirty="0"/>
              <a:t>オンスの厚手で耐久性に優れたキャンバス素材がお買い物などの普段使いに非常に便利なトートバッグです。</a:t>
            </a:r>
            <a:r>
              <a:rPr lang="en-US" altLang="ja-JP" sz="1600" dirty="0"/>
              <a:t>7</a:t>
            </a:r>
            <a:r>
              <a:rPr lang="ja-JP" altLang="en-US" sz="1600" dirty="0"/>
              <a:t>色のカラー展開も魅力的。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C2AC109-D2DF-ABB3-9F74-D1FEAA7B4DF3}"/>
              </a:ext>
            </a:extLst>
          </p:cNvPr>
          <p:cNvPicPr>
            <a:picLocks noChangeAspect="1"/>
          </p:cNvPicPr>
          <p:nvPr/>
        </p:nvPicPr>
        <p:blipFill>
          <a:blip r:embed="rId5"/>
          <a:stretch>
            <a:fillRect/>
          </a:stretch>
        </p:blipFill>
        <p:spPr>
          <a:xfrm>
            <a:off x="739002" y="1391736"/>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リップコンパクト アクティブポーチ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ストラップ：ポリエステル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リップストップ</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W30.5×H13.5cm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a:t>
            </a:r>
            <a:r>
              <a:rPr lang="en-US" altLang="ja-JP" sz="800" dirty="0">
                <a:latin typeface="Meiryo UI" panose="020B0604030504040204" pitchFamily="34" charset="-128"/>
                <a:ea typeface="Meiryo UI" panose="020B0604030504040204" pitchFamily="34" charset="-128"/>
              </a:rPr>
              <a:t>88cm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1L</a:t>
            </a:r>
          </a:p>
          <a:p>
            <a:r>
              <a:rPr lang="ja-JP" altLang="en-US" sz="800" dirty="0">
                <a:latin typeface="Meiryo UI" panose="020B0604030504040204" pitchFamily="34" charset="-128"/>
                <a:ea typeface="Meiryo UI" panose="020B0604030504040204" pitchFamily="34" charset="-128"/>
              </a:rPr>
              <a:t>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背面ポケット付き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引き裂けに強いリップストップ生地を使ったコンパクトなアクティブポーチ。性別を問わず使えるシンプルな形状で、ウエストバッグや、斜め掛けでボディバッグとしても使えてとても便利です。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9" name="図 118">
            <a:extLst>
              <a:ext uri="{FF2B5EF4-FFF2-40B4-BE49-F238E27FC236}">
                <a16:creationId xmlns:a16="http://schemas.microsoft.com/office/drawing/2014/main" id="{C11605C7-6A73-EC57-BAA9-F2341719BA05}"/>
              </a:ext>
            </a:extLst>
          </p:cNvPr>
          <p:cNvPicPr>
            <a:picLocks noChangeAspect="1"/>
          </p:cNvPicPr>
          <p:nvPr/>
        </p:nvPicPr>
        <p:blipFill>
          <a:blip r:embed="rId5"/>
          <a:stretch>
            <a:fillRect/>
          </a:stretch>
        </p:blipFill>
        <p:spPr>
          <a:xfrm>
            <a:off x="737584" y="1411149"/>
            <a:ext cx="3560900" cy="3560900"/>
          </a:xfrm>
          <a:prstGeom prst="rect">
            <a:avLst/>
          </a:prstGeom>
        </p:spPr>
      </p:pic>
    </p:spTree>
    <p:extLst>
      <p:ext uri="{BB962C8B-B14F-4D97-AF65-F5344CB8AC3E}">
        <p14:creationId xmlns:p14="http://schemas.microsoft.com/office/powerpoint/2010/main" val="207442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ナイロン ポケッタブルエコバッグ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580×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60mm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230mm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15L</a:t>
            </a:r>
          </a:p>
          <a:p>
            <a:r>
              <a:rPr lang="ja-JP" altLang="en-US" sz="900" dirty="0">
                <a:latin typeface="Meiryo UI" panose="020B0604030504040204" pitchFamily="34" charset="-128"/>
                <a:ea typeface="Meiryo UI" panose="020B0604030504040204" pitchFamily="34" charset="-128"/>
              </a:rPr>
              <a:t>備考：内袋（巾着タイプ）紐留め付き。カラビナ付き。ポケッタブルで内袋に収納可能｜収納後のサイズ：約</a:t>
            </a:r>
            <a:r>
              <a:rPr lang="en-US" altLang="ja-JP" sz="900" dirty="0">
                <a:latin typeface="Meiryo UI" panose="020B0604030504040204" pitchFamily="34" charset="-128"/>
                <a:ea typeface="Meiryo UI" panose="020B0604030504040204" pitchFamily="34" charset="-128"/>
              </a:rPr>
              <a:t>9cm×10cm</a:t>
            </a:r>
            <a:r>
              <a:rPr lang="ja-JP" altLang="en-US" sz="900" dirty="0">
                <a:latin typeface="Meiryo UI" panose="020B0604030504040204" pitchFamily="34" charset="-128"/>
                <a:ea typeface="Meiryo UI" panose="020B0604030504040204" pitchFamily="34" charset="-128"/>
              </a:rPr>
              <a:t>。はっ水機能。◎素材の特性上、熱をかけると縮む場合がございます。◎ポリエステル素材の染色には分散染料を用いている為、熱加工によりブリードを起こす可能性がございます。お取り扱いにはご注意ください。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ポケッタブルで内側に手軽に収納可能な、軽量で耐久性にも優れたナイロン製のエコバッグです。ビビットで発色の良いカラーバリエーションも魅力的でノベルティ用にもおすすめ。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75AF847-064E-6CDB-14F0-B5EF35BF0AA9}"/>
              </a:ext>
            </a:extLst>
          </p:cNvPr>
          <p:cNvPicPr>
            <a:picLocks noChangeAspect="1"/>
          </p:cNvPicPr>
          <p:nvPr/>
        </p:nvPicPr>
        <p:blipFill>
          <a:blip r:embed="rId5"/>
          <a:stretch>
            <a:fillRect/>
          </a:stretch>
        </p:blipFill>
        <p:spPr>
          <a:xfrm>
            <a:off x="731951" y="1378787"/>
            <a:ext cx="3619649" cy="3619649"/>
          </a:xfrm>
          <a:prstGeom prst="rect">
            <a:avLst/>
          </a:prstGeom>
        </p:spPr>
      </p:pic>
    </p:spTree>
    <p:extLst>
      <p:ext uri="{BB962C8B-B14F-4D97-AF65-F5344CB8AC3E}">
        <p14:creationId xmlns:p14="http://schemas.microsoft.com/office/powerpoint/2010/main" val="616803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キャンバススクエアトート外ポケット付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本体／約</a:t>
            </a:r>
            <a:r>
              <a:rPr lang="en-US" altLang="ja-JP" sz="900" dirty="0">
                <a:latin typeface="Meiryo UI" panose="020B0604030504040204" pitchFamily="34" charset="-128"/>
                <a:ea typeface="Meiryo UI" panose="020B0604030504040204" pitchFamily="34" charset="-128"/>
              </a:rPr>
              <a:t>W340×H410×D115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W25×H580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バッグの外側にポケットが付いた、キャンバス生地のスクエアトート。推し活用の大うちわがすっぽり納まるサイズ感で、内側には仕切りポケットが付いているので荷物を整えて収納できます。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4">
            <a:extLst>
              <a:ext uri="{FF2B5EF4-FFF2-40B4-BE49-F238E27FC236}">
                <a16:creationId xmlns:a16="http://schemas.microsoft.com/office/drawing/2014/main" id="{D99ADA6C-69F8-CE24-6051-450ABFF9FE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79" y="1496155"/>
            <a:ext cx="3462326" cy="34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36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ワイヤレスイヤホン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・アルミニウム・</a:t>
            </a:r>
            <a:r>
              <a:rPr lang="en-US" altLang="ja-JP" sz="900" b="0" i="0" dirty="0">
                <a:solidFill>
                  <a:srgbClr val="333333"/>
                </a:solidFill>
                <a:effectLst/>
                <a:latin typeface="-apple-system"/>
              </a:rPr>
              <a:t>TPE</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全長約</a:t>
            </a:r>
            <a:r>
              <a:rPr lang="en-US" altLang="ja-JP" sz="900" b="0" i="0" dirty="0">
                <a:solidFill>
                  <a:srgbClr val="333333"/>
                </a:solidFill>
                <a:effectLst/>
                <a:latin typeface="-apple-system"/>
              </a:rPr>
              <a:t>62cm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13g</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充電ケーブル付</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/90×90×40mm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dirty="0">
                <a:solidFill>
                  <a:srgbClr val="333333"/>
                </a:solidFill>
                <a:effectLst/>
                <a:latin typeface="-apple-system"/>
              </a:rPr>
              <a:t>/USB</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邪魔なコードとおさらばできる、シンプルでオシャレな上、とっても便利なワイヤレスイヤホンです。カラーバリエーションはゴールド、ブルー、ブラックの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色展開。専用ケースに名入れ可能。</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037564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折りたたみハンディ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W80×H174×D27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1000mm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備考：バッテリー容量</a:t>
            </a:r>
            <a:r>
              <a:rPr lang="en-US" altLang="ja-JP" sz="900" dirty="0">
                <a:latin typeface="Meiryo UI" panose="020B0604030504040204" pitchFamily="34" charset="-128"/>
                <a:ea typeface="Meiryo UI" panose="020B0604030504040204" pitchFamily="34" charset="-128"/>
              </a:rPr>
              <a:t>500mAh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ハンドル部分をコンパクトに折り畳めば、デスクファンとしても使える！小さく畳める持ち運びに便利な</a:t>
            </a:r>
            <a:r>
              <a:rPr lang="en-US" altLang="ja-JP" sz="1600" dirty="0"/>
              <a:t>USB</a:t>
            </a:r>
            <a:r>
              <a:rPr lang="ja-JP" altLang="en-US" sz="1600" dirty="0"/>
              <a:t>充電式のハンディファン。夏のライブ・イベント会場の物販品にもオススメです。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04BE45D3-A320-43C4-16CE-E577F5FD6469}"/>
              </a:ext>
            </a:extLst>
          </p:cNvPr>
          <p:cNvPicPr>
            <a:picLocks noChangeAspect="1"/>
          </p:cNvPicPr>
          <p:nvPr/>
        </p:nvPicPr>
        <p:blipFill>
          <a:blip r:embed="rId5"/>
          <a:stretch>
            <a:fillRect/>
          </a:stretch>
        </p:blipFill>
        <p:spPr>
          <a:xfrm>
            <a:off x="733664" y="1371901"/>
            <a:ext cx="3671454" cy="3671454"/>
          </a:xfrm>
          <a:prstGeom prst="rect">
            <a:avLst/>
          </a:prstGeom>
        </p:spPr>
      </p:pic>
    </p:spTree>
    <p:extLst>
      <p:ext uri="{BB962C8B-B14F-4D97-AF65-F5344CB8AC3E}">
        <p14:creationId xmlns:p14="http://schemas.microsoft.com/office/powerpoint/2010/main" val="3499567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400ml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124×53×124(mm)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400ml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油性ボールペンで蓋に書き込みができる容量</a:t>
            </a:r>
            <a:r>
              <a:rPr lang="en-US" altLang="ja-JP" sz="1600" dirty="0"/>
              <a:t>400ml</a:t>
            </a:r>
            <a:r>
              <a:rPr lang="ja-JP" altLang="en-US" sz="1600" dirty="0"/>
              <a:t>のフードコンテナ。中身の食品の消費期限を記載して管理すれば、フードロス削減に繋がります。洗剤で簡単に洗い流せて何度も書き込めます。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1890948B-01B1-C7F8-9B54-5ECCF89CB6F7}"/>
              </a:ext>
            </a:extLst>
          </p:cNvPr>
          <p:cNvPicPr>
            <a:picLocks noChangeAspect="1"/>
          </p:cNvPicPr>
          <p:nvPr/>
        </p:nvPicPr>
        <p:blipFill>
          <a:blip r:embed="rId5"/>
          <a:stretch>
            <a:fillRect/>
          </a:stretch>
        </p:blipFill>
        <p:spPr>
          <a:xfrm>
            <a:off x="670815" y="1357150"/>
            <a:ext cx="3672606" cy="3672606"/>
          </a:xfrm>
          <a:prstGeom prst="rect">
            <a:avLst/>
          </a:prstGeom>
        </p:spPr>
      </p:pic>
    </p:spTree>
    <p:extLst>
      <p:ext uri="{BB962C8B-B14F-4D97-AF65-F5344CB8AC3E}">
        <p14:creationId xmlns:p14="http://schemas.microsoft.com/office/powerpoint/2010/main" val="18333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PREMO </a:t>
            </a:r>
            <a:r>
              <a:rPr lang="ja-JP" altLang="en-US" sz="2000" dirty="0">
                <a:solidFill>
                  <a:schemeClr val="bg1"/>
                </a:solidFill>
                <a:latin typeface="Meiryo UI" panose="020B0604030504040204" pitchFamily="34" charset="-128"/>
                <a:ea typeface="Meiryo UI" panose="020B0604030504040204" pitchFamily="34" charset="-128"/>
              </a:rPr>
              <a:t>サーモマグカップ </a:t>
            </a:r>
            <a:r>
              <a:rPr lang="en-US" altLang="ja-JP" sz="2000" dirty="0">
                <a:solidFill>
                  <a:schemeClr val="bg1"/>
                </a:solidFill>
                <a:latin typeface="Meiryo UI" panose="020B0604030504040204" pitchFamily="34" charset="-128"/>
                <a:ea typeface="Meiryo UI" panose="020B0604030504040204" pitchFamily="34" charset="-128"/>
              </a:rPr>
              <a:t>340ml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カラー展開：全</a:t>
            </a:r>
            <a:r>
              <a:rPr lang="en-US" altLang="ja-JP" sz="900" spc="200" dirty="0">
                <a:latin typeface="Meiryo UI" panose="020B0604030504040204" pitchFamily="34" charset="-128"/>
                <a:ea typeface="Meiryo UI" panose="020B0604030504040204" pitchFamily="34" charset="-128"/>
              </a:rPr>
              <a:t>2</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素材：容器部</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ステンレス、蓋</a:t>
            </a:r>
            <a:r>
              <a:rPr lang="en-US" altLang="ja-JP" sz="900" spc="200" dirty="0">
                <a:latin typeface="Meiryo UI" panose="020B0604030504040204" pitchFamily="34" charset="-128"/>
                <a:ea typeface="Meiryo UI" panose="020B0604030504040204" pitchFamily="34" charset="-128"/>
              </a:rPr>
              <a:t>:AS</a:t>
            </a:r>
            <a:r>
              <a:rPr lang="ja-JP" altLang="en-US" sz="900" spc="200" dirty="0">
                <a:latin typeface="Meiryo UI" panose="020B0604030504040204" pitchFamily="34" charset="-128"/>
                <a:ea typeface="Meiryo UI" panose="020B0604030504040204" pitchFamily="34" charset="-128"/>
              </a:rPr>
              <a:t>・シリコン</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W116×D93×H93mm(</a:t>
            </a:r>
            <a:r>
              <a:rPr lang="ja-JP" altLang="en-US" sz="900" spc="200" dirty="0">
                <a:latin typeface="Meiryo UI" panose="020B0604030504040204" pitchFamily="34" charset="-128"/>
                <a:ea typeface="Meiryo UI" panose="020B0604030504040204" pitchFamily="34" charset="-128"/>
              </a:rPr>
              <a:t>蓋含む</a:t>
            </a:r>
            <a:r>
              <a:rPr lang="en-US" altLang="ja-JP" sz="900" spc="200" dirty="0">
                <a:latin typeface="Meiryo UI" panose="020B0604030504040204" pitchFamily="34" charset="-128"/>
                <a:ea typeface="Meiryo UI" panose="020B0604030504040204" pitchFamily="34" charset="-128"/>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重量：約</a:t>
            </a:r>
            <a:r>
              <a:rPr lang="en-US" altLang="ja-JP" sz="900" spc="200" dirty="0">
                <a:latin typeface="Meiryo UI" panose="020B0604030504040204" pitchFamily="34" charset="-128"/>
                <a:ea typeface="Meiryo UI" panose="020B0604030504040204" pitchFamily="34" charset="-128"/>
              </a:rPr>
              <a:t>270g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包装：化粧箱</a:t>
            </a:r>
            <a:r>
              <a:rPr lang="en-US" altLang="ja-JP" sz="900" spc="200" dirty="0">
                <a:latin typeface="Meiryo UI" panose="020B0604030504040204" pitchFamily="34" charset="-128"/>
                <a:ea typeface="Meiryo UI" panose="020B0604030504040204" pitchFamily="34" charset="-128"/>
              </a:rPr>
              <a:t>:W122×D95×H104mm </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340ml</a:t>
            </a:r>
            <a:r>
              <a:rPr lang="ja-JP" altLang="en-US" sz="1600" b="0" i="0" dirty="0">
                <a:solidFill>
                  <a:srgbClr val="333333"/>
                </a:solidFill>
                <a:effectLst/>
                <a:latin typeface="-apple-system"/>
              </a:rPr>
              <a:t>サイズのサーモマグカップ。真空二重構造のステンレス素材で保冷保温効果に優れており、また付属の透明蓋は見た目もオシャレな上にホコリなどが入るのも防いでくれるため便利です。 </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E45DEC77-BF91-1B8D-C0B7-7B517463E08C}"/>
              </a:ext>
            </a:extLst>
          </p:cNvPr>
          <p:cNvPicPr>
            <a:picLocks noChangeAspect="1"/>
          </p:cNvPicPr>
          <p:nvPr/>
        </p:nvPicPr>
        <p:blipFill>
          <a:blip r:embed="rId5"/>
          <a:stretch>
            <a:fillRect/>
          </a:stretch>
        </p:blipFill>
        <p:spPr>
          <a:xfrm>
            <a:off x="755455" y="1374274"/>
            <a:ext cx="3676650" cy="3676650"/>
          </a:xfrm>
          <a:prstGeom prst="rect">
            <a:avLst/>
          </a:prstGeom>
        </p:spPr>
      </p:pic>
    </p:spTree>
    <p:extLst>
      <p:ext uri="{BB962C8B-B14F-4D97-AF65-F5344CB8AC3E}">
        <p14:creationId xmlns:p14="http://schemas.microsoft.com/office/powerpoint/2010/main" val="2583883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バッグ付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270×170×80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25×260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オフィスから家庭内、そしてアウトドアシーンまで幅広く利用でき、肌触りも良い上質なブランケットを専用バッグ付きのセットにしたアイテムです。ブランケットにもバッグにも名入れが可能！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23C276E3-98B8-8D4F-AC9F-9B0BBCEB7D85}"/>
              </a:ext>
            </a:extLst>
          </p:cNvPr>
          <p:cNvPicPr>
            <a:picLocks noChangeAspect="1"/>
          </p:cNvPicPr>
          <p:nvPr/>
        </p:nvPicPr>
        <p:blipFill>
          <a:blip r:embed="rId5"/>
          <a:stretch>
            <a:fillRect/>
          </a:stretch>
        </p:blipFill>
        <p:spPr>
          <a:xfrm>
            <a:off x="681812" y="1422052"/>
            <a:ext cx="3734602" cy="3570973"/>
          </a:xfrm>
          <a:prstGeom prst="rect">
            <a:avLst/>
          </a:prstGeom>
        </p:spPr>
      </p:pic>
    </p:spTree>
    <p:extLst>
      <p:ext uri="{BB962C8B-B14F-4D97-AF65-F5344CB8AC3E}">
        <p14:creationId xmlns:p14="http://schemas.microsoft.com/office/powerpoint/2010/main" val="2150814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 </a:t>
            </a:r>
            <a:r>
              <a:rPr lang="en-US" altLang="ja-JP" sz="2000" dirty="0">
                <a:solidFill>
                  <a:schemeClr val="bg1"/>
                </a:solidFill>
                <a:latin typeface="Meiryo UI" panose="020B0604030504040204" pitchFamily="34" charset="-128"/>
                <a:ea typeface="Meiryo UI" panose="020B0604030504040204" pitchFamily="34" charset="-128"/>
              </a:rPr>
              <a:t>MOTTERU </a:t>
            </a:r>
            <a:r>
              <a:rPr lang="ja-JP" altLang="en-US" sz="2000" dirty="0">
                <a:solidFill>
                  <a:schemeClr val="bg1"/>
                </a:solidFill>
                <a:latin typeface="Meiryo UI" panose="020B0604030504040204" pitchFamily="34" charset="-128"/>
                <a:ea typeface="Meiryo UI" panose="020B0604030504040204" pitchFamily="34" charset="-128"/>
              </a:rPr>
              <a:t>クーラーポーチ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190×200×110(mm)(</a:t>
            </a:r>
            <a:r>
              <a:rPr lang="ja-JP" altLang="en-US" sz="900" dirty="0">
                <a:latin typeface="Meiryo UI" panose="020B0604030504040204" pitchFamily="34" charset="-128"/>
                <a:ea typeface="Meiryo UI" panose="020B0604030504040204" pitchFamily="34" charset="-128"/>
              </a:rPr>
              <a:t>ﾙｰﾌﾟ含まず</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包装：ﾍｯﾀﾞｰ付</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表地は再生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生地使用、裏地は抗菌・防臭加工済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保冷機能付きクーラーポーチは、お弁当箱が丁度入るサイズ感で持ち運びに便利。表生地には、エコな再生</a:t>
            </a:r>
            <a:r>
              <a:rPr lang="en-US" altLang="ja-JP" sz="1600" dirty="0"/>
              <a:t>PET</a:t>
            </a:r>
            <a:r>
              <a:rPr lang="ja-JP" altLang="en-US" sz="1600" dirty="0"/>
              <a:t>を使用。オリジナル名入れをして物販・ノベルティとしてご使用ください。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72A7575-8C83-A73F-B06D-4B6A9BB6013C}"/>
              </a:ext>
            </a:extLst>
          </p:cNvPr>
          <p:cNvPicPr>
            <a:picLocks noChangeAspect="1"/>
          </p:cNvPicPr>
          <p:nvPr/>
        </p:nvPicPr>
        <p:blipFill>
          <a:blip r:embed="rId5"/>
          <a:stretch>
            <a:fillRect/>
          </a:stretch>
        </p:blipFill>
        <p:spPr>
          <a:xfrm>
            <a:off x="648986" y="1312927"/>
            <a:ext cx="3638550" cy="3638550"/>
          </a:xfrm>
          <a:prstGeom prst="rect">
            <a:avLst/>
          </a:prstGeom>
        </p:spPr>
      </p:pic>
    </p:spTree>
    <p:extLst>
      <p:ext uri="{BB962C8B-B14F-4D97-AF65-F5344CB8AC3E}">
        <p14:creationId xmlns:p14="http://schemas.microsoft.com/office/powerpoint/2010/main" val="270975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本革カップホルダー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092080"/>
            <a:ext cx="4140913" cy="12025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材：本革</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 W110×H50×D2mm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装：クリアケース入り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ja-JP" altLang="en-US" sz="900">
                <a:latin typeface="Meiryo UI" panose="020B0604030504040204" pitchFamily="34" charset="-128"/>
                <a:ea typeface="Meiryo UI" panose="020B0604030504040204" pitchFamily="34" charset="-128"/>
              </a:rPr>
              <a:t>受注生産品となりますので 発送までにお時間をいただいております。</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納期についてはお問い合わせください。</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   考：黒・ブラウン・グレージュ・赤</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8742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72005"/>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ノベルティアイテム用として、手軽ながら本革仕様で好印象を与えられるこちらのカップホルダーは人気の高い商品です。黒、ブラウン、グレージュ、赤の</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色展開の中からお選びください。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E37D26A-359D-7426-EF8E-00A8B29BF026}"/>
              </a:ext>
            </a:extLst>
          </p:cNvPr>
          <p:cNvPicPr>
            <a:picLocks noChangeAspect="1"/>
          </p:cNvPicPr>
          <p:nvPr/>
        </p:nvPicPr>
        <p:blipFill>
          <a:blip r:embed="rId5"/>
          <a:stretch>
            <a:fillRect/>
          </a:stretch>
        </p:blipFill>
        <p:spPr>
          <a:xfrm>
            <a:off x="749681" y="1411148"/>
            <a:ext cx="3451520" cy="3451520"/>
          </a:xfrm>
          <a:prstGeom prst="rect">
            <a:avLst/>
          </a:prstGeom>
        </p:spPr>
      </p:pic>
    </p:spTree>
    <p:extLst>
      <p:ext uri="{BB962C8B-B14F-4D97-AF65-F5344CB8AC3E}">
        <p14:creationId xmlns:p14="http://schemas.microsoft.com/office/powerpoint/2010/main" val="2844061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フェアトレードコットンキャンバストート（Ｍ）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素材：ｺｯﾄﾝ</a:t>
            </a:r>
            <a:r>
              <a:rPr lang="en-US" altLang="ja-JP" sz="900" dirty="0">
                <a:latin typeface="Meiryo UI" panose="020B0604030504040204" pitchFamily="34" charset="-128"/>
                <a:ea typeface="Meiryo UI" panose="020B0604030504040204" pitchFamily="34" charset="-128"/>
              </a:rPr>
              <a:t>(310g/</a:t>
            </a:r>
            <a:r>
              <a:rPr lang="ja-JP" altLang="en-US" sz="900" dirty="0">
                <a:latin typeface="Meiryo UI" panose="020B0604030504040204" pitchFamily="34" charset="-128"/>
                <a:ea typeface="Meiryo UI" panose="020B0604030504040204" pitchFamily="34" charset="-128"/>
              </a:rPr>
              <a:t>平方メートル</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450×320×190(mm)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40×600(mm)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15L</a:t>
            </a:r>
          </a:p>
          <a:p>
            <a:r>
              <a:rPr lang="ja-JP" altLang="en-US" sz="900" dirty="0">
                <a:latin typeface="Meiryo UI" panose="020B0604030504040204" pitchFamily="34" charset="-128"/>
                <a:ea typeface="Meiryo UI" panose="020B0604030504040204" pitchFamily="34" charset="-128"/>
              </a:rPr>
              <a:t>備考：ﾌｪｱﾄﾚｰﾄﾞｵｰｶﾞﾆｯｸｺｯﾄﾝ使用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フェアトレードコットンを使用した、マチ付きのシンプルな</a:t>
            </a:r>
            <a:r>
              <a:rPr lang="en-US" altLang="ja-JP" sz="1600" dirty="0"/>
              <a:t>M</a:t>
            </a:r>
            <a:r>
              <a:rPr lang="ja-JP" altLang="en-US" sz="1600" dirty="0"/>
              <a:t>サイズキャンバストートです。オリジナルデザインによる名入れ面積が広いため宣伝広告効果も抜群。是非ご活用ください。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1245342-EA5A-BD6A-F5A8-41BEA94F05C1}"/>
              </a:ext>
            </a:extLst>
          </p:cNvPr>
          <p:cNvPicPr>
            <a:picLocks noChangeAspect="1"/>
          </p:cNvPicPr>
          <p:nvPr/>
        </p:nvPicPr>
        <p:blipFill>
          <a:blip r:embed="rId5"/>
          <a:stretch>
            <a:fillRect/>
          </a:stretch>
        </p:blipFill>
        <p:spPr>
          <a:xfrm>
            <a:off x="717841" y="1390776"/>
            <a:ext cx="3467100" cy="3467100"/>
          </a:xfrm>
          <a:prstGeom prst="rect">
            <a:avLst/>
          </a:prstGeom>
        </p:spPr>
      </p:pic>
    </p:spTree>
    <p:extLst>
      <p:ext uri="{BB962C8B-B14F-4D97-AF65-F5344CB8AC3E}">
        <p14:creationId xmlns:p14="http://schemas.microsoft.com/office/powerpoint/2010/main" val="824214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シャイニーマット真空ステンレスマグ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カラー展開：ブラウン、ブラック</a:t>
            </a:r>
          </a:p>
          <a:p>
            <a:r>
              <a:rPr lang="ja-JP" altLang="en-US" sz="900" dirty="0">
                <a:latin typeface="Meiryo UI" panose="020B0604030504040204" pitchFamily="34" charset="-128"/>
                <a:ea typeface="Meiryo UI" panose="020B0604030504040204" pitchFamily="34" charset="-128"/>
              </a:rPr>
              <a:t>素材：ステンレス鋼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φ87×100mm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105×105×105mm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容量</a:t>
            </a:r>
            <a:r>
              <a:rPr lang="en-US" altLang="ja-JP" sz="900" dirty="0">
                <a:latin typeface="Meiryo UI" panose="020B0604030504040204" pitchFamily="34" charset="-128"/>
                <a:ea typeface="Meiryo UI" panose="020B0604030504040204" pitchFamily="34" charset="-128"/>
              </a:rPr>
              <a:t>:430ml__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真空ステンレス素材で保冷も保温もしっかりしてくれるため、美味しい飲み物を美味しい温度のまま味わえます。マットな質感もオリジナル名入れがよく映え、高級感のあるアイテムです。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9E9D23F-C45E-0C17-0523-E8EA2B87DDD2}"/>
              </a:ext>
            </a:extLst>
          </p:cNvPr>
          <p:cNvPicPr>
            <a:picLocks noChangeAspect="1"/>
          </p:cNvPicPr>
          <p:nvPr/>
        </p:nvPicPr>
        <p:blipFill>
          <a:blip r:embed="rId5"/>
          <a:stretch>
            <a:fillRect/>
          </a:stretch>
        </p:blipFill>
        <p:spPr>
          <a:xfrm>
            <a:off x="682292" y="1360192"/>
            <a:ext cx="3684270" cy="3684270"/>
          </a:xfrm>
          <a:prstGeom prst="rect">
            <a:avLst/>
          </a:prstGeom>
        </p:spPr>
      </p:pic>
    </p:spTree>
    <p:extLst>
      <p:ext uri="{BB962C8B-B14F-4D97-AF65-F5344CB8AC3E}">
        <p14:creationId xmlns:p14="http://schemas.microsoft.com/office/powerpoint/2010/main" val="3430907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リップミニサコッシュ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ストラップ：ポリエステル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リップストップ</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W23.5×H16cm(</a:t>
            </a:r>
            <a:r>
              <a:rPr lang="ja-JP" altLang="en-US" sz="800" dirty="0">
                <a:latin typeface="Meiryo UI" panose="020B0604030504040204" pitchFamily="34" charset="-128"/>
                <a:ea typeface="Meiryo UI" panose="020B0604030504040204" pitchFamily="34" charset="-128"/>
              </a:rPr>
              <a:t>底マチ無し</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ショルダーストラップ</a:t>
            </a:r>
            <a:r>
              <a:rPr lang="en-US" altLang="ja-JP" sz="800" dirty="0">
                <a:latin typeface="Meiryo UI" panose="020B0604030504040204" pitchFamily="34" charset="-128"/>
                <a:ea typeface="Meiryo UI" panose="020B0604030504040204" pitchFamily="34" charset="-128"/>
              </a:rPr>
              <a:t>152cm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1.5L</a:t>
            </a:r>
            <a:r>
              <a:rPr lang="ja-JP" altLang="en-US" sz="800" dirty="0">
                <a:latin typeface="Meiryo UI" panose="020B0604030504040204" pitchFamily="34" charset="-128"/>
                <a:ea typeface="Meiryo UI" panose="020B0604030504040204" pitchFamily="34" charset="-128"/>
              </a:rPr>
              <a:t>　　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付属品：</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カラナビ付き（取り外し可能）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水分などを弾く、撥水加工をしたリップストップ生地を使ったミニサコッシュ。袋口はファスナー仕様で柄付きの紐や取り外し可能なカラビナを装備。キャンプ・アウトドア、フェスでも重宝します。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CAD9BB81-8E0F-E03B-8B8B-E8A7A933B5F0}"/>
              </a:ext>
            </a:extLst>
          </p:cNvPr>
          <p:cNvPicPr>
            <a:picLocks noChangeAspect="1"/>
          </p:cNvPicPr>
          <p:nvPr/>
        </p:nvPicPr>
        <p:blipFill>
          <a:blip r:embed="rId5"/>
          <a:stretch>
            <a:fillRect/>
          </a:stretch>
        </p:blipFill>
        <p:spPr>
          <a:xfrm>
            <a:off x="709624" y="1371901"/>
            <a:ext cx="3643520" cy="3643520"/>
          </a:xfrm>
          <a:prstGeom prst="rect">
            <a:avLst/>
          </a:prstGeom>
        </p:spPr>
      </p:pic>
    </p:spTree>
    <p:extLst>
      <p:ext uri="{BB962C8B-B14F-4D97-AF65-F5344CB8AC3E}">
        <p14:creationId xmlns:p14="http://schemas.microsoft.com/office/powerpoint/2010/main" val="2606733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ステンレス・コンビニタンブラー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zh-CN" altLang="en-US" sz="900" dirty="0">
                <a:latin typeface="Meiryo UI" panose="020B0604030504040204" pitchFamily="34" charset="-128"/>
                <a:ea typeface="Meiryo UI" panose="020B0604030504040204" pitchFamily="34" charset="-128"/>
              </a:rPr>
              <a:t>縦</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横</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奥行</a:t>
            </a:r>
            <a:r>
              <a:rPr lang="en-US" altLang="zh-CN" sz="900" dirty="0">
                <a:latin typeface="Meiryo UI" panose="020B0604030504040204" pitchFamily="34" charset="-128"/>
                <a:ea typeface="Meiryo UI" panose="020B0604030504040204" pitchFamily="34" charset="-128"/>
              </a:rPr>
              <a:t>122mm</a:t>
            </a:r>
          </a:p>
          <a:p>
            <a:r>
              <a:rPr lang="ja-JP" altLang="en-US" sz="900" dirty="0">
                <a:latin typeface="Meiryo UI" panose="020B0604030504040204" pitchFamily="34" charset="-128"/>
                <a:ea typeface="Meiryo UI" panose="020B0604030504040204" pitchFamily="34" charset="-128"/>
              </a:rPr>
              <a:t>包   装：箱入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粉体塗装（シルバーを除く）で滑りにくく持ちやすい表面と、保冷温効果の高いステンレス素材で機能的なタンブラー。シンプルでおしゃれな見た目も高ポイント。全</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色展開から選択可能。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83F013F-D5B3-9D2E-5D68-740ACCD4BFE5}"/>
              </a:ext>
            </a:extLst>
          </p:cNvPr>
          <p:cNvPicPr>
            <a:picLocks noChangeAspect="1"/>
          </p:cNvPicPr>
          <p:nvPr/>
        </p:nvPicPr>
        <p:blipFill>
          <a:blip r:embed="rId5"/>
          <a:stretch>
            <a:fillRect/>
          </a:stretch>
        </p:blipFill>
        <p:spPr>
          <a:xfrm>
            <a:off x="713739" y="1371900"/>
            <a:ext cx="3632451" cy="3632451"/>
          </a:xfrm>
          <a:prstGeom prst="rect">
            <a:avLst/>
          </a:prstGeom>
        </p:spPr>
      </p:pic>
    </p:spTree>
    <p:extLst>
      <p:ext uri="{BB962C8B-B14F-4D97-AF65-F5344CB8AC3E}">
        <p14:creationId xmlns:p14="http://schemas.microsoft.com/office/powerpoint/2010/main" val="3828369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ランチバッグ</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綿 </a:t>
            </a:r>
            <a:r>
              <a:rPr lang="en-US" altLang="ja-JP" sz="900" spc="200" dirty="0">
                <a:latin typeface="Meiryo UI" panose="020B0604030504040204" pitchFamily="34" charset="-128"/>
                <a:ea typeface="Meiryo UI" panose="020B0604030504040204" pitchFamily="34" charset="-128"/>
              </a:rPr>
              <a:t>100</a:t>
            </a:r>
            <a:r>
              <a:rPr lang="ja-JP" altLang="en-US" sz="900" spc="200" dirty="0">
                <a:latin typeface="Meiryo UI" panose="020B0604030504040204" pitchFamily="34" charset="-128"/>
                <a:ea typeface="Meiryo UI" panose="020B0604030504040204" pitchFamily="34" charset="-128"/>
              </a:rPr>
              <a:t>％（キャンバス）、ナチュラル：</a:t>
            </a:r>
            <a:r>
              <a:rPr lang="en-US" altLang="ja-JP" sz="900" spc="200" dirty="0">
                <a:latin typeface="Meiryo UI" panose="020B0604030504040204" pitchFamily="34" charset="-128"/>
                <a:ea typeface="Meiryo UI" panose="020B0604030504040204" pitchFamily="34" charset="-128"/>
              </a:rPr>
              <a:t>405g/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12.0oz/yd2</a:t>
            </a:r>
            <a:r>
              <a:rPr lang="ja-JP" altLang="en-US" sz="900" spc="200" dirty="0">
                <a:latin typeface="Meiryo UI" panose="020B0604030504040204" pitchFamily="34" charset="-128"/>
                <a:ea typeface="Meiryo UI" panose="020B0604030504040204" pitchFamily="34" charset="-128"/>
              </a:rPr>
              <a:t>、カラー：</a:t>
            </a:r>
            <a:r>
              <a:rPr lang="en-US" altLang="ja-JP" sz="900" spc="200" dirty="0">
                <a:latin typeface="Meiryo UI" panose="020B0604030504040204" pitchFamily="34" charset="-128"/>
                <a:ea typeface="Meiryo UI" panose="020B0604030504040204" pitchFamily="34" charset="-128"/>
              </a:rPr>
              <a:t>390g/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11.5oz/yd2</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210×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170mm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370mm</a:t>
            </a:r>
            <a:endParaRPr lang="en-US" altLang="zh-CN"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7L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広めマチがお弁当用などにぴったりな、手頃なサイズのバッグ。</a:t>
            </a:r>
            <a:r>
              <a:rPr lang="en-US" altLang="ja-JP" sz="1600" dirty="0">
                <a:latin typeface="Meiryo UI" panose="020B0604030504040204" pitchFamily="34" charset="-128"/>
                <a:ea typeface="Meiryo UI" panose="020B0604030504040204" pitchFamily="34" charset="-128"/>
              </a:rPr>
              <a:t>14.3</a:t>
            </a:r>
            <a:r>
              <a:rPr lang="ja-JP" altLang="en-US" sz="1600" dirty="0">
                <a:latin typeface="Meiryo UI" panose="020B0604030504040204" pitchFamily="34" charset="-128"/>
                <a:ea typeface="Meiryo UI" panose="020B0604030504040204" pitchFamily="34" charset="-128"/>
              </a:rPr>
              <a:t>オンスの厚手なキャンバス素材を使用しているため、耐久性に優れており日常的に使用するのに適してします。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76" name="Picture 52">
            <a:extLst>
              <a:ext uri="{FF2B5EF4-FFF2-40B4-BE49-F238E27FC236}">
                <a16:creationId xmlns:a16="http://schemas.microsoft.com/office/drawing/2014/main" id="{04A9C23A-40EC-0329-273B-C0CBBA44EA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825" y="1325219"/>
            <a:ext cx="3739293" cy="373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879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ライトナイロン リップストップ サコッシュ</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5</a:t>
            </a:r>
            <a:r>
              <a:rPr lang="ja-JP" altLang="en-US" sz="800" dirty="0">
                <a:latin typeface="Meiryo UI" panose="020B0604030504040204" pitchFamily="34" charset="-128"/>
                <a:ea typeface="Meiryo UI" panose="020B0604030504040204" pitchFamily="34" charset="-128"/>
              </a:rPr>
              <a:t>色</a:t>
            </a:r>
            <a:endParaRPr lang="en-US" altLang="ja-JP" sz="800" dirty="0">
              <a:latin typeface="Meiryo UI" panose="020B0604030504040204" pitchFamily="34" charset="-128"/>
              <a:ea typeface="Meiryo UI" panose="020B0604030504040204" pitchFamily="34" charset="-128"/>
            </a:endParaRPr>
          </a:p>
          <a:p>
            <a:r>
              <a:rPr lang="ja-JP" altLang="en-US" sz="800" dirty="0">
                <a:latin typeface="Meiryo UI" panose="020B0604030504040204" pitchFamily="34" charset="-128"/>
                <a:ea typeface="Meiryo UI" panose="020B0604030504040204" pitchFamily="34" charset="-128"/>
              </a:rPr>
              <a:t>素材：ナイロン</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％（リップストップ生地）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丸ひも部分：ポリエステル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a:t>
            </a:r>
          </a:p>
          <a:p>
            <a:r>
              <a:rPr lang="ja-JP" altLang="en-US" sz="800" dirty="0">
                <a:latin typeface="Meiryo UI" panose="020B0604030504040204" pitchFamily="34" charset="-128"/>
                <a:ea typeface="Meiryo UI" panose="020B0604030504040204" pitchFamily="34" charset="-128"/>
              </a:rPr>
              <a:t>サイズ：横</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縦</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奥行</a:t>
            </a:r>
            <a:r>
              <a:rPr lang="en-US" altLang="ja-JP" sz="800" dirty="0">
                <a:latin typeface="Meiryo UI" panose="020B0604030504040204" pitchFamily="34" charset="-128"/>
                <a:ea typeface="Meiryo UI" panose="020B0604030504040204" pitchFamily="34" charset="-128"/>
              </a:rPr>
              <a:t>5cm</a:t>
            </a:r>
            <a:r>
              <a:rPr lang="ja-JP" altLang="en-US" sz="800" dirty="0">
                <a:latin typeface="Meiryo UI" panose="020B0604030504040204" pitchFamily="34" charset="-128"/>
                <a:ea typeface="Meiryo UI" panose="020B0604030504040204" pitchFamily="34" charset="-128"/>
              </a:rPr>
              <a:t>、ショルダーコードの長さ</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2L</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インクジェットプリントに関しての取扱注意</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この商品は前処理剤の定着が悪いため、インクジェットプリントに対応していません。</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色彩は実際と異なる場合があります。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ショルダーコードの長さは調節可能（最長</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ワンマイルバッグに最適なナイロン製サコッシュ。軽くて丈夫な素材で、お財布・スマホ・パスケースなどもしっかり収納可能！ストラップの長さをワンタッチで調整できるアジャスター付きです。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3A00A29-6F36-52F6-86BE-4BDFEA20EFE0}"/>
              </a:ext>
            </a:extLst>
          </p:cNvPr>
          <p:cNvPicPr>
            <a:picLocks noChangeAspect="1"/>
          </p:cNvPicPr>
          <p:nvPr/>
        </p:nvPicPr>
        <p:blipFill>
          <a:blip r:embed="rId5"/>
          <a:stretch>
            <a:fillRect/>
          </a:stretch>
        </p:blipFill>
        <p:spPr>
          <a:xfrm>
            <a:off x="724120" y="1422052"/>
            <a:ext cx="3628872" cy="3628872"/>
          </a:xfrm>
          <a:prstGeom prst="rect">
            <a:avLst/>
          </a:prstGeom>
        </p:spPr>
      </p:pic>
    </p:spTree>
    <p:extLst>
      <p:ext uri="{BB962C8B-B14F-4D97-AF65-F5344CB8AC3E}">
        <p14:creationId xmlns:p14="http://schemas.microsoft.com/office/powerpoint/2010/main" val="28286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マルシェバッグ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カラー展開：ネイビー、チャコールブラック、グレー、ミントブルー、セージグリーン、スモークピンク</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510×350×φ200(mm)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55×360(mm)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18L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くすみカラーでおしゃれな形状のマルシェバッグ。くるりと丸めてゴムバンドで留めればコンパクトにまとまるので、食料品や日用品の買出し用エコバッグに最適です。特典や景品として重宝します。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26E902C1-DFFD-CD82-02AE-6DC9DEF4CB4B}"/>
              </a:ext>
            </a:extLst>
          </p:cNvPr>
          <p:cNvPicPr>
            <a:picLocks noChangeAspect="1"/>
          </p:cNvPicPr>
          <p:nvPr/>
        </p:nvPicPr>
        <p:blipFill>
          <a:blip r:embed="rId5"/>
          <a:stretch>
            <a:fillRect/>
          </a:stretch>
        </p:blipFill>
        <p:spPr>
          <a:xfrm>
            <a:off x="733228" y="1379507"/>
            <a:ext cx="3550831" cy="3550831"/>
          </a:xfrm>
          <a:prstGeom prst="rect">
            <a:avLst/>
          </a:prstGeom>
        </p:spPr>
      </p:pic>
    </p:spTree>
    <p:extLst>
      <p:ext uri="{BB962C8B-B14F-4D97-AF65-F5344CB8AC3E}">
        <p14:creationId xmlns:p14="http://schemas.microsoft.com/office/powerpoint/2010/main" val="1565820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倒れてもこぼれないサーモタンブラー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シリコーンゴム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Φ72×140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倒しても中身をこぼさない上、断熱材入りで保温保冷効果のある便利なサーモタンブラーです。シンプルな見た目ですがカラーバリエーションは全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色ありますので、名入れ用におすすめです！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40FF95-A19B-4E49-85A9-35C831347237}"/>
              </a:ext>
            </a:extLst>
          </p:cNvPr>
          <p:cNvPicPr>
            <a:picLocks noChangeAspect="1"/>
          </p:cNvPicPr>
          <p:nvPr/>
        </p:nvPicPr>
        <p:blipFill>
          <a:blip r:embed="rId5"/>
          <a:stretch>
            <a:fillRect/>
          </a:stretch>
        </p:blipFill>
        <p:spPr>
          <a:xfrm>
            <a:off x="656449" y="1491895"/>
            <a:ext cx="3696641" cy="3518131"/>
          </a:xfrm>
          <a:prstGeom prst="rect">
            <a:avLst/>
          </a:prstGeom>
        </p:spPr>
      </p:pic>
    </p:spTree>
    <p:extLst>
      <p:ext uri="{BB962C8B-B14F-4D97-AF65-F5344CB8AC3E}">
        <p14:creationId xmlns:p14="http://schemas.microsoft.com/office/powerpoint/2010/main" val="563198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メルラッテ 真空ステンレスボトル</a:t>
            </a:r>
            <a:r>
              <a:rPr lang="en-US" altLang="ja-JP" sz="2000" dirty="0">
                <a:solidFill>
                  <a:schemeClr val="bg1"/>
                </a:solidFill>
                <a:latin typeface="Meiryo UI" panose="020B0604030504040204" pitchFamily="34" charset="-128"/>
                <a:ea typeface="Meiryo UI" panose="020B0604030504040204" pitchFamily="34" charset="-128"/>
              </a:rPr>
              <a:t>390ml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カラー展開：ピンク・ブルー </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素材：ステンレス・</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・シリコン</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φ68×180mm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備考：真空構造、容量</a:t>
            </a:r>
            <a:r>
              <a:rPr lang="en-US" altLang="ja-JP" sz="1000" dirty="0">
                <a:latin typeface="Meiryo UI" panose="020B0604030504040204" pitchFamily="34" charset="-128"/>
                <a:ea typeface="Meiryo UI" panose="020B0604030504040204" pitchFamily="34" charset="-128"/>
              </a:rPr>
              <a:t>/390ml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ミルクボトル風の曲線的なデザインがとっても可愛らしい</a:t>
            </a:r>
            <a:r>
              <a:rPr lang="en-US" altLang="ja-JP" sz="1600" dirty="0"/>
              <a:t>390ml</a:t>
            </a:r>
            <a:r>
              <a:rPr lang="ja-JP" altLang="en-US" sz="1600" dirty="0"/>
              <a:t>サイズのボトルです。真空構造のため保冷も保温もしっかりしてくれる上、サイズ感も職場に持っていくのに最適です。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DE2E0CD-BCE3-EFFD-FA86-AF1864C161F0}"/>
              </a:ext>
            </a:extLst>
          </p:cNvPr>
          <p:cNvPicPr>
            <a:picLocks noChangeAspect="1"/>
          </p:cNvPicPr>
          <p:nvPr/>
        </p:nvPicPr>
        <p:blipFill>
          <a:blip r:embed="rId5"/>
          <a:stretch>
            <a:fillRect/>
          </a:stretch>
        </p:blipFill>
        <p:spPr>
          <a:xfrm>
            <a:off x="807641" y="1479838"/>
            <a:ext cx="3455670" cy="3455670"/>
          </a:xfrm>
          <a:prstGeom prst="rect">
            <a:avLst/>
          </a:prstGeom>
        </p:spPr>
      </p:pic>
    </p:spTree>
    <p:extLst>
      <p:ext uri="{BB962C8B-B14F-4D97-AF65-F5344CB8AC3E}">
        <p14:creationId xmlns:p14="http://schemas.microsoft.com/office/powerpoint/2010/main" val="3988098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ポケッタブルレジカゴトート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92350"/>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本体／約</a:t>
            </a:r>
            <a:r>
              <a:rPr lang="en-US" altLang="ja-JP" sz="900" dirty="0">
                <a:latin typeface="Meiryo UI" panose="020B0604030504040204" pitchFamily="34" charset="-128"/>
                <a:ea typeface="Meiryo UI" panose="020B0604030504040204" pitchFamily="34" charset="-128"/>
              </a:rPr>
              <a:t>W360×H260×D230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W35×H530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20L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8540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369985"/>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軽くて持ち運びしやすいポケッタブル仕様のレジカゴトートバッグ。巾着サイド部分に切れ目が入っているので、大き目のレジカゴにも設置できて、カゴに入れた荷物を詰め替えなしで持ち運べます。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4422789E-32BB-6A32-D822-93933F3602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422" y="1507794"/>
            <a:ext cx="3817096" cy="381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110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a:t>
            </a:r>
            <a:r>
              <a:rPr lang="ja-JP" altLang="en-US" sz="2000" dirty="0">
                <a:solidFill>
                  <a:schemeClr val="bg1"/>
                </a:solidFill>
                <a:latin typeface="Meiryo UI" panose="020B0604030504040204" pitchFamily="34" charset="-128"/>
                <a:ea typeface="Meiryo UI" panose="020B0604030504040204" pitchFamily="34" charset="-128"/>
              </a:rPr>
              <a:t>シューホーンキーホルダー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牛革・鉄・亜鉛合金</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108×38×7mm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/120×58×24mm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革靴を履き脱ぎするビジネスマンの強い味方となる、靴べらと一体型になったキーホルダーです。見た目もすっきりとして格好良いので誰でも違和感なく持ち歩けます。是非ご活用ください。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42045371-6041-3FB4-6FD5-14A192136791}"/>
              </a:ext>
            </a:extLst>
          </p:cNvPr>
          <p:cNvPicPr>
            <a:picLocks noChangeAspect="1"/>
          </p:cNvPicPr>
          <p:nvPr/>
        </p:nvPicPr>
        <p:blipFill>
          <a:blip r:embed="rId5"/>
          <a:stretch>
            <a:fillRect/>
          </a:stretch>
        </p:blipFill>
        <p:spPr>
          <a:xfrm>
            <a:off x="636644" y="1343897"/>
            <a:ext cx="3664734" cy="3664734"/>
          </a:xfrm>
          <a:prstGeom prst="rect">
            <a:avLst/>
          </a:prstGeom>
        </p:spPr>
      </p:pic>
    </p:spTree>
    <p:extLst>
      <p:ext uri="{BB962C8B-B14F-4D97-AF65-F5344CB8AC3E}">
        <p14:creationId xmlns:p14="http://schemas.microsoft.com/office/powerpoint/2010/main" val="1187992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 スクエア保冷トート</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カラー展開：ベージュ、サックスブルー、グレー</a:t>
            </a:r>
          </a:p>
          <a:p>
            <a:r>
              <a:rPr lang="ja-JP" altLang="en-US" sz="900" dirty="0">
                <a:latin typeface="Meiryo UI" panose="020B0604030504040204" pitchFamily="34" charset="-128"/>
                <a:ea typeface="Meiryo UI" panose="020B0604030504040204" pitchFamily="34" charset="-128"/>
              </a:rPr>
              <a:t>素材：ポリエステル、コットン、アルミ</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240×220×135(mm)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30×350(mm)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保冷機能付き！再生ファブリック糸を使ったエシカルな</a:t>
            </a:r>
            <a:r>
              <a:rPr lang="en-US" altLang="ja-JP" sz="1600" dirty="0"/>
              <a:t>S</a:t>
            </a:r>
            <a:r>
              <a:rPr lang="ja-JP" altLang="en-US" sz="1600" dirty="0"/>
              <a:t>サイズのスクエアトートバッグ。お弁当と</a:t>
            </a:r>
            <a:r>
              <a:rPr lang="en-US" altLang="ja-JP" sz="1600" dirty="0"/>
              <a:t>500ml</a:t>
            </a:r>
            <a:r>
              <a:rPr lang="ja-JP" altLang="en-US" sz="1600" dirty="0"/>
              <a:t>ペットボトルも収納できて、女性向け物販品用のランチバッグにぴったりです。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E606B03-DFCD-2118-9668-A2C5778D9CE3}"/>
              </a:ext>
            </a:extLst>
          </p:cNvPr>
          <p:cNvPicPr>
            <a:picLocks noChangeAspect="1"/>
          </p:cNvPicPr>
          <p:nvPr/>
        </p:nvPicPr>
        <p:blipFill>
          <a:blip r:embed="rId5"/>
          <a:stretch>
            <a:fillRect/>
          </a:stretch>
        </p:blipFill>
        <p:spPr>
          <a:xfrm>
            <a:off x="726805" y="1439574"/>
            <a:ext cx="3560089" cy="3560089"/>
          </a:xfrm>
          <a:prstGeom prst="rect">
            <a:avLst/>
          </a:prstGeom>
        </p:spPr>
      </p:pic>
    </p:spTree>
    <p:extLst>
      <p:ext uri="{BB962C8B-B14F-4D97-AF65-F5344CB8AC3E}">
        <p14:creationId xmlns:p14="http://schemas.microsoft.com/office/powerpoint/2010/main" val="3784337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テントクロス抗菌レジカゴトート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550×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380×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260mm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スーパーのレジカゴにぴったりサイズでお買い物に便利なトートです。耐久性に優れたテントクロスを使用している上に、衛生的な抗菌仕様。四色展開からお選びいただけます。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BC223AE-56CC-0455-7CDF-E37BA6278DC8}"/>
              </a:ext>
            </a:extLst>
          </p:cNvPr>
          <p:cNvPicPr>
            <a:picLocks noChangeAspect="1"/>
          </p:cNvPicPr>
          <p:nvPr/>
        </p:nvPicPr>
        <p:blipFill>
          <a:blip r:embed="rId5"/>
          <a:stretch>
            <a:fillRect/>
          </a:stretch>
        </p:blipFill>
        <p:spPr>
          <a:xfrm>
            <a:off x="632676" y="1396296"/>
            <a:ext cx="3604260" cy="3604260"/>
          </a:xfrm>
          <a:prstGeom prst="rect">
            <a:avLst/>
          </a:prstGeom>
        </p:spPr>
      </p:pic>
    </p:spTree>
    <p:extLst>
      <p:ext uri="{BB962C8B-B14F-4D97-AF65-F5344CB8AC3E}">
        <p14:creationId xmlns:p14="http://schemas.microsoft.com/office/powerpoint/2010/main" val="1177684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晴雨兼用 折畳み傘 </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本骨</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カラー展開：本体色</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色（単色／色込）</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55cm×6</a:t>
            </a:r>
            <a:r>
              <a:rPr lang="ja-JP" altLang="en-US" sz="900" dirty="0">
                <a:latin typeface="Meiryo UI" panose="020B0604030504040204" pitchFamily="34" charset="-128"/>
                <a:ea typeface="Meiryo UI" panose="020B0604030504040204" pitchFamily="34" charset="-128"/>
              </a:rPr>
              <a:t>本骨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70751"/>
          </a:xfrm>
          <a:prstGeom prst="rect">
            <a:avLst/>
          </a:prstGeom>
          <a:noFill/>
        </p:spPr>
        <p:txBody>
          <a:bodyPr wrap="square" lIns="0" tIns="46800" rIns="0" spcCol="360000" rtlCol="0">
            <a:spAutoFit/>
          </a:bodyPr>
          <a:lstStyle/>
          <a:p>
            <a:pPr algn="just"/>
            <a:r>
              <a:rPr lang="en-US" altLang="ja-JP" sz="1600" dirty="0"/>
              <a:t>UV</a:t>
            </a:r>
            <a:r>
              <a:rPr lang="ja-JP" altLang="en-US" sz="1600" dirty="0"/>
              <a:t>カット加工の生地を使った、晴雨兼用の折畳み傘。傘の内側にはシルバーコーティングを施しているので遮光性も抜群です。性別を問わず、熱中症・ゲリラ豪雨対策に使用できます。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D5A453A-B7E5-F251-F8E7-E75DB9C4D65C}"/>
              </a:ext>
            </a:extLst>
          </p:cNvPr>
          <p:cNvPicPr>
            <a:picLocks noChangeAspect="1"/>
          </p:cNvPicPr>
          <p:nvPr/>
        </p:nvPicPr>
        <p:blipFill>
          <a:blip r:embed="rId5"/>
          <a:stretch>
            <a:fillRect/>
          </a:stretch>
        </p:blipFill>
        <p:spPr>
          <a:xfrm>
            <a:off x="768235" y="1379218"/>
            <a:ext cx="3592830" cy="3592830"/>
          </a:xfrm>
          <a:prstGeom prst="rect">
            <a:avLst/>
          </a:prstGeom>
        </p:spPr>
      </p:pic>
    </p:spTree>
    <p:extLst>
      <p:ext uri="{BB962C8B-B14F-4D97-AF65-F5344CB8AC3E}">
        <p14:creationId xmlns:p14="http://schemas.microsoft.com/office/powerpoint/2010/main" val="4041788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ラバーウッドスピーカースタンド ダブルホーン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ゴムの木</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100×50×70mm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天然ゴム採取後の廃材を再利用した、電源不要な温かみのあるダブルホーンナチュラルスピーカーです。オリジナル名入れも可能ですので、アウトドアイベント等の販促用にも人気です。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759691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ビーサイド・真空二重蓋付きタンブラー</a:t>
            </a:r>
            <a:r>
              <a:rPr lang="en-US" altLang="ja-JP" sz="2000" dirty="0">
                <a:solidFill>
                  <a:schemeClr val="bg1"/>
                </a:solidFill>
                <a:latin typeface="Meiryo UI" panose="020B0604030504040204" pitchFamily="34" charset="-128"/>
                <a:ea typeface="Meiryo UI" panose="020B0604030504040204" pitchFamily="34" charset="-128"/>
              </a:rPr>
              <a:t>380ml(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ステンレス鋼、ナイロン蓋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φ88×145mm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150×92×90mm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:380ml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真空二重ステンレスに加え、フタ付きのため、非常に保冷・保温性に優れた</a:t>
            </a:r>
            <a:r>
              <a:rPr lang="en-US" altLang="ja-JP" sz="1600" dirty="0"/>
              <a:t>380ml</a:t>
            </a:r>
            <a:r>
              <a:rPr lang="ja-JP" altLang="en-US" sz="1600" dirty="0"/>
              <a:t>サイズのタンブラーです。ストラップ付きのため持ち歩きにも非常に便利でポップな見た目も可愛い商品です。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37528993-AB44-F188-0757-0EE16594D6DF}"/>
              </a:ext>
            </a:extLst>
          </p:cNvPr>
          <p:cNvPicPr>
            <a:picLocks noChangeAspect="1"/>
          </p:cNvPicPr>
          <p:nvPr/>
        </p:nvPicPr>
        <p:blipFill>
          <a:blip r:embed="rId5"/>
          <a:stretch>
            <a:fillRect/>
          </a:stretch>
        </p:blipFill>
        <p:spPr>
          <a:xfrm>
            <a:off x="674795" y="1353849"/>
            <a:ext cx="3709775" cy="3709775"/>
          </a:xfrm>
          <a:prstGeom prst="rect">
            <a:avLst/>
          </a:prstGeom>
        </p:spPr>
      </p:pic>
    </p:spTree>
    <p:extLst>
      <p:ext uri="{BB962C8B-B14F-4D97-AF65-F5344CB8AC3E}">
        <p14:creationId xmlns:p14="http://schemas.microsoft.com/office/powerpoint/2010/main" val="303273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Smoo</a:t>
            </a:r>
            <a:r>
              <a:rPr lang="ja-JP" altLang="en-US" sz="2000" dirty="0">
                <a:solidFill>
                  <a:schemeClr val="bg1"/>
                </a:solidFill>
                <a:latin typeface="Meiryo UI" panose="020B0604030504040204" pitchFamily="34" charset="-128"/>
                <a:ea typeface="Meiryo UI" panose="020B0604030504040204" pitchFamily="34" charset="-128"/>
              </a:rPr>
              <a:t>・真空二重構造ステンレスボトル </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φ74×195mm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202×78×78mm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:500ml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500ml</a:t>
            </a:r>
            <a:r>
              <a:rPr lang="ja-JP" altLang="en-US" sz="1600" dirty="0">
                <a:latin typeface="Meiryo UI" panose="020B0604030504040204" pitchFamily="34" charset="-128"/>
                <a:ea typeface="Meiryo UI" panose="020B0604030504040204" pitchFamily="34" charset="-128"/>
              </a:rPr>
              <a:t>サイズの、シンプルながら見た目も可愛らしいステンレスボトル。真空二重構造のため保温・保冷性に優れており使い勝手は抜群！オリジナル名入れも比較的大きく可能です。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D67BC1AD-F30C-76B7-E49F-084FD4768D4D}"/>
              </a:ext>
            </a:extLst>
          </p:cNvPr>
          <p:cNvPicPr>
            <a:picLocks noChangeAspect="1"/>
          </p:cNvPicPr>
          <p:nvPr/>
        </p:nvPicPr>
        <p:blipFill>
          <a:blip r:embed="rId5"/>
          <a:stretch>
            <a:fillRect/>
          </a:stretch>
        </p:blipFill>
        <p:spPr>
          <a:xfrm>
            <a:off x="729286" y="1335846"/>
            <a:ext cx="3644442" cy="3644442"/>
          </a:xfrm>
          <a:prstGeom prst="rect">
            <a:avLst/>
          </a:prstGeom>
        </p:spPr>
      </p:pic>
    </p:spTree>
    <p:extLst>
      <p:ext uri="{BB962C8B-B14F-4D97-AF65-F5344CB8AC3E}">
        <p14:creationId xmlns:p14="http://schemas.microsoft.com/office/powerpoint/2010/main" val="3497304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キャンバスホリデースクエアトート仕切りポケット付 </a:t>
            </a:r>
            <a:r>
              <a:rPr lang="en-US" altLang="ja-JP" sz="2000" dirty="0">
                <a:solidFill>
                  <a:schemeClr val="bg1"/>
                </a:solidFill>
                <a:latin typeface="Meiryo UI" panose="020B0604030504040204" pitchFamily="34" charset="-128"/>
                <a:ea typeface="Meiryo UI" panose="020B0604030504040204" pitchFamily="34" charset="-128"/>
              </a:rPr>
              <a:t>ver.2</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本体／約</a:t>
            </a:r>
            <a:r>
              <a:rPr lang="en-US" altLang="ja-JP" sz="900" dirty="0">
                <a:latin typeface="Meiryo UI" panose="020B0604030504040204" pitchFamily="34" charset="-128"/>
                <a:ea typeface="Meiryo UI" panose="020B0604030504040204" pitchFamily="34" charset="-128"/>
              </a:rPr>
              <a:t>W370×H420×D140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W25×H580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推し活用の大うちわがすっぽり納まる、キャンバス生地のスクエアトート。バッグの内側には仕切りポケットが付いているので、ペットボトルやペンライトを整えて収納することができます。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36F0EDA0-2F78-D937-876B-CEA0F4AD54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597" y="1496155"/>
            <a:ext cx="3463624" cy="346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544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コンパクトクーラー巾着バッグ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W370×H350×D140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）・持ち手／約</a:t>
            </a:r>
            <a:r>
              <a:rPr lang="en-US" altLang="ja-JP" sz="900" dirty="0">
                <a:latin typeface="Meiryo UI" panose="020B0604030504040204" pitchFamily="34" charset="-128"/>
                <a:ea typeface="Meiryo UI" panose="020B0604030504040204" pitchFamily="34" charset="-128"/>
              </a:rPr>
              <a:t>W35×H400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9L</a:t>
            </a:r>
          </a:p>
          <a:p>
            <a:r>
              <a:rPr lang="ja-JP" altLang="en-US" sz="900" dirty="0">
                <a:latin typeface="Meiryo UI" panose="020B0604030504040204" pitchFamily="34" charset="-128"/>
                <a:ea typeface="Meiryo UI" panose="020B0604030504040204" pitchFamily="34" charset="-128"/>
              </a:rPr>
              <a:t>備考：加工時内職</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入れを選択いただいた場合、ゴムは留めずに折りたたみ、</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袋に入れた状態での納品になります。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dirty="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コンパクトに畳んで鞄に忍ばせることができる、軽くてコンパクトなのに保冷力ばっちりな巾着バッグ。口元をリボン結びすれば見た目もかわいく、ワンハンドルでオシャレに持つことができます。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0" name="図 69">
            <a:extLst>
              <a:ext uri="{FF2B5EF4-FFF2-40B4-BE49-F238E27FC236}">
                <a16:creationId xmlns:a16="http://schemas.microsoft.com/office/drawing/2014/main" id="{09A8B9F1-02D5-62AF-072C-CDA0CD52484B}"/>
              </a:ext>
            </a:extLst>
          </p:cNvPr>
          <p:cNvPicPr>
            <a:picLocks noChangeAspect="1"/>
          </p:cNvPicPr>
          <p:nvPr/>
        </p:nvPicPr>
        <p:blipFill>
          <a:blip r:embed="rId5"/>
          <a:stretch>
            <a:fillRect/>
          </a:stretch>
        </p:blipFill>
        <p:spPr>
          <a:xfrm>
            <a:off x="682930" y="1367292"/>
            <a:ext cx="3683632" cy="3683632"/>
          </a:xfrm>
          <a:prstGeom prst="rect">
            <a:avLst/>
          </a:prstGeom>
        </p:spPr>
      </p:pic>
    </p:spTree>
    <p:extLst>
      <p:ext uri="{BB962C8B-B14F-4D97-AF65-F5344CB8AC3E}">
        <p14:creationId xmlns:p14="http://schemas.microsoft.com/office/powerpoint/2010/main" val="392313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380ml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素材：ｽﾃﾝﾚｽ</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φ84×112(mm)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380ml</a:t>
            </a:r>
            <a:r>
              <a:rPr lang="ja-JP" altLang="en-US" sz="1600" dirty="0"/>
              <a:t>サイズのシンプルなタンブラー。カラーバリエーションが豊富でシンプルなデザインが映えます。ステンレス素材の真空二重構造で保冷・保温効果はバツグン、使い勝手の良いアイテムです。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F57AB3-3B1C-1DF6-D88F-DFBCF268B402}"/>
              </a:ext>
            </a:extLst>
          </p:cNvPr>
          <p:cNvPicPr>
            <a:picLocks noChangeAspect="1"/>
          </p:cNvPicPr>
          <p:nvPr/>
        </p:nvPicPr>
        <p:blipFill>
          <a:blip r:embed="rId5"/>
          <a:stretch>
            <a:fillRect/>
          </a:stretch>
        </p:blipFill>
        <p:spPr>
          <a:xfrm>
            <a:off x="668009" y="1371901"/>
            <a:ext cx="3639927" cy="3639927"/>
          </a:xfrm>
          <a:prstGeom prst="rect">
            <a:avLst/>
          </a:prstGeom>
        </p:spPr>
      </p:pic>
    </p:spTree>
    <p:extLst>
      <p:ext uri="{BB962C8B-B14F-4D97-AF65-F5344CB8AC3E}">
        <p14:creationId xmlns:p14="http://schemas.microsoft.com/office/powerpoint/2010/main" val="1100659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カチオン染めレギュラーブランケット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1000×750(mm)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200×390(mm)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CO2</a:t>
            </a:r>
            <a:r>
              <a:rPr lang="ja-JP" altLang="en-US" sz="1600" dirty="0"/>
              <a:t>排出量が少なくエネルギー消費量も少ない染色方法「カチオン染め」で作られたレギュラーサイズのブランケット。持ち歩きに便利な巾着付き。</a:t>
            </a:r>
            <a:r>
              <a:rPr lang="en-US" altLang="ja-JP" sz="1600" dirty="0"/>
              <a:t>3</a:t>
            </a:r>
            <a:r>
              <a:rPr lang="ja-JP" altLang="en-US" sz="1600" dirty="0"/>
              <a:t>色のカラー展開から選択可能です。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CD83258-5045-61E5-89CF-0158E919954B}"/>
              </a:ext>
            </a:extLst>
          </p:cNvPr>
          <p:cNvPicPr>
            <a:picLocks noChangeAspect="1"/>
          </p:cNvPicPr>
          <p:nvPr/>
        </p:nvPicPr>
        <p:blipFill>
          <a:blip r:embed="rId5"/>
          <a:stretch>
            <a:fillRect/>
          </a:stretch>
        </p:blipFill>
        <p:spPr>
          <a:xfrm>
            <a:off x="688912" y="1353433"/>
            <a:ext cx="3654509" cy="3654509"/>
          </a:xfrm>
          <a:prstGeom prst="rect">
            <a:avLst/>
          </a:prstGeom>
        </p:spPr>
      </p:pic>
    </p:spTree>
    <p:extLst>
      <p:ext uri="{BB962C8B-B14F-4D97-AF65-F5344CB8AC3E}">
        <p14:creationId xmlns:p14="http://schemas.microsoft.com/office/powerpoint/2010/main" val="383967536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635</TotalTime>
  <Words>3178</Words>
  <Application>Microsoft Office PowerPoint</Application>
  <PresentationFormat>画面に合わせる (4:3)</PresentationFormat>
  <Paragraphs>482</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2024-09-12T06:54:13Z</dcterms:modified>
</cp:coreProperties>
</file>