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78" r:id="rId2"/>
    <p:sldId id="263" r:id="rId3"/>
    <p:sldId id="287" r:id="rId4"/>
    <p:sldId id="256" r:id="rId5"/>
    <p:sldId id="257" r:id="rId6"/>
    <p:sldId id="258" r:id="rId7"/>
    <p:sldId id="259" r:id="rId8"/>
    <p:sldId id="260" r:id="rId9"/>
    <p:sldId id="261" r:id="rId10"/>
    <p:sldId id="262" r:id="rId11"/>
    <p:sldId id="264" r:id="rId12"/>
    <p:sldId id="266" r:id="rId13"/>
    <p:sldId id="267" r:id="rId14"/>
    <p:sldId id="269" r:id="rId15"/>
    <p:sldId id="270" r:id="rId16"/>
    <p:sldId id="271" r:id="rId17"/>
    <p:sldId id="272" r:id="rId18"/>
    <p:sldId id="273" r:id="rId19"/>
    <p:sldId id="274" r:id="rId20"/>
    <p:sldId id="276" r:id="rId21"/>
    <p:sldId id="277" r:id="rId22"/>
    <p:sldId id="279" r:id="rId23"/>
    <p:sldId id="281" r:id="rId24"/>
    <p:sldId id="282" r:id="rId25"/>
    <p:sldId id="283" r:id="rId26"/>
    <p:sldId id="284" r:id="rId27"/>
    <p:sldId id="285" r:id="rId28"/>
    <p:sldId id="286" r:id="rId29"/>
    <p:sldId id="288" r:id="rId30"/>
    <p:sldId id="289" r:id="rId31"/>
    <p:sldId id="291" r:id="rId32"/>
    <p:sldId id="292"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56"/>
  </p:normalViewPr>
  <p:slideViewPr>
    <p:cSldViewPr snapToGrid="0" snapToObjects="1">
      <p:cViewPr varScale="1">
        <p:scale>
          <a:sx n="93" d="100"/>
          <a:sy n="93" d="100"/>
        </p:scale>
        <p:origin x="336" y="-5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2024/12/12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2917733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2024/12/12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2024/12/12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2024/12/12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2024/12/12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5.emf"/></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5.emf"/></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5.emf"/></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5.emf"/></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5.emf"/></Relationships>
</file>

<file path=ppt/slides/_rels/slide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5.emf"/></Relationships>
</file>

<file path=ppt/slides/_rels/slide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5.emf"/></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4.emf"/></Relationships>
</file>

<file path=ppt/slides/_rels/slide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5.emf"/></Relationships>
</file>

<file path=ppt/slides/_rels/slide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3.bmp"/><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bmp"/><Relationship Id="rId4" Type="http://schemas.openxmlformats.org/officeDocument/2006/relationships/image" Target="../media/image5.emf"/></Relationships>
</file>

<file path=ppt/slides/_rels/slide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5.emf"/></Relationships>
</file>

<file path=ppt/slides/_rels/slide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5.emf"/></Relationships>
</file>

<file path=ppt/slides/_rels/slide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キャラクターお菓子</a:t>
            </a:r>
            <a:r>
              <a:rPr lang="en-US" altLang="ja-JP" sz="2000" dirty="0">
                <a:solidFill>
                  <a:schemeClr val="bg1"/>
                </a:solidFill>
                <a:latin typeface="Meiryo UI" panose="020B0604030504040204" pitchFamily="34" charset="-128"/>
                <a:ea typeface="Meiryo UI" panose="020B0604030504040204" pitchFamily="34" charset="-128"/>
              </a:rPr>
              <a:t>5</a:t>
            </a:r>
            <a:r>
              <a:rPr lang="ja-JP" altLang="en-US" sz="2000" dirty="0">
                <a:solidFill>
                  <a:schemeClr val="bg1"/>
                </a:solidFill>
                <a:latin typeface="Meiryo UI" panose="020B0604030504040204" pitchFamily="34" charset="-128"/>
                <a:ea typeface="Meiryo UI" panose="020B0604030504040204" pitchFamily="34" charset="-128"/>
              </a:rPr>
              <a:t>点セット　</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税率</a:t>
            </a:r>
            <a:r>
              <a:rPr lang="en-US" altLang="ja-JP" sz="2000" dirty="0">
                <a:solidFill>
                  <a:schemeClr val="bg1"/>
                </a:solidFill>
                <a:latin typeface="Meiryo UI" panose="020B0604030504040204" pitchFamily="34" charset="-128"/>
                <a:ea typeface="Meiryo UI" panose="020B0604030504040204" pitchFamily="34" charset="-128"/>
              </a:rPr>
              <a:t>8</a:t>
            </a:r>
            <a:r>
              <a:rPr lang="ja-JP" altLang="en-US" sz="2000" dirty="0">
                <a:solidFill>
                  <a:schemeClr val="bg1"/>
                </a:solidFill>
                <a:latin typeface="Meiryo UI" panose="020B0604030504040204" pitchFamily="34" charset="-128"/>
                <a:ea typeface="Meiryo UI" panose="020B0604030504040204" pitchFamily="34" charset="-128"/>
              </a:rPr>
              <a:t>％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サイズ：バッグ</a:t>
            </a:r>
            <a:r>
              <a:rPr lang="en-US" altLang="ja-JP" sz="900" dirty="0">
                <a:latin typeface="Meiryo UI" panose="020B0604030504040204" pitchFamily="34" charset="-128"/>
                <a:ea typeface="Meiryo UI" panose="020B0604030504040204" pitchFamily="34" charset="-128"/>
              </a:rPr>
              <a:t>/200×190×80mm</a:t>
            </a:r>
          </a:p>
          <a:p>
            <a:r>
              <a:rPr lang="ja-JP" altLang="en-US" sz="900" dirty="0">
                <a:latin typeface="Meiryo UI" panose="020B0604030504040204" pitchFamily="34" charset="-128"/>
                <a:ea typeface="Meiryo UI" panose="020B0604030504040204" pitchFamily="34" charset="-128"/>
              </a:rPr>
              <a:t>包装：包装袋</a:t>
            </a:r>
          </a:p>
          <a:p>
            <a:r>
              <a:rPr lang="ja-JP" altLang="en-US" sz="900" dirty="0">
                <a:latin typeface="Meiryo UI" panose="020B0604030504040204" pitchFamily="34" charset="-128"/>
                <a:ea typeface="Meiryo UI" panose="020B0604030504040204" pitchFamily="34" charset="-128"/>
              </a:rPr>
              <a:t>生産国：袋中国</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お菓子日本</a:t>
            </a:r>
          </a:p>
          <a:p>
            <a:r>
              <a:rPr lang="ja-JP" altLang="en-US" sz="900" dirty="0">
                <a:latin typeface="Meiryo UI" panose="020B0604030504040204" pitchFamily="34" charset="-128"/>
                <a:ea typeface="Meiryo UI" panose="020B0604030504040204" pitchFamily="34" charset="-128"/>
              </a:rPr>
              <a:t>備考：内容量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お菓子</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日本製</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、賞味期間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製造日より</a:t>
            </a:r>
            <a:r>
              <a:rPr lang="en-US" altLang="ja-JP" sz="900" dirty="0">
                <a:latin typeface="Meiryo UI" panose="020B0604030504040204" pitchFamily="34" charset="-128"/>
                <a:ea typeface="Meiryo UI" panose="020B0604030504040204" pitchFamily="34" charset="-128"/>
              </a:rPr>
              <a:t>60</a:t>
            </a:r>
            <a:r>
              <a:rPr lang="ja-JP" altLang="en-US" sz="900" dirty="0">
                <a:latin typeface="Meiryo UI" panose="020B0604030504040204" pitchFamily="34" charset="-128"/>
                <a:ea typeface="Meiryo UI" panose="020B0604030504040204" pitchFamily="34" charset="-128"/>
              </a:rPr>
              <a:t>日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お菓子とバッグはセットされていません。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バッグの柄、お菓子の内容は予告なく変更する場合がございます。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nSpc>
                <a:spcPts val="2400"/>
              </a:lnSpc>
            </a:pPr>
            <a:r>
              <a:rPr lang="ja-JP" altLang="en-US" sz="1600" dirty="0"/>
              <a:t>カラフルでポップで賑やかなディズニーデザインのパッケージがひと目を惹きつける、キャラクターお菓子の詰め合わせセットです。イベントやキャンペーンの特典用などにおすすめの商品です。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25" name="図 24">
            <a:extLst>
              <a:ext uri="{FF2B5EF4-FFF2-40B4-BE49-F238E27FC236}">
                <a16:creationId xmlns:a16="http://schemas.microsoft.com/office/drawing/2014/main" id="{B66C8C51-D058-E93C-542D-0DE71639C2D8}"/>
              </a:ext>
            </a:extLst>
          </p:cNvPr>
          <p:cNvPicPr>
            <a:picLocks noChangeAspect="1"/>
          </p:cNvPicPr>
          <p:nvPr/>
        </p:nvPicPr>
        <p:blipFill>
          <a:blip r:embed="rId5"/>
          <a:stretch>
            <a:fillRect/>
          </a:stretch>
        </p:blipFill>
        <p:spPr>
          <a:xfrm>
            <a:off x="709624" y="1339891"/>
            <a:ext cx="3672978" cy="3672978"/>
          </a:xfrm>
          <a:prstGeom prst="rect">
            <a:avLst/>
          </a:prstGeom>
        </p:spPr>
      </p:pic>
    </p:spTree>
    <p:extLst>
      <p:ext uri="{BB962C8B-B14F-4D97-AF65-F5344CB8AC3E}">
        <p14:creationId xmlns:p14="http://schemas.microsoft.com/office/powerpoint/2010/main" val="505092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BODY SHEETS SUPER COOL </a:t>
            </a:r>
            <a:r>
              <a:rPr lang="ja-JP" altLang="en-US" sz="2000" dirty="0">
                <a:solidFill>
                  <a:schemeClr val="bg1"/>
                </a:solidFill>
                <a:latin typeface="Meiryo UI" panose="020B0604030504040204" pitchFamily="34" charset="-128"/>
                <a:ea typeface="Meiryo UI" panose="020B0604030504040204" pitchFamily="34" charset="-128"/>
              </a:rPr>
              <a:t>大判</a:t>
            </a:r>
            <a:r>
              <a:rPr lang="en-US" altLang="ja-JP" sz="2000" dirty="0">
                <a:solidFill>
                  <a:schemeClr val="bg1"/>
                </a:solidFill>
                <a:latin typeface="Meiryo UI" panose="020B0604030504040204" pitchFamily="34" charset="-128"/>
                <a:ea typeface="Meiryo UI" panose="020B0604030504040204" pitchFamily="34" charset="-128"/>
              </a:rPr>
              <a:t>10</a:t>
            </a:r>
            <a:r>
              <a:rPr lang="ja-JP" altLang="en-US" sz="2000" dirty="0">
                <a:solidFill>
                  <a:schemeClr val="bg1"/>
                </a:solidFill>
                <a:latin typeface="Meiryo UI" panose="020B0604030504040204" pitchFamily="34" charset="-128"/>
                <a:ea typeface="Meiryo UI" panose="020B0604030504040204" pitchFamily="34" charset="-128"/>
              </a:rPr>
              <a:t>枚入り 無香料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素材：水、エタノール、</a:t>
            </a:r>
            <a:r>
              <a:rPr lang="en-US" altLang="ja-JP" sz="900" dirty="0">
                <a:latin typeface="Meiryo UI" panose="020B0604030504040204" pitchFamily="34" charset="-128"/>
                <a:ea typeface="Meiryo UI" panose="020B0604030504040204" pitchFamily="34" charset="-128"/>
              </a:rPr>
              <a:t>BG</a:t>
            </a:r>
            <a:r>
              <a:rPr lang="ja-JP" altLang="en-US" sz="900" dirty="0">
                <a:latin typeface="Meiryo UI" panose="020B0604030504040204" pitchFamily="34" charset="-128"/>
                <a:ea typeface="Meiryo UI" panose="020B0604030504040204" pitchFamily="34" charset="-128"/>
              </a:rPr>
              <a:t>、メントール、ペンチレン、グリコール、 ヒアルロン酸ヒドロキシプロピル、トリモニウム、クエン酸、クエン酸</a:t>
            </a:r>
            <a:r>
              <a:rPr lang="en-US" altLang="ja-JP" sz="900" dirty="0">
                <a:latin typeface="Meiryo UI" panose="020B0604030504040204" pitchFamily="34" charset="-128"/>
                <a:ea typeface="Meiryo UI" panose="020B0604030504040204" pitchFamily="34" charset="-128"/>
              </a:rPr>
              <a:t>Na</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EDTA-</a:t>
            </a:r>
            <a:r>
              <a:rPr lang="ja-JP" altLang="en-US" sz="900" dirty="0">
                <a:latin typeface="Meiryo UI" panose="020B0604030504040204" pitchFamily="34" charset="-128"/>
                <a:ea typeface="Meiryo UI" panose="020B0604030504040204" pitchFamily="34" charset="-128"/>
              </a:rPr>
              <a:t>２</a:t>
            </a:r>
            <a:r>
              <a:rPr lang="en-US" altLang="ja-JP" sz="900" dirty="0">
                <a:latin typeface="Meiryo UI" panose="020B0604030504040204" pitchFamily="34" charset="-128"/>
                <a:ea typeface="Meiryo UI" panose="020B0604030504040204" pitchFamily="34" charset="-128"/>
              </a:rPr>
              <a:t>Na</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210×125mm</a:t>
            </a:r>
            <a:r>
              <a:rPr lang="ja-JP" altLang="en-US" sz="900" dirty="0">
                <a:latin typeface="Meiryo UI" panose="020B0604030504040204" pitchFamily="34" charset="-128"/>
                <a:ea typeface="Meiryo UI" panose="020B0604030504040204" pitchFamily="34" charset="-128"/>
              </a:rPr>
              <a:t>（原紙サイズ：約</a:t>
            </a:r>
            <a:r>
              <a:rPr lang="en-US" altLang="ja-JP" sz="900" dirty="0">
                <a:latin typeface="Meiryo UI" panose="020B0604030504040204" pitchFamily="34" charset="-128"/>
                <a:ea typeface="Meiryo UI" panose="020B0604030504040204" pitchFamily="34" charset="-128"/>
              </a:rPr>
              <a:t>300×200mm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備考：枚数：</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枚入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メントール配合で、夏の暑い日でも拭いた瞬間にサッパリする、いつでもひんやりシートはハンディサイズなので、持ち歩き用に最適！名入れができるフラップ部分が大きいのも魅力的です。</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19" name="図 18">
            <a:extLst>
              <a:ext uri="{FF2B5EF4-FFF2-40B4-BE49-F238E27FC236}">
                <a16:creationId xmlns:a16="http://schemas.microsoft.com/office/drawing/2014/main" id="{A6615F8D-6C87-F497-15FE-BD00FF9C4496}"/>
              </a:ext>
            </a:extLst>
          </p:cNvPr>
          <p:cNvPicPr>
            <a:picLocks noChangeAspect="1"/>
          </p:cNvPicPr>
          <p:nvPr/>
        </p:nvPicPr>
        <p:blipFill>
          <a:blip r:embed="rId5"/>
          <a:stretch>
            <a:fillRect/>
          </a:stretch>
        </p:blipFill>
        <p:spPr>
          <a:xfrm>
            <a:off x="673208" y="1333458"/>
            <a:ext cx="3678455" cy="3678455"/>
          </a:xfrm>
          <a:prstGeom prst="rect">
            <a:avLst/>
          </a:prstGeom>
        </p:spPr>
      </p:pic>
    </p:spTree>
    <p:extLst>
      <p:ext uri="{BB962C8B-B14F-4D97-AF65-F5344CB8AC3E}">
        <p14:creationId xmlns:p14="http://schemas.microsoft.com/office/powerpoint/2010/main" val="3759836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ぬりえ色紙（</a:t>
            </a:r>
            <a:r>
              <a:rPr lang="en-US" altLang="ja-JP" sz="2000" dirty="0">
                <a:solidFill>
                  <a:schemeClr val="bg1"/>
                </a:solidFill>
                <a:latin typeface="Meiryo UI" panose="020B0604030504040204" pitchFamily="34" charset="-128"/>
                <a:ea typeface="Meiryo UI" panose="020B0604030504040204" pitchFamily="34" charset="-128"/>
              </a:rPr>
              <a:t>12</a:t>
            </a:r>
            <a:r>
              <a:rPr lang="ja-JP" altLang="en-US" sz="2000" dirty="0">
                <a:solidFill>
                  <a:schemeClr val="bg1"/>
                </a:solidFill>
                <a:latin typeface="Meiryo UI" panose="020B0604030504040204" pitchFamily="34" charset="-128"/>
                <a:ea typeface="Meiryo UI" panose="020B0604030504040204" pitchFamily="34" charset="-128"/>
              </a:rPr>
              <a:t>色えんぴつ）</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素材：間伐材（色鉛筆）、紙</a:t>
            </a:r>
          </a:p>
          <a:p>
            <a:r>
              <a:rPr lang="ja-JP" altLang="en-US" sz="900" dirty="0">
                <a:latin typeface="Meiryo UI" panose="020B0604030504040204" pitchFamily="34" charset="-128"/>
                <a:ea typeface="Meiryo UI" panose="020B0604030504040204" pitchFamily="34" charset="-128"/>
              </a:rPr>
              <a:t>サイズ：色紙：</a:t>
            </a:r>
            <a:r>
              <a:rPr lang="en-US" altLang="ja-JP" sz="900" dirty="0">
                <a:latin typeface="Meiryo UI" panose="020B0604030504040204" pitchFamily="34" charset="-128"/>
                <a:ea typeface="Meiryo UI" panose="020B0604030504040204" pitchFamily="34" charset="-128"/>
              </a:rPr>
              <a:t>135×120</a:t>
            </a:r>
            <a:r>
              <a:rPr lang="ja-JP" altLang="en-US" sz="900" dirty="0">
                <a:latin typeface="Meiryo UI" panose="020B0604030504040204" pitchFamily="34" charset="-128"/>
                <a:ea typeface="Meiryo UI" panose="020B0604030504040204" pitchFamily="34" charset="-128"/>
              </a:rPr>
              <a:t>色鉛筆：</a:t>
            </a:r>
            <a:r>
              <a:rPr lang="en-US" altLang="ja-JP" sz="900" dirty="0">
                <a:latin typeface="Meiryo UI" panose="020B0604030504040204" pitchFamily="34" charset="-128"/>
                <a:ea typeface="Meiryo UI" panose="020B0604030504040204" pitchFamily="34" charset="-128"/>
              </a:rPr>
              <a:t>100×100</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42g</a:t>
            </a:r>
          </a:p>
          <a:p>
            <a:r>
              <a:rPr lang="ja-JP" altLang="en-US" sz="900" dirty="0">
                <a:latin typeface="Meiryo UI" panose="020B0604030504040204" pitchFamily="34" charset="-128"/>
                <a:ea typeface="Meiryo UI" panose="020B0604030504040204" pitchFamily="34" charset="-128"/>
              </a:rPr>
              <a:t>包装：ポリ袋入り</a:t>
            </a:r>
          </a:p>
          <a:p>
            <a:r>
              <a:rPr lang="ja-JP" altLang="en-US" sz="900" dirty="0">
                <a:latin typeface="Meiryo UI" panose="020B0604030504040204" pitchFamily="34" charset="-128"/>
                <a:ea typeface="Meiryo UI" panose="020B0604030504040204" pitchFamily="34" charset="-128"/>
              </a:rPr>
              <a:t>備考：オプション：色紙スタンド＋＠</a:t>
            </a:r>
            <a:r>
              <a:rPr lang="en-US" altLang="ja-JP" sz="900" dirty="0">
                <a:latin typeface="Meiryo UI" panose="020B0604030504040204" pitchFamily="34" charset="-128"/>
                <a:ea typeface="Meiryo UI" panose="020B0604030504040204" pitchFamily="34" charset="-128"/>
              </a:rPr>
              <a:t>50</a:t>
            </a:r>
            <a:r>
              <a:rPr lang="ja-JP" altLang="en-US" sz="900" dirty="0">
                <a:latin typeface="Meiryo UI" panose="020B0604030504040204" pitchFamily="34" charset="-128"/>
                <a:ea typeface="Meiryo UI" panose="020B0604030504040204" pitchFamily="34" charset="-128"/>
              </a:rPr>
              <a:t>円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12</a:t>
            </a:r>
            <a:r>
              <a:rPr lang="ja-JP" altLang="en-US" sz="1600" dirty="0"/>
              <a:t>色の色えんぴつとぬりえ用色紙のギフトセット。お子様が自由な発想で色を塗ったりお絵描きをして楽しむことができます。</a:t>
            </a:r>
            <a:r>
              <a:rPr lang="en-US" altLang="ja-JP" sz="1600" dirty="0"/>
              <a:t>500</a:t>
            </a:r>
            <a:r>
              <a:rPr lang="ja-JP" altLang="en-US" sz="1600" dirty="0"/>
              <a:t>枚から色紙のオリジナルデザイン対応が可能です。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5" name="図 84">
            <a:extLst>
              <a:ext uri="{FF2B5EF4-FFF2-40B4-BE49-F238E27FC236}">
                <a16:creationId xmlns:a16="http://schemas.microsoft.com/office/drawing/2014/main" id="{9E04F7F4-3CFB-2E82-95C6-3D20A7C51428}"/>
              </a:ext>
            </a:extLst>
          </p:cNvPr>
          <p:cNvPicPr>
            <a:picLocks noChangeAspect="1"/>
          </p:cNvPicPr>
          <p:nvPr/>
        </p:nvPicPr>
        <p:blipFill>
          <a:blip r:embed="rId5"/>
          <a:stretch>
            <a:fillRect/>
          </a:stretch>
        </p:blipFill>
        <p:spPr>
          <a:xfrm>
            <a:off x="714540" y="1371901"/>
            <a:ext cx="3638550" cy="3638550"/>
          </a:xfrm>
          <a:prstGeom prst="rect">
            <a:avLst/>
          </a:prstGeom>
        </p:spPr>
      </p:pic>
    </p:spTree>
    <p:extLst>
      <p:ext uri="{BB962C8B-B14F-4D97-AF65-F5344CB8AC3E}">
        <p14:creationId xmlns:p14="http://schemas.microsoft.com/office/powerpoint/2010/main" val="2224203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和柄ひょうのう</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柄指定不可</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ポリプロピレン・</a:t>
            </a:r>
            <a:r>
              <a:rPr lang="en-US" altLang="ja-JP" sz="900" b="0" i="0" dirty="0">
                <a:solidFill>
                  <a:srgbClr val="333333"/>
                </a:solidFill>
                <a:effectLst/>
                <a:latin typeface="-apple-system"/>
              </a:rPr>
              <a:t>PVC</a:t>
            </a:r>
            <a:r>
              <a:rPr lang="ja-JP" altLang="en-US" sz="900" b="0" i="0" dirty="0">
                <a:solidFill>
                  <a:srgbClr val="333333"/>
                </a:solidFill>
                <a:effectLst/>
                <a:latin typeface="-apple-system"/>
              </a:rPr>
              <a:t>・ポリエステル・アルミ</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φ145×40</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350ml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カラフルでポップながらどこか懐かしさを感じさせる和柄デザインがとってもオシャレなひょうのうです。名入れプリントも可能ですので、オリジナルグッズやノベルティアイテムとしてもおすすめ。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013700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防犯対策 ドーム型ダミーカメラ</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素材：ポリプロピレン・ポリスチレン</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11.5×11.5×7.1cm</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ボルト</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・アンカー</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付属</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形アルカリ乾電池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1.5</a:t>
            </a:r>
            <a:r>
              <a:rPr lang="ja-JP" altLang="en-US" sz="1600" dirty="0"/>
              <a:t>秒間隔で赤色</a:t>
            </a:r>
            <a:r>
              <a:rPr lang="en-US" altLang="ja-JP" sz="1600" dirty="0"/>
              <a:t>LED</a:t>
            </a:r>
            <a:r>
              <a:rPr lang="ja-JP" altLang="en-US" sz="1600" dirty="0"/>
              <a:t>が点滅するため非常にリアルなダミーカメラ。防犯意識の高さをアピールするのに最適なアイテムです。リフォームなどのタイミングで設置するのがおすすめです。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8F38AAE4-23A7-F2C7-4EEF-F2DDD47935A6}"/>
              </a:ext>
            </a:extLst>
          </p:cNvPr>
          <p:cNvPicPr>
            <a:picLocks noChangeAspect="1"/>
          </p:cNvPicPr>
          <p:nvPr/>
        </p:nvPicPr>
        <p:blipFill>
          <a:blip r:embed="rId5"/>
          <a:stretch>
            <a:fillRect/>
          </a:stretch>
        </p:blipFill>
        <p:spPr>
          <a:xfrm>
            <a:off x="703626" y="1349976"/>
            <a:ext cx="3616182" cy="3616182"/>
          </a:xfrm>
          <a:prstGeom prst="rect">
            <a:avLst/>
          </a:prstGeom>
        </p:spPr>
      </p:pic>
    </p:spTree>
    <p:extLst>
      <p:ext uri="{BB962C8B-B14F-4D97-AF65-F5344CB8AC3E}">
        <p14:creationId xmlns:p14="http://schemas.microsoft.com/office/powerpoint/2010/main" val="2641128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3type</a:t>
            </a:r>
            <a:r>
              <a:rPr lang="ja-JP" altLang="en-US" sz="2000" dirty="0">
                <a:solidFill>
                  <a:schemeClr val="bg1"/>
                </a:solidFill>
                <a:latin typeface="Meiryo UI" panose="020B0604030504040204" pitchFamily="34" charset="-128"/>
                <a:ea typeface="Meiryo UI" panose="020B0604030504040204" pitchFamily="34" charset="-128"/>
              </a:rPr>
              <a:t>充電ケーブル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素材：ケーブル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熱可塑性エラストマー 収納ケース</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 キャップ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ポリエチレン</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110cm(</a:t>
            </a:r>
            <a:r>
              <a:rPr lang="ja-JP" altLang="en-US" sz="900" dirty="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25cm(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包装：ヘッダー付ジッパーポリ袋入り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609416"/>
          </a:xfrm>
          <a:prstGeom prst="rect">
            <a:avLst/>
          </a:prstGeom>
          <a:noFill/>
        </p:spPr>
        <p:txBody>
          <a:bodyPr wrap="square" lIns="0" tIns="46800" rIns="0" spcCol="360000" rtlCol="0">
            <a:spAutoFit/>
          </a:bodyPr>
          <a:lstStyle/>
          <a:p>
            <a:pPr algn="just">
              <a:lnSpc>
                <a:spcPts val="2400"/>
              </a:lnSpc>
            </a:pPr>
            <a:r>
              <a:rPr lang="en-US" altLang="ja-JP" sz="1600" dirty="0"/>
              <a:t>Lightning</a:t>
            </a:r>
            <a:r>
              <a:rPr lang="ja-JP" altLang="en-US" sz="1600" dirty="0"/>
              <a:t>、</a:t>
            </a:r>
            <a:r>
              <a:rPr lang="en-US" altLang="ja-JP" sz="1600" dirty="0" err="1"/>
              <a:t>microUSB</a:t>
            </a:r>
            <a:r>
              <a:rPr lang="ja-JP" altLang="en-US" sz="1600" dirty="0"/>
              <a:t>、</a:t>
            </a:r>
            <a:r>
              <a:rPr lang="en-US" altLang="ja-JP" sz="1600" dirty="0"/>
              <a:t>Type-C</a:t>
            </a:r>
            <a:r>
              <a:rPr lang="ja-JP" altLang="en-US" sz="1600" dirty="0"/>
              <a:t>のコネクタをこれひとつで持ち歩ける非常に便利な充電ケーブルです。給電コードは</a:t>
            </a:r>
            <a:r>
              <a:rPr lang="en-US" altLang="ja-JP" sz="1600" dirty="0"/>
              <a:t>110</a:t>
            </a:r>
            <a:r>
              <a:rPr lang="ja-JP" altLang="en-US" sz="1600" dirty="0"/>
              <a:t>センチまで引き出すことができます。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50E384A2-AAB1-95AE-5A8A-58919B5BAE06}"/>
              </a:ext>
            </a:extLst>
          </p:cNvPr>
          <p:cNvPicPr>
            <a:picLocks noChangeAspect="1"/>
          </p:cNvPicPr>
          <p:nvPr/>
        </p:nvPicPr>
        <p:blipFill>
          <a:blip r:embed="rId5"/>
          <a:stretch>
            <a:fillRect/>
          </a:stretch>
        </p:blipFill>
        <p:spPr>
          <a:xfrm>
            <a:off x="689548" y="1374413"/>
            <a:ext cx="3639806" cy="3639806"/>
          </a:xfrm>
          <a:prstGeom prst="rect">
            <a:avLst/>
          </a:prstGeom>
        </p:spPr>
      </p:pic>
    </p:spTree>
    <p:extLst>
      <p:ext uri="{BB962C8B-B14F-4D97-AF65-F5344CB8AC3E}">
        <p14:creationId xmlns:p14="http://schemas.microsoft.com/office/powerpoint/2010/main" val="180690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スタンドデスクポーチ</a:t>
            </a:r>
            <a:endParaRPr lang="en-US" altLang="ja-JP"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コーティング</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・ポリプロピレン・ポリアセタール</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20×6×17cm</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ポリ袋入り</a:t>
            </a:r>
            <a:endParaRPr lang="en-US" altLang="zh-TW"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スタンドデスクポーチは、スマートフォンを縦でも横でも立てかけて視聴できる！モバイル周辺機器・文具収納にも使えるので、移動が多いリモートワーカー・学生に向けたノベルティに最適です。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5FF290F-05D1-443B-7439-E877BAF73762}"/>
              </a:ext>
            </a:extLst>
          </p:cNvPr>
          <p:cNvPicPr>
            <a:picLocks noChangeAspect="1"/>
          </p:cNvPicPr>
          <p:nvPr/>
        </p:nvPicPr>
        <p:blipFill>
          <a:blip r:embed="rId5"/>
          <a:stretch>
            <a:fillRect/>
          </a:stretch>
        </p:blipFill>
        <p:spPr>
          <a:xfrm>
            <a:off x="761376" y="1407063"/>
            <a:ext cx="3560089" cy="3560089"/>
          </a:xfrm>
          <a:prstGeom prst="rect">
            <a:avLst/>
          </a:prstGeom>
        </p:spPr>
      </p:pic>
    </p:spTree>
    <p:extLst>
      <p:ext uri="{BB962C8B-B14F-4D97-AF65-F5344CB8AC3E}">
        <p14:creationId xmlns:p14="http://schemas.microsoft.com/office/powerpoint/2010/main" val="1335295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おすすめの濃厚旨味カレーうどん２食入　</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税率</a:t>
            </a:r>
            <a:r>
              <a:rPr lang="en-US" altLang="ja-JP" sz="2000" dirty="0">
                <a:solidFill>
                  <a:schemeClr val="bg1"/>
                </a:solidFill>
                <a:latin typeface="Meiryo UI" panose="020B0604030504040204" pitchFamily="34" charset="-128"/>
                <a:ea typeface="Meiryo UI" panose="020B0604030504040204" pitchFamily="34" charset="-128"/>
              </a:rPr>
              <a:t>8</a:t>
            </a:r>
            <a:r>
              <a:rPr lang="ja-JP" altLang="en-US" sz="2000" dirty="0">
                <a:solidFill>
                  <a:schemeClr val="bg1"/>
                </a:solidFill>
                <a:latin typeface="Meiryo UI" panose="020B0604030504040204" pitchFamily="34" charset="-128"/>
                <a:ea typeface="Meiryo UI" panose="020B0604030504040204" pitchFamily="34" charset="-128"/>
              </a:rPr>
              <a:t>％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備考：箱サイズ：</a:t>
            </a:r>
            <a:r>
              <a:rPr lang="en-US" altLang="ja-JP" sz="900" dirty="0">
                <a:latin typeface="Meiryo UI" panose="020B0604030504040204" pitchFamily="34" charset="-128"/>
                <a:ea typeface="Meiryo UI" panose="020B0604030504040204" pitchFamily="34" charset="-128"/>
              </a:rPr>
              <a:t>52×205×155mm</a:t>
            </a:r>
            <a:r>
              <a:rPr lang="ja-JP" altLang="en-US" sz="900" dirty="0">
                <a:latin typeface="Meiryo UI" panose="020B0604030504040204" pitchFamily="34" charset="-128"/>
                <a:ea typeface="Meiryo UI" panose="020B0604030504040204" pitchFamily="34" charset="-128"/>
              </a:rPr>
              <a:t>　内容量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麺</a:t>
            </a:r>
            <a:r>
              <a:rPr lang="en-US" altLang="ja-JP" sz="900" dirty="0">
                <a:latin typeface="Meiryo UI" panose="020B0604030504040204" pitchFamily="34" charset="-128"/>
                <a:ea typeface="Meiryo UI" panose="020B0604030504040204" pitchFamily="34" charset="-128"/>
              </a:rPr>
              <a:t>180g×2</a:t>
            </a:r>
            <a:r>
              <a:rPr lang="ja-JP" altLang="en-US" sz="900" dirty="0">
                <a:latin typeface="Meiryo UI" panose="020B0604030504040204" pitchFamily="34" charset="-128"/>
                <a:ea typeface="Meiryo UI" panose="020B0604030504040204" pitchFamily="34" charset="-128"/>
              </a:rPr>
              <a:t>･ｽｰﾌﾟ</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賞味期間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製造日より</a:t>
            </a:r>
            <a:r>
              <a:rPr lang="en-US" altLang="ja-JP" sz="900" dirty="0">
                <a:latin typeface="Meiryo UI" panose="020B0604030504040204" pitchFamily="34" charset="-128"/>
                <a:ea typeface="Meiryo UI" panose="020B0604030504040204" pitchFamily="34" charset="-128"/>
              </a:rPr>
              <a:t>150</a:t>
            </a:r>
            <a:r>
              <a:rPr lang="ja-JP" altLang="en-US" sz="900" dirty="0">
                <a:latin typeface="Meiryo UI" panose="020B0604030504040204" pitchFamily="34" charset="-128"/>
                <a:ea typeface="Meiryo UI" panose="020B0604030504040204" pitchFamily="34" charset="-128"/>
              </a:rPr>
              <a:t>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日本製　出荷可能日を必ずご確認ください　カートン割れ不可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のど越しがすっきり滑らかでもちもち食感から人気の高い本場讃岐のうどんと、ダシの旨味をしっかりと濃厚に感じられるカレースープがタック組んだ、カレーうどんの</a:t>
            </a:r>
            <a:r>
              <a:rPr lang="en-US" altLang="ja-JP" sz="1600" dirty="0"/>
              <a:t>2</a:t>
            </a:r>
            <a:r>
              <a:rPr lang="ja-JP" altLang="en-US" sz="1600" dirty="0"/>
              <a:t>食セットです。</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23" name="図 22">
            <a:extLst>
              <a:ext uri="{FF2B5EF4-FFF2-40B4-BE49-F238E27FC236}">
                <a16:creationId xmlns:a16="http://schemas.microsoft.com/office/drawing/2014/main" id="{A4AD6299-3327-4621-6FBE-2B5B316F6496}"/>
              </a:ext>
            </a:extLst>
          </p:cNvPr>
          <p:cNvPicPr>
            <a:picLocks noChangeAspect="1"/>
          </p:cNvPicPr>
          <p:nvPr/>
        </p:nvPicPr>
        <p:blipFill>
          <a:blip r:embed="rId5"/>
          <a:stretch>
            <a:fillRect/>
          </a:stretch>
        </p:blipFill>
        <p:spPr>
          <a:xfrm>
            <a:off x="709624" y="1351595"/>
            <a:ext cx="3659206" cy="3659206"/>
          </a:xfrm>
          <a:prstGeom prst="rect">
            <a:avLst/>
          </a:prstGeom>
        </p:spPr>
      </p:pic>
    </p:spTree>
    <p:extLst>
      <p:ext uri="{BB962C8B-B14F-4D97-AF65-F5344CB8AC3E}">
        <p14:creationId xmlns:p14="http://schemas.microsoft.com/office/powerpoint/2010/main" val="3808502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リラックススパバッグ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ナイロン・ポリプロピレン・ポリエステル ファスナー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ナイロン・亜鉛合金</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26(</a:t>
            </a:r>
            <a:r>
              <a:rPr lang="ja-JP" altLang="en-US" sz="900" dirty="0">
                <a:latin typeface="Meiryo UI" panose="020B0604030504040204" pitchFamily="34" charset="-128"/>
                <a:ea typeface="Meiryo UI" panose="020B0604030504040204" pitchFamily="34" charset="-128"/>
              </a:rPr>
              <a:t>底</a:t>
            </a:r>
            <a:r>
              <a:rPr lang="en-US" altLang="ja-JP" sz="900" dirty="0">
                <a:latin typeface="Meiryo UI" panose="020B0604030504040204" pitchFamily="34" charset="-128"/>
                <a:ea typeface="Meiryo UI" panose="020B0604030504040204" pitchFamily="34" charset="-128"/>
              </a:rPr>
              <a:t>15)×10×21.5cm</a:t>
            </a:r>
          </a:p>
          <a:p>
            <a:r>
              <a:rPr lang="ja-JP" altLang="en-US" sz="900" dirty="0">
                <a:latin typeface="Meiryo UI" panose="020B0604030504040204" pitchFamily="34" charset="-128"/>
                <a:ea typeface="Meiryo UI" panose="020B0604030504040204" pitchFamily="34" charset="-128"/>
              </a:rPr>
              <a:t>包装：ポリ袋入り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メッシュ素材で中に入れたものを外からでもひと目でわかるスパバッグです。すっきりとしたシンプルなデザインのためジェンダーレスに使用可能。イベント等での特典用などにもおすすめです。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3DDE0EA-D648-1EB6-5C29-34C19FDAF4BD}"/>
              </a:ext>
            </a:extLst>
          </p:cNvPr>
          <p:cNvPicPr>
            <a:picLocks noChangeAspect="1"/>
          </p:cNvPicPr>
          <p:nvPr/>
        </p:nvPicPr>
        <p:blipFill>
          <a:blip r:embed="rId5"/>
          <a:stretch>
            <a:fillRect/>
          </a:stretch>
        </p:blipFill>
        <p:spPr>
          <a:xfrm>
            <a:off x="705052" y="1411148"/>
            <a:ext cx="3556931" cy="3556931"/>
          </a:xfrm>
          <a:prstGeom prst="rect">
            <a:avLst/>
          </a:prstGeom>
        </p:spPr>
      </p:pic>
    </p:spTree>
    <p:extLst>
      <p:ext uri="{BB962C8B-B14F-4D97-AF65-F5344CB8AC3E}">
        <p14:creationId xmlns:p14="http://schemas.microsoft.com/office/powerpoint/2010/main" val="649167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キャンバスファスナーポーチ</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135×100×60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可愛らしい立体的な形状がポイントのキャンバスポーチです。カラーバリエーションは全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タイプございますのでお好みでお選び下さい。またこちらは</a:t>
            </a:r>
            <a:r>
              <a:rPr lang="en"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サイズですが、サイズ違いで</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もございます。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C076D30-243C-D704-2218-EF5A67391A44}"/>
              </a:ext>
            </a:extLst>
          </p:cNvPr>
          <p:cNvPicPr>
            <a:picLocks noChangeAspect="1"/>
          </p:cNvPicPr>
          <p:nvPr/>
        </p:nvPicPr>
        <p:blipFill>
          <a:blip r:embed="rId5"/>
          <a:stretch>
            <a:fillRect/>
          </a:stretch>
        </p:blipFill>
        <p:spPr>
          <a:xfrm>
            <a:off x="707606" y="1397300"/>
            <a:ext cx="3621063" cy="3621063"/>
          </a:xfrm>
          <a:prstGeom prst="rect">
            <a:avLst/>
          </a:prstGeom>
        </p:spPr>
      </p:pic>
    </p:spTree>
    <p:extLst>
      <p:ext uri="{BB962C8B-B14F-4D97-AF65-F5344CB8AC3E}">
        <p14:creationId xmlns:p14="http://schemas.microsoft.com/office/powerpoint/2010/main" val="827874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ストラップ付ルーペ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PC</a:t>
            </a:r>
            <a:r>
              <a:rPr lang="ja-JP" altLang="en-US" sz="900" dirty="0">
                <a:latin typeface="Meiryo UI" panose="020B0604030504040204" pitchFamily="34" charset="-128"/>
                <a:ea typeface="Meiryo UI" panose="020B0604030504040204" pitchFamily="34" charset="-128"/>
              </a:rPr>
              <a:t>・アクリル・</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35×106×4mm</a:t>
            </a:r>
          </a:p>
          <a:p>
            <a:r>
              <a:rPr lang="ja-JP" altLang="en-US" sz="900" dirty="0">
                <a:latin typeface="Meiryo UI" panose="020B0604030504040204" pitchFamily="34" charset="-128"/>
                <a:ea typeface="Meiryo UI" panose="020B0604030504040204" pitchFamily="34" charset="-128"/>
              </a:rPr>
              <a:t>包装：台紙付ポリ入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胸ポケットに入れられるコンパクトさに加え、首から下げられるストラップ付きのため、いつでもどこでも必要なとき取り出せる便利なルーペです。特典用やノベルティ用におすすめです。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6DE61E8-49E3-093F-9A0C-C0A8933A95A7}"/>
              </a:ext>
            </a:extLst>
          </p:cNvPr>
          <p:cNvPicPr>
            <a:picLocks noChangeAspect="1"/>
          </p:cNvPicPr>
          <p:nvPr/>
        </p:nvPicPr>
        <p:blipFill>
          <a:blip r:embed="rId5"/>
          <a:stretch>
            <a:fillRect/>
          </a:stretch>
        </p:blipFill>
        <p:spPr>
          <a:xfrm>
            <a:off x="709736" y="1427510"/>
            <a:ext cx="3560089" cy="3560089"/>
          </a:xfrm>
          <a:prstGeom prst="rect">
            <a:avLst/>
          </a:prstGeom>
        </p:spPr>
      </p:pic>
    </p:spTree>
    <p:extLst>
      <p:ext uri="{BB962C8B-B14F-4D97-AF65-F5344CB8AC3E}">
        <p14:creationId xmlns:p14="http://schemas.microsoft.com/office/powerpoint/2010/main" val="1148413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スムースフリース</a:t>
            </a:r>
            <a:r>
              <a:rPr lang="en-US" altLang="ja-JP" sz="2000" dirty="0">
                <a:solidFill>
                  <a:schemeClr val="bg1"/>
                </a:solidFill>
                <a:latin typeface="Meiryo UI" panose="020B0604030504040204" pitchFamily="34" charset="-128"/>
                <a:ea typeface="Meiryo UI" panose="020B0604030504040204" pitchFamily="34" charset="-128"/>
              </a:rPr>
              <a:t>2</a:t>
            </a:r>
            <a:r>
              <a:rPr lang="en" altLang="ja-JP" sz="2000" dirty="0">
                <a:solidFill>
                  <a:schemeClr val="bg1"/>
                </a:solidFill>
                <a:latin typeface="Meiryo UI" panose="020B0604030504040204" pitchFamily="34" charset="-128"/>
                <a:ea typeface="Meiryo UI" panose="020B0604030504040204" pitchFamily="34" charset="-128"/>
              </a:rPr>
              <a:t>WAY</a:t>
            </a:r>
            <a:r>
              <a:rPr lang="ja-JP" altLang="en-US" sz="2000">
                <a:solidFill>
                  <a:schemeClr val="bg1"/>
                </a:solidFill>
                <a:latin typeface="Meiryo UI" panose="020B0604030504040204" pitchFamily="34" charset="-128"/>
                <a:ea typeface="Meiryo UI" panose="020B0604030504040204" pitchFamily="34" charset="-128"/>
              </a:rPr>
              <a:t>ネックウォーマー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270×240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 </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考：レッド・ネイビー・ブラック・アイボリー</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外側は名入れプリントが綺麗なスムース素材、内側は柔らかい肌触りで暖かさを感じるフリース素材を使ったネックウォーマー。コードを絞ると帽子としても利用できて、大変便利です。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ABC1305-55D7-4F6F-36B2-45C8E24010AD}"/>
              </a:ext>
            </a:extLst>
          </p:cNvPr>
          <p:cNvPicPr>
            <a:picLocks noChangeAspect="1"/>
          </p:cNvPicPr>
          <p:nvPr/>
        </p:nvPicPr>
        <p:blipFill>
          <a:blip r:embed="rId5"/>
          <a:stretch>
            <a:fillRect/>
          </a:stretch>
        </p:blipFill>
        <p:spPr>
          <a:xfrm>
            <a:off x="709736" y="1400512"/>
            <a:ext cx="3560089" cy="3560089"/>
          </a:xfrm>
          <a:prstGeom prst="rect">
            <a:avLst/>
          </a:prstGeom>
        </p:spPr>
      </p:pic>
    </p:spTree>
    <p:extLst>
      <p:ext uri="{BB962C8B-B14F-4D97-AF65-F5344CB8AC3E}">
        <p14:creationId xmlns:p14="http://schemas.microsoft.com/office/powerpoint/2010/main" val="2956615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Re:PET</a:t>
            </a:r>
            <a:r>
              <a:rPr lang="ja-JP" altLang="en-US" sz="2000" dirty="0">
                <a:solidFill>
                  <a:schemeClr val="bg1"/>
                </a:solidFill>
                <a:latin typeface="Meiryo UI" panose="020B0604030504040204" pitchFamily="34" charset="-128"/>
                <a:ea typeface="Meiryo UI" panose="020B0604030504040204" pitchFamily="34" charset="-128"/>
              </a:rPr>
              <a:t>ポータブルバッグ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カラー展開：アッシュブルー、グレージュ、アッシュグリーン、スモーキーピンク</a:t>
            </a:r>
          </a:p>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再生</a:t>
            </a:r>
            <a:r>
              <a:rPr lang="en-US" altLang="ja-JP" sz="900" dirty="0">
                <a:latin typeface="Meiryo UI" panose="020B0604030504040204" pitchFamily="34" charset="-128"/>
                <a:ea typeface="Meiryo UI" panose="020B0604030504040204" pitchFamily="34" charset="-128"/>
              </a:rPr>
              <a:t>PET)</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620×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380×</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100mm</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使用済ペットボトルを再生した明るい色のポリエステル素材のポータブルエコバッグ。</a:t>
            </a:r>
            <a:r>
              <a:rPr lang="en-US" altLang="ja-JP" sz="1600" dirty="0"/>
              <a:t>2L</a:t>
            </a:r>
            <a:r>
              <a:rPr lang="ja-JP" altLang="en-US" sz="1600" dirty="0"/>
              <a:t>のペットボトルが</a:t>
            </a:r>
            <a:r>
              <a:rPr lang="en-US" altLang="ja-JP" sz="1600" dirty="0"/>
              <a:t>6</a:t>
            </a:r>
            <a:r>
              <a:rPr lang="ja-JP" altLang="en-US" sz="1600" dirty="0"/>
              <a:t>本入る大容量で、腕に優しい幅広の持ち手が特徴です。内ポケットに小さく畳めます。</a:t>
            </a:r>
            <a:endParaRPr lang="en-US" altLang="ja-JP" sz="1600" dirty="0"/>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619C381-BAD2-EBCE-DAD1-1BB9FA98DA9D}"/>
              </a:ext>
            </a:extLst>
          </p:cNvPr>
          <p:cNvPicPr>
            <a:picLocks noChangeAspect="1"/>
          </p:cNvPicPr>
          <p:nvPr/>
        </p:nvPicPr>
        <p:blipFill>
          <a:blip r:embed="rId5"/>
          <a:stretch>
            <a:fillRect/>
          </a:stretch>
        </p:blipFill>
        <p:spPr>
          <a:xfrm>
            <a:off x="671793" y="1481829"/>
            <a:ext cx="3512820" cy="3512820"/>
          </a:xfrm>
          <a:prstGeom prst="rect">
            <a:avLst/>
          </a:prstGeom>
        </p:spPr>
      </p:pic>
    </p:spTree>
    <p:extLst>
      <p:ext uri="{BB962C8B-B14F-4D97-AF65-F5344CB8AC3E}">
        <p14:creationId xmlns:p14="http://schemas.microsoft.com/office/powerpoint/2010/main" val="4260454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テントクロス撥水サコッシュ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175×</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240×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30mm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耐久性に優れたテント生地を使い、さらに撥水性も持たせた、クオリティの高いサコッシュです。</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色のカラー展開から選べる上、オリジナル名入れも可能。物販グッズ用などにおすすめです。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265544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マルチガジェットクリーナー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110×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23×</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13(</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300</a:t>
            </a:r>
            <a:r>
              <a:rPr lang="ja-JP" altLang="en-US" sz="900" dirty="0">
                <a:latin typeface="Meiryo UI" panose="020B0604030504040204" pitchFamily="34" charset="-128"/>
                <a:ea typeface="Meiryo UI" panose="020B0604030504040204" pitchFamily="34" charset="-128"/>
              </a:rPr>
              <a:t>個以上元払いサービス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クリーニングブラシ、ミニブラシ、金属スティック、スポンジと、</a:t>
            </a:r>
            <a:r>
              <a:rPr lang="en-US" altLang="ja-JP" sz="1600" dirty="0"/>
              <a:t>4</a:t>
            </a:r>
            <a:r>
              <a:rPr lang="ja-JP" altLang="en-US" sz="1600" dirty="0"/>
              <a:t>つのクリーナー機能がこれ</a:t>
            </a:r>
            <a:r>
              <a:rPr lang="en-US" altLang="ja-JP" sz="1600" dirty="0"/>
              <a:t>1</a:t>
            </a:r>
            <a:r>
              <a:rPr lang="ja-JP" altLang="en-US" sz="1600" dirty="0"/>
              <a:t>本に収まっており、スマホや周辺機器のお手入れに非常に役立つガジェットクリーナーです。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4" name="図 63">
            <a:extLst>
              <a:ext uri="{FF2B5EF4-FFF2-40B4-BE49-F238E27FC236}">
                <a16:creationId xmlns:a16="http://schemas.microsoft.com/office/drawing/2014/main" id="{B5E9A1CD-DD6D-219A-3091-F8F68E810565}"/>
              </a:ext>
            </a:extLst>
          </p:cNvPr>
          <p:cNvPicPr>
            <a:picLocks noChangeAspect="1"/>
          </p:cNvPicPr>
          <p:nvPr/>
        </p:nvPicPr>
        <p:blipFill>
          <a:blip r:embed="rId5"/>
          <a:stretch>
            <a:fillRect/>
          </a:stretch>
        </p:blipFill>
        <p:spPr>
          <a:xfrm>
            <a:off x="783332" y="1440075"/>
            <a:ext cx="3560089" cy="3560089"/>
          </a:xfrm>
          <a:prstGeom prst="rect">
            <a:avLst/>
          </a:prstGeom>
        </p:spPr>
      </p:pic>
    </p:spTree>
    <p:extLst>
      <p:ext uri="{BB962C8B-B14F-4D97-AF65-F5344CB8AC3E}">
        <p14:creationId xmlns:p14="http://schemas.microsoft.com/office/powerpoint/2010/main" val="3088827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キャンバスベーシックポーチ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230×110×60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51940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ステーショナリーやメイク道具入れにおすすめのキャンバスポーチです。底マチ付きのため容量も多く、とても重宝します。カラーバリエーションは全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色ありますのでお好みでお選びください。</a:t>
            </a:r>
          </a:p>
          <a:p>
            <a:pPr algn="just">
              <a:lnSpc>
                <a:spcPts val="2400"/>
              </a:lnSpc>
            </a:pPr>
            <a:endParaRPr lang="ja-JP" altLang="en-US" sz="1600">
              <a:latin typeface="Meiryo UI" panose="020B0604030504040204" pitchFamily="34" charset="-128"/>
              <a:ea typeface="Meiryo UI" panose="020B0604030504040204" pitchFamily="34" charset="-128"/>
            </a:endParaRPr>
          </a:p>
          <a:p>
            <a:pPr algn="just">
              <a:lnSpc>
                <a:spcPts val="2400"/>
              </a:lnSpc>
            </a:pPr>
            <a:endParaRPr lang="ja-JP" altLang="en-US" sz="160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14207042-F5F0-4A27-EEDC-D5AE497AE1A4}"/>
              </a:ext>
            </a:extLst>
          </p:cNvPr>
          <p:cNvPicPr>
            <a:picLocks noChangeAspect="1"/>
          </p:cNvPicPr>
          <p:nvPr/>
        </p:nvPicPr>
        <p:blipFill>
          <a:blip r:embed="rId5"/>
          <a:stretch>
            <a:fillRect/>
          </a:stretch>
        </p:blipFill>
        <p:spPr>
          <a:xfrm>
            <a:off x="747767" y="1397392"/>
            <a:ext cx="3582865" cy="3582865"/>
          </a:xfrm>
          <a:prstGeom prst="rect">
            <a:avLst/>
          </a:prstGeom>
        </p:spPr>
      </p:pic>
    </p:spTree>
    <p:extLst>
      <p:ext uri="{BB962C8B-B14F-4D97-AF65-F5344CB8AC3E}">
        <p14:creationId xmlns:p14="http://schemas.microsoft.com/office/powerpoint/2010/main" val="2385599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リフェロ・再生</a:t>
            </a:r>
            <a:r>
              <a:rPr lang="en-US" altLang="ja-JP" sz="2000" dirty="0">
                <a:solidFill>
                  <a:schemeClr val="bg1"/>
                </a:solidFill>
                <a:latin typeface="Meiryo UI" panose="020B0604030504040204" pitchFamily="34" charset="-128"/>
                <a:ea typeface="Meiryo UI" panose="020B0604030504040204" pitchFamily="34" charset="-128"/>
              </a:rPr>
              <a:t>PET</a:t>
            </a:r>
            <a:r>
              <a:rPr lang="ja-JP" altLang="en-US" sz="2000" dirty="0">
                <a:solidFill>
                  <a:schemeClr val="bg1"/>
                </a:solidFill>
                <a:latin typeface="Meiryo UI" panose="020B0604030504040204" pitchFamily="34" charset="-128"/>
                <a:ea typeface="Meiryo UI" panose="020B0604030504040204" pitchFamily="34" charset="-128"/>
              </a:rPr>
              <a:t>ポータブルマルチ傘カバー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カラー展開：レッド、カーキ、ネイビー、グレー、ブラック</a:t>
            </a:r>
          </a:p>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再生</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サイズ：使用時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280×115mm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110×70×30mm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再生</a:t>
            </a:r>
            <a:r>
              <a:rPr lang="en-US" altLang="ja-JP" sz="1600" dirty="0"/>
              <a:t>PET</a:t>
            </a:r>
            <a:r>
              <a:rPr lang="ja-JP" altLang="en-US" sz="1600" dirty="0"/>
              <a:t>ポリエステルを使った、ノベルティに最適なエコなポータブルマルチ傘カバー。使用済みの折り畳み傘もコンパクトに携帯できるので、特に傘が手放せない梅雨シーズンには重宝します。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C612564-14D5-C86C-E54E-4B4DCED18A24}"/>
              </a:ext>
            </a:extLst>
          </p:cNvPr>
          <p:cNvPicPr>
            <a:picLocks noChangeAspect="1"/>
          </p:cNvPicPr>
          <p:nvPr/>
        </p:nvPicPr>
        <p:blipFill>
          <a:blip r:embed="rId5"/>
          <a:stretch>
            <a:fillRect/>
          </a:stretch>
        </p:blipFill>
        <p:spPr>
          <a:xfrm>
            <a:off x="723713" y="1447045"/>
            <a:ext cx="3569970" cy="3569970"/>
          </a:xfrm>
          <a:prstGeom prst="rect">
            <a:avLst/>
          </a:prstGeom>
        </p:spPr>
      </p:pic>
    </p:spTree>
    <p:extLst>
      <p:ext uri="{BB962C8B-B14F-4D97-AF65-F5344CB8AC3E}">
        <p14:creationId xmlns:p14="http://schemas.microsoft.com/office/powerpoint/2010/main" val="554049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コンパクトオペラグラス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PMMA</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/73×115×25mm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コンパクトなサイズ感で持ち歩きにも便利なオペラグラスです。ワンタッチで開閉できるため使いたい時にすぐ使えるのも高ポイント！オリジナルグッズやノベルティにおすすめです。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B6D4423-7E4A-99C7-EB03-72FA69825D38}"/>
              </a:ext>
            </a:extLst>
          </p:cNvPr>
          <p:cNvPicPr>
            <a:picLocks noChangeAspect="1"/>
          </p:cNvPicPr>
          <p:nvPr/>
        </p:nvPicPr>
        <p:blipFill>
          <a:blip r:embed="rId5"/>
          <a:stretch>
            <a:fillRect/>
          </a:stretch>
        </p:blipFill>
        <p:spPr>
          <a:xfrm>
            <a:off x="633532" y="1349552"/>
            <a:ext cx="3684437" cy="3684437"/>
          </a:xfrm>
          <a:prstGeom prst="rect">
            <a:avLst/>
          </a:prstGeom>
        </p:spPr>
      </p:pic>
    </p:spTree>
    <p:extLst>
      <p:ext uri="{BB962C8B-B14F-4D97-AF65-F5344CB8AC3E}">
        <p14:creationId xmlns:p14="http://schemas.microsoft.com/office/powerpoint/2010/main" val="62987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カラビナ・カラビナ</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アルミニウム・鉄</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95×30×20mm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台紙付ポリ入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カラフルなカラビナがたくさん付いたポップでかわいいカラビナキーホルダーです。名入れプリントが可能ですので、オリジナルグッズやノベルティアイテム用にも最適です。是非ご活用ください。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85272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75EF4403-4E69-C141-B9E1-DBB0867D33C7}"/>
              </a:ext>
            </a:extLst>
          </p:cNvPr>
          <p:cNvPicPr>
            <a:picLocks noChangeAspect="1"/>
          </p:cNvPicPr>
          <p:nvPr/>
        </p:nvPicPr>
        <p:blipFill>
          <a:blip r:embed="rId3"/>
          <a:stretch>
            <a:fillRect/>
          </a:stretch>
        </p:blipFill>
        <p:spPr>
          <a:xfrm>
            <a:off x="616673" y="1413129"/>
            <a:ext cx="3830976" cy="3759443"/>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書き込める保存</a:t>
            </a:r>
            <a:r>
              <a:rPr lang="ja-JP" altLang="en-US" sz="2000" dirty="0">
                <a:solidFill>
                  <a:schemeClr val="bg1"/>
                </a:solidFill>
                <a:latin typeface="Meiryo UI" panose="020B0604030504040204" pitchFamily="34" charset="-128"/>
                <a:ea typeface="Meiryo UI" panose="020B0604030504040204" pitchFamily="34" charset="-128"/>
              </a:rPr>
              <a:t>容器 </a:t>
            </a:r>
            <a:r>
              <a:rPr lang="en-US" altLang="ja-JP" sz="2000" dirty="0">
                <a:solidFill>
                  <a:schemeClr val="bg1"/>
                </a:solidFill>
                <a:latin typeface="Meiryo UI" panose="020B0604030504040204" pitchFamily="34" charset="-128"/>
                <a:ea typeface="Meiryo UI" panose="020B0604030504040204" pitchFamily="34" charset="-128"/>
              </a:rPr>
              <a:t>280ml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シリコーンゴム</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108×53×108mm </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280ml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電子レンジ対応可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6" y="1422052"/>
            <a:ext cx="2868194"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蓋に油性ボールペンで書き込める上、簡単に洗い落とせて何度でも繰り返し使える、</a:t>
            </a:r>
            <a:r>
              <a:rPr lang="en-US" altLang="ja-JP" sz="1600" dirty="0">
                <a:latin typeface="Meiryo UI" panose="020B0604030504040204" pitchFamily="34" charset="-128"/>
                <a:ea typeface="Meiryo UI" panose="020B0604030504040204" pitchFamily="34" charset="-128"/>
              </a:rPr>
              <a:t>280ml</a:t>
            </a:r>
            <a:r>
              <a:rPr lang="ja-JP" altLang="en-US" sz="1600">
                <a:latin typeface="Meiryo UI" panose="020B0604030504040204" pitchFamily="34" charset="-128"/>
                <a:ea typeface="Meiryo UI" panose="020B0604030504040204" pitchFamily="34" charset="-128"/>
              </a:rPr>
              <a:t>サイズの保存容器。オリジナル名入れは側面に可能で、カラーはブラックとホワイトから選択可能。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13383213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LED3</a:t>
            </a:r>
            <a:r>
              <a:rPr lang="ja-JP" altLang="en-US" sz="2000">
                <a:solidFill>
                  <a:schemeClr val="bg1"/>
                </a:solidFill>
                <a:latin typeface="Meiryo UI" panose="020B0604030504040204" pitchFamily="34" charset="-128"/>
                <a:ea typeface="Meiryo UI" panose="020B0604030504040204" pitchFamily="34" charset="-128"/>
              </a:rPr>
              <a:t>灯フラットライトキーホルダー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25×84×15mm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 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付属品：テスト用ボタン電池</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フラットな形状は持ち歩きやすい上、名入れプリントするデザインも目立たせることが出来るため、オリジナルグッズ用として最適です。マットシルバーとマットブラックの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色展開から選択可能。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446829A-280A-B942-8D59-1DE1751838E4}"/>
              </a:ext>
            </a:extLst>
          </p:cNvPr>
          <p:cNvPicPr>
            <a:picLocks noChangeAspect="1"/>
          </p:cNvPicPr>
          <p:nvPr/>
        </p:nvPicPr>
        <p:blipFill>
          <a:blip r:embed="rId5"/>
          <a:stretch>
            <a:fillRect/>
          </a:stretch>
        </p:blipFill>
        <p:spPr>
          <a:xfrm>
            <a:off x="699374" y="1487923"/>
            <a:ext cx="3501827" cy="3494709"/>
          </a:xfrm>
          <a:prstGeom prst="rect">
            <a:avLst/>
          </a:prstGeom>
        </p:spPr>
      </p:pic>
    </p:spTree>
    <p:extLst>
      <p:ext uri="{BB962C8B-B14F-4D97-AF65-F5344CB8AC3E}">
        <p14:creationId xmlns:p14="http://schemas.microsoft.com/office/powerpoint/2010/main" val="16839230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エコ箸フルケース</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バンブーファイバー入タイプ</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カラー展開：スモークネイビー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ナチュラル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オリーブ</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スモークピンク</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PC</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、バンブーファイバー</a:t>
            </a:r>
          </a:p>
          <a:p>
            <a:r>
              <a:rPr lang="ja-JP" altLang="en-US" sz="900" dirty="0">
                <a:latin typeface="Meiryo UI" panose="020B0604030504040204" pitchFamily="34" charset="-128"/>
                <a:ea typeface="Meiryo UI" panose="020B0604030504040204" pitchFamily="34" charset="-128"/>
              </a:rPr>
              <a:t>サイズ：ケース</a:t>
            </a:r>
            <a:r>
              <a:rPr lang="en-US" altLang="ja-JP" sz="900" dirty="0">
                <a:latin typeface="Meiryo UI" panose="020B0604030504040204" pitchFamily="34" charset="-128"/>
                <a:ea typeface="Meiryo UI" panose="020B0604030504040204" pitchFamily="34" charset="-128"/>
              </a:rPr>
              <a:t>/24×10×205(mm)</a:t>
            </a:r>
            <a:r>
              <a:rPr lang="ja-JP" altLang="en-US" sz="900" dirty="0">
                <a:latin typeface="Meiryo UI" panose="020B0604030504040204" pitchFamily="34" charset="-128"/>
                <a:ea typeface="Meiryo UI" panose="020B0604030504040204" pitchFamily="34" charset="-128"/>
              </a:rPr>
              <a:t>、箸</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185mm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備考：取説付、食品衛生検査済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お弁当用としてはもちろん、アウトドアシーンなどにも便利なフルケース付きのお箸です。バンブーファイバー入りで地球環境に優しく、</a:t>
            </a:r>
            <a:r>
              <a:rPr lang="en-US" altLang="ja-JP" sz="1600" dirty="0"/>
              <a:t>SDGs</a:t>
            </a:r>
            <a:r>
              <a:rPr lang="ja-JP" altLang="en-US" sz="1600" dirty="0"/>
              <a:t>系イベントのノベルティ用にもおすすめです。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7016339-B87C-13FE-5C4F-19432C1305F8}"/>
              </a:ext>
            </a:extLst>
          </p:cNvPr>
          <p:cNvPicPr>
            <a:picLocks noChangeAspect="1"/>
          </p:cNvPicPr>
          <p:nvPr/>
        </p:nvPicPr>
        <p:blipFill>
          <a:blip r:embed="rId5"/>
          <a:stretch>
            <a:fillRect/>
          </a:stretch>
        </p:blipFill>
        <p:spPr>
          <a:xfrm>
            <a:off x="647930" y="1397341"/>
            <a:ext cx="3718632" cy="3718632"/>
          </a:xfrm>
          <a:prstGeom prst="rect">
            <a:avLst/>
          </a:prstGeom>
        </p:spPr>
      </p:pic>
    </p:spTree>
    <p:extLst>
      <p:ext uri="{BB962C8B-B14F-4D97-AF65-F5344CB8AC3E}">
        <p14:creationId xmlns:p14="http://schemas.microsoft.com/office/powerpoint/2010/main" val="62214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涼感マフラータオル（ソフトケース付）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PVC</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800×105</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/120×135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HDPE</a:t>
            </a:r>
            <a:r>
              <a:rPr lang="ja-JP" altLang="en-US" sz="900">
                <a:latin typeface="Meiryo UI" panose="020B0604030504040204" pitchFamily="34" charset="-128"/>
                <a:ea typeface="Meiryo UI" panose="020B0604030504040204" pitchFamily="34" charset="-128"/>
              </a:rPr>
              <a:t>袋、台紙</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　ブルー・ホワイト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水に濡らして軽く絞り、ぱっと開いて首に巻けば心地良いひんやり感を与えてくれるシンプルなマフラータオル。繰り返し使用できる上、持ち歩きに便利なソフトケース付きがポイントです。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131C67F-1E23-13A5-6C4F-A1AF8BE074FD}"/>
              </a:ext>
            </a:extLst>
          </p:cNvPr>
          <p:cNvPicPr>
            <a:picLocks noChangeAspect="1"/>
          </p:cNvPicPr>
          <p:nvPr/>
        </p:nvPicPr>
        <p:blipFill>
          <a:blip r:embed="rId5"/>
          <a:stretch>
            <a:fillRect/>
          </a:stretch>
        </p:blipFill>
        <p:spPr>
          <a:xfrm>
            <a:off x="784576" y="1543298"/>
            <a:ext cx="3375275" cy="3375275"/>
          </a:xfrm>
          <a:prstGeom prst="rect">
            <a:avLst/>
          </a:prstGeom>
        </p:spPr>
      </p:pic>
    </p:spTree>
    <p:extLst>
      <p:ext uri="{BB962C8B-B14F-4D97-AF65-F5344CB8AC3E}">
        <p14:creationId xmlns:p14="http://schemas.microsoft.com/office/powerpoint/2010/main" val="4090188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フレジア・リサイクル</a:t>
            </a:r>
            <a:r>
              <a:rPr lang="en-US" altLang="ja-JP" sz="2000" dirty="0">
                <a:solidFill>
                  <a:schemeClr val="bg1"/>
                </a:solidFill>
                <a:latin typeface="Meiryo UI" panose="020B0604030504040204" pitchFamily="34" charset="-128"/>
                <a:ea typeface="Meiryo UI" panose="020B0604030504040204" pitchFamily="34" charset="-128"/>
              </a:rPr>
              <a:t>PET</a:t>
            </a:r>
            <a:r>
              <a:rPr lang="ja-JP" altLang="en-US" sz="2000" dirty="0">
                <a:solidFill>
                  <a:schemeClr val="bg1"/>
                </a:solidFill>
                <a:latin typeface="Meiryo UI" panose="020B0604030504040204" pitchFamily="34" charset="-128"/>
                <a:ea typeface="Meiryo UI" panose="020B0604030504040204" pitchFamily="34" charset="-128"/>
              </a:rPr>
              <a:t>クロス</a:t>
            </a:r>
            <a:r>
              <a:rPr lang="en-US" altLang="ja-JP" sz="2000" dirty="0">
                <a:solidFill>
                  <a:schemeClr val="bg1"/>
                </a:solidFill>
                <a:latin typeface="Meiryo UI" panose="020B0604030504040204" pitchFamily="34" charset="-128"/>
                <a:ea typeface="Meiryo UI" panose="020B0604030504040204" pitchFamily="34" charset="-128"/>
              </a:rPr>
              <a:t>4</a:t>
            </a:r>
            <a:r>
              <a:rPr lang="ja-JP" altLang="en-US" sz="2000" dirty="0">
                <a:solidFill>
                  <a:schemeClr val="bg1"/>
                </a:solidFill>
                <a:latin typeface="Meiryo UI" panose="020B0604030504040204" pitchFamily="34" charset="-128"/>
                <a:ea typeface="Meiryo UI" panose="020B0604030504040204" pitchFamily="34" charset="-128"/>
              </a:rPr>
              <a:t>枚セット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素材：ポリエステル（再生</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200×200mm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110×220×30mm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生地の取り都合により、柄の出方が写真と異なる場合があります。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カラフルな北欧風花柄でリサイクル</a:t>
            </a:r>
            <a:r>
              <a:rPr lang="en-US" altLang="ja-JP" sz="1600" dirty="0"/>
              <a:t>PET</a:t>
            </a:r>
            <a:r>
              <a:rPr lang="ja-JP" altLang="en-US" sz="1600" dirty="0"/>
              <a:t>を使ったお掃除クロス。カラーが異なる</a:t>
            </a:r>
            <a:r>
              <a:rPr lang="en-US" altLang="ja-JP" sz="1600" dirty="0"/>
              <a:t>4</a:t>
            </a:r>
            <a:r>
              <a:rPr lang="ja-JP" altLang="en-US" sz="1600" dirty="0"/>
              <a:t>枚をギフトに最適な化粧箱に収納。吸水速乾性の生地＆極細繊維で様々な場所のお掃除に使えてとても便利です。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5D7180D-A702-C6CA-EDC5-5F909D8125A1}"/>
              </a:ext>
            </a:extLst>
          </p:cNvPr>
          <p:cNvPicPr>
            <a:picLocks noChangeAspect="1"/>
          </p:cNvPicPr>
          <p:nvPr/>
        </p:nvPicPr>
        <p:blipFill>
          <a:blip r:embed="rId5"/>
          <a:stretch>
            <a:fillRect/>
          </a:stretch>
        </p:blipFill>
        <p:spPr>
          <a:xfrm>
            <a:off x="732411" y="1375056"/>
            <a:ext cx="3596992" cy="3596992"/>
          </a:xfrm>
          <a:prstGeom prst="rect">
            <a:avLst/>
          </a:prstGeom>
        </p:spPr>
      </p:pic>
    </p:spTree>
    <p:extLst>
      <p:ext uri="{BB962C8B-B14F-4D97-AF65-F5344CB8AC3E}">
        <p14:creationId xmlns:p14="http://schemas.microsoft.com/office/powerpoint/2010/main" val="1489642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マットスクエアミラー</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PS､</a:t>
            </a:r>
            <a:r>
              <a:rPr lang="ja-JP" altLang="en-US" sz="900">
                <a:latin typeface="Meiryo UI" panose="020B0604030504040204" pitchFamily="34" charset="-128"/>
                <a:ea typeface="Meiryo UI" panose="020B0604030504040204" pitchFamily="34" charset="-128"/>
              </a:rPr>
              <a:t>ガラス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125×166×8mm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 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考：レッド・マットブラック・ピュアホワイト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マットな質感がクールで大人な印象を与えてくれる</a:t>
            </a:r>
            <a:r>
              <a:rPr lang="en-US"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サイズのスクエアミラーです。名入れするオリジナルデザインはフルカラー対応ですので、グッズ用やノベルティ用におすすめです。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448A07D-4A0D-7241-B3B7-149DF1260541}"/>
              </a:ext>
            </a:extLst>
          </p:cNvPr>
          <p:cNvPicPr>
            <a:picLocks noChangeAspect="1"/>
          </p:cNvPicPr>
          <p:nvPr/>
        </p:nvPicPr>
        <p:blipFill>
          <a:blip r:embed="rId5"/>
          <a:stretch>
            <a:fillRect/>
          </a:stretch>
        </p:blipFill>
        <p:spPr>
          <a:xfrm>
            <a:off x="552623" y="1422052"/>
            <a:ext cx="3688563" cy="3618608"/>
          </a:xfrm>
          <a:prstGeom prst="rect">
            <a:avLst/>
          </a:prstGeom>
        </p:spPr>
      </p:pic>
    </p:spTree>
    <p:extLst>
      <p:ext uri="{BB962C8B-B14F-4D97-AF65-F5344CB8AC3E}">
        <p14:creationId xmlns:p14="http://schemas.microsoft.com/office/powerpoint/2010/main" val="4180441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カラビナ付き</a:t>
            </a:r>
            <a:r>
              <a:rPr lang="en-US" altLang="ja-JP" sz="2000" dirty="0">
                <a:solidFill>
                  <a:schemeClr val="bg1"/>
                </a:solidFill>
                <a:latin typeface="Meiryo UI" panose="020B0604030504040204" pitchFamily="34" charset="-128"/>
                <a:ea typeface="Meiryo UI" panose="020B0604030504040204" pitchFamily="34" charset="-128"/>
              </a:rPr>
              <a:t>3WAY</a:t>
            </a:r>
            <a:r>
              <a:rPr lang="ja-JP" altLang="en-US" sz="2000" dirty="0">
                <a:solidFill>
                  <a:schemeClr val="bg1"/>
                </a:solidFill>
                <a:latin typeface="Meiryo UI" panose="020B0604030504040204" pitchFamily="34" charset="-128"/>
                <a:ea typeface="Meiryo UI" panose="020B0604030504040204" pitchFamily="34" charset="-128"/>
              </a:rPr>
              <a:t>ハイパワーライト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樹脂、ポリスチレン、アルミニウム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77×45×25mm</a:t>
            </a:r>
          </a:p>
          <a:p>
            <a:r>
              <a:rPr lang="ja-JP" altLang="en-US" sz="900" dirty="0">
                <a:latin typeface="Meiryo UI" panose="020B0604030504040204" pitchFamily="34" charset="-128"/>
                <a:ea typeface="Meiryo UI" panose="020B0604030504040204" pitchFamily="34" charset="-128"/>
              </a:rPr>
              <a:t>包装：化粧箱入（</a:t>
            </a:r>
            <a:r>
              <a:rPr lang="en-US" altLang="ja-JP" sz="900" dirty="0">
                <a:latin typeface="Meiryo UI" panose="020B0604030504040204" pitchFamily="34" charset="-128"/>
                <a:ea typeface="Meiryo UI" panose="020B0604030504040204" pitchFamily="34" charset="-128"/>
              </a:rPr>
              <a:t>88×51×36mm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色アソート＊色・柄は指定できません。</a:t>
            </a:r>
          </a:p>
          <a:p>
            <a:r>
              <a:rPr lang="ja-JP" altLang="en-US" sz="900" dirty="0">
                <a:latin typeface="Meiryo UI" panose="020B0604030504040204" pitchFamily="34" charset="-128"/>
                <a:ea typeface="Meiryo UI" panose="020B0604030504040204" pitchFamily="34" charset="-128"/>
              </a:rPr>
              <a:t>備考：単三乾電池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ハイ、ロー、点滅の</a:t>
            </a:r>
            <a:r>
              <a:rPr lang="en-US" altLang="ja-JP" sz="1600" dirty="0"/>
              <a:t>3WAY</a:t>
            </a:r>
            <a:r>
              <a:rPr lang="ja-JP" altLang="en-US" sz="1600" dirty="0"/>
              <a:t>をシーンに合わせて使い分けられる便利なライトです。カラビナ付きのためバッグなどに取り付けることもでき、ノベルティ用などにもおすすめです。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E420751F-F3A1-69C0-2A76-D2F7B10835F5}"/>
              </a:ext>
            </a:extLst>
          </p:cNvPr>
          <p:cNvPicPr>
            <a:picLocks noChangeAspect="1"/>
          </p:cNvPicPr>
          <p:nvPr/>
        </p:nvPicPr>
        <p:blipFill>
          <a:blip r:embed="rId5"/>
          <a:stretch>
            <a:fillRect/>
          </a:stretch>
        </p:blipFill>
        <p:spPr>
          <a:xfrm>
            <a:off x="770972" y="1422543"/>
            <a:ext cx="3560089" cy="3560089"/>
          </a:xfrm>
          <a:prstGeom prst="rect">
            <a:avLst/>
          </a:prstGeom>
        </p:spPr>
      </p:pic>
    </p:spTree>
    <p:extLst>
      <p:ext uri="{BB962C8B-B14F-4D97-AF65-F5344CB8AC3E}">
        <p14:creationId xmlns:p14="http://schemas.microsoft.com/office/powerpoint/2010/main" val="1632305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7days,</a:t>
            </a:r>
            <a:r>
              <a:rPr lang="ja-JP" altLang="en-US" sz="2000" dirty="0">
                <a:solidFill>
                  <a:schemeClr val="bg1"/>
                </a:solidFill>
                <a:latin typeface="Meiryo UI" panose="020B0604030504040204" pitchFamily="34" charset="-128"/>
                <a:ea typeface="Meiryo UI" panose="020B0604030504040204" pitchFamily="34" charset="-128"/>
              </a:rPr>
              <a:t>防災ウェット </a:t>
            </a:r>
            <a:r>
              <a:rPr lang="en-US" altLang="ja-JP" sz="2000" dirty="0">
                <a:solidFill>
                  <a:schemeClr val="bg1"/>
                </a:solidFill>
                <a:latin typeface="Meiryo UI" panose="020B0604030504040204" pitchFamily="34" charset="-128"/>
                <a:ea typeface="Meiryo UI" panose="020B0604030504040204" pitchFamily="34" charset="-128"/>
              </a:rPr>
              <a:t>5</a:t>
            </a:r>
            <a:r>
              <a:rPr lang="ja-JP" altLang="en-US" sz="2000" dirty="0">
                <a:solidFill>
                  <a:schemeClr val="bg1"/>
                </a:solidFill>
                <a:latin typeface="Meiryo UI" panose="020B0604030504040204" pitchFamily="34" charset="-128"/>
                <a:ea typeface="Meiryo UI" panose="020B0604030504040204" pitchFamily="34" charset="-128"/>
              </a:rPr>
              <a:t>年保存対応 大判 </a:t>
            </a:r>
            <a:r>
              <a:rPr lang="en-US" altLang="ja-JP" sz="2000" dirty="0">
                <a:solidFill>
                  <a:schemeClr val="bg1"/>
                </a:solidFill>
                <a:latin typeface="Meiryo UI" panose="020B0604030504040204" pitchFamily="34" charset="-128"/>
                <a:ea typeface="Meiryo UI" panose="020B0604030504040204" pitchFamily="34" charset="-128"/>
              </a:rPr>
              <a:t>20</a:t>
            </a:r>
            <a:r>
              <a:rPr lang="ja-JP" altLang="en-US" sz="2000" dirty="0">
                <a:solidFill>
                  <a:schemeClr val="bg1"/>
                </a:solidFill>
                <a:latin typeface="Meiryo UI" panose="020B0604030504040204" pitchFamily="34" charset="-128"/>
                <a:ea typeface="Meiryo UI" panose="020B0604030504040204" pitchFamily="34" charset="-128"/>
              </a:rPr>
              <a:t>枚</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素材：水、エタノール、プロピレングリコール、ベンザルコニウムクロリド、ブチルカルバミン酸ヨウ化プロピニル、安定化二酸化塩素</a:t>
            </a:r>
          </a:p>
          <a:p>
            <a:r>
              <a:rPr lang="ja-JP" altLang="en-US" sz="900" dirty="0">
                <a:latin typeface="Meiryo UI" panose="020B0604030504040204" pitchFamily="34" charset="-128"/>
                <a:ea typeface="Meiryo UI" panose="020B0604030504040204" pitchFamily="34" charset="-128"/>
              </a:rPr>
              <a:t>サイズ：本体：約 </a:t>
            </a:r>
            <a:r>
              <a:rPr lang="en-US" altLang="ja-JP" sz="900" dirty="0">
                <a:latin typeface="Meiryo UI" panose="020B0604030504040204" pitchFamily="34" charset="-128"/>
                <a:ea typeface="Meiryo UI" panose="020B0604030504040204" pitchFamily="34" charset="-128"/>
              </a:rPr>
              <a:t>W210×H125mm</a:t>
            </a:r>
            <a:r>
              <a:rPr lang="ja-JP" altLang="en-US" sz="900" dirty="0">
                <a:latin typeface="Meiryo UI" panose="020B0604030504040204" pitchFamily="34" charset="-128"/>
                <a:ea typeface="Meiryo UI" panose="020B0604030504040204" pitchFamily="34" charset="-128"/>
              </a:rPr>
              <a:t>、原紙：約 </a:t>
            </a:r>
            <a:r>
              <a:rPr lang="en-US" altLang="ja-JP" sz="900" dirty="0">
                <a:latin typeface="Meiryo UI" panose="020B0604030504040204" pitchFamily="34" charset="-128"/>
                <a:ea typeface="Meiryo UI" panose="020B0604030504040204" pitchFamily="34" charset="-128"/>
              </a:rPr>
              <a:t>W200×H300mm</a:t>
            </a:r>
          </a:p>
          <a:p>
            <a:r>
              <a:rPr lang="ja-JP" altLang="en-US" sz="900" dirty="0">
                <a:latin typeface="Meiryo UI" panose="020B0604030504040204" pitchFamily="34" charset="-128"/>
                <a:ea typeface="Meiryo UI" panose="020B0604030504040204" pitchFamily="34" charset="-128"/>
              </a:rPr>
              <a:t>生産国：日本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94026"/>
          </a:xfrm>
          <a:prstGeom prst="rect">
            <a:avLst/>
          </a:prstGeom>
          <a:noFill/>
        </p:spPr>
        <p:txBody>
          <a:bodyPr wrap="square" lIns="0" tIns="46800" rIns="0" spcCol="360000" rtlCol="0">
            <a:spAutoFit/>
          </a:bodyPr>
          <a:lstStyle/>
          <a:p>
            <a:pPr algn="just"/>
            <a:r>
              <a:rPr lang="ja-JP" altLang="en-US" sz="1100" dirty="0"/>
              <a:t>防災備蓄用として長持ちする。</a:t>
            </a:r>
            <a:r>
              <a:rPr lang="en-US" altLang="ja-JP" sz="1100" dirty="0"/>
              <a:t>5</a:t>
            </a:r>
            <a:r>
              <a:rPr lang="ja-JP" altLang="en-US" sz="1100" dirty="0"/>
              <a:t>年間保存対応のアルコールタイプの防災用ウェットティッシュです。大判タイプの</a:t>
            </a:r>
            <a:r>
              <a:rPr lang="en-US" altLang="ja-JP" sz="1100" dirty="0"/>
              <a:t>20</a:t>
            </a:r>
            <a:r>
              <a:rPr lang="ja-JP" altLang="en-US" sz="1100" dirty="0"/>
              <a:t>枚入りで、いざというときもたっぷり使うことができます。</a:t>
            </a:r>
            <a:r>
              <a:rPr lang="en-US" altLang="ja-JP" sz="1100" dirty="0"/>
              <a:t>※</a:t>
            </a:r>
            <a:r>
              <a:rPr lang="ja-JP" altLang="en-US" sz="1100" dirty="0"/>
              <a:t>プリントを行う場合、最小ロットは</a:t>
            </a:r>
            <a:r>
              <a:rPr lang="en-US" altLang="ja-JP" sz="1100" dirty="0"/>
              <a:t>1000</a:t>
            </a:r>
            <a:r>
              <a:rPr lang="ja-JP" altLang="en-US" sz="1100" dirty="0"/>
              <a:t>個からになります。システムの問題で上記の表記が「名入れ有り </a:t>
            </a:r>
            <a:r>
              <a:rPr lang="en-US" altLang="ja-JP" sz="1100" dirty="0"/>
              <a:t>50 </a:t>
            </a:r>
            <a:r>
              <a:rPr lang="ja-JP" altLang="en-US" sz="1100" dirty="0"/>
              <a:t>／ 無地 </a:t>
            </a:r>
            <a:r>
              <a:rPr lang="en-US" altLang="ja-JP" sz="1100" dirty="0"/>
              <a:t>1000</a:t>
            </a:r>
            <a:r>
              <a:rPr lang="ja-JP" altLang="en-US" sz="1100" dirty="0"/>
              <a:t>」となっていますが、「無地 </a:t>
            </a:r>
            <a:r>
              <a:rPr lang="en-US" altLang="ja-JP" sz="1100" dirty="0"/>
              <a:t>50 </a:t>
            </a:r>
            <a:r>
              <a:rPr lang="ja-JP" altLang="en-US" sz="1100" dirty="0"/>
              <a:t>／ 名入れ有り </a:t>
            </a:r>
            <a:r>
              <a:rPr lang="en-US" altLang="ja-JP" sz="1100" dirty="0"/>
              <a:t>1000</a:t>
            </a:r>
            <a:r>
              <a:rPr lang="ja-JP" altLang="en-US" sz="1100" dirty="0"/>
              <a:t>」が正しい内容になります。</a:t>
            </a:r>
          </a:p>
          <a:p>
            <a:pPr algn="just"/>
            <a:r>
              <a:rPr lang="en-US" altLang="ja-JP" sz="1100" dirty="0"/>
              <a:t>※</a:t>
            </a:r>
            <a:r>
              <a:rPr lang="ja-JP" altLang="en-US" sz="1100" dirty="0"/>
              <a:t>こちらの商品は、最小ロット数単位（倍数）のみの承りになります。名入れを行う場合の最小ロットは、</a:t>
            </a:r>
            <a:r>
              <a:rPr lang="en-US" altLang="ja-JP" sz="1100" dirty="0"/>
              <a:t>1000</a:t>
            </a:r>
            <a:r>
              <a:rPr lang="ja-JP" altLang="en-US" sz="1100" dirty="0"/>
              <a:t>個以上からお受けいたします。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9" name="図 108">
            <a:extLst>
              <a:ext uri="{FF2B5EF4-FFF2-40B4-BE49-F238E27FC236}">
                <a16:creationId xmlns:a16="http://schemas.microsoft.com/office/drawing/2014/main" id="{E46456BC-7FFC-B762-7EA3-1AAE9050B651}"/>
              </a:ext>
            </a:extLst>
          </p:cNvPr>
          <p:cNvPicPr>
            <a:picLocks noChangeAspect="1"/>
          </p:cNvPicPr>
          <p:nvPr/>
        </p:nvPicPr>
        <p:blipFill>
          <a:blip r:embed="rId5"/>
          <a:stretch>
            <a:fillRect/>
          </a:stretch>
        </p:blipFill>
        <p:spPr>
          <a:xfrm>
            <a:off x="723970" y="1411148"/>
            <a:ext cx="3560089" cy="3560089"/>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汗ふきシート「さらっと。」</a:t>
            </a:r>
            <a:r>
              <a:rPr lang="en-US" altLang="ja-JP" sz="2000" dirty="0">
                <a:solidFill>
                  <a:schemeClr val="bg1"/>
                </a:solidFill>
                <a:latin typeface="Meiryo UI" panose="020B0604030504040204" pitchFamily="34" charset="-128"/>
                <a:ea typeface="Meiryo UI" panose="020B0604030504040204" pitchFamily="34" charset="-128"/>
              </a:rPr>
              <a:t>10</a:t>
            </a:r>
            <a:r>
              <a:rPr lang="ja-JP" altLang="en-US" sz="2000" dirty="0">
                <a:solidFill>
                  <a:schemeClr val="bg1"/>
                </a:solidFill>
                <a:latin typeface="Meiryo UI" panose="020B0604030504040204" pitchFamily="34" charset="-128"/>
                <a:ea typeface="Meiryo UI" panose="020B0604030504040204" pitchFamily="34" charset="-128"/>
              </a:rPr>
              <a:t>枚 メントール入り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素材：水・エタノール・イソペンチルジオール・イヌリン・メントール・ベンザルコニウムクロリド・ブチルカルバミン酸ヨウカプロピニル</a:t>
            </a:r>
          </a:p>
          <a:p>
            <a:r>
              <a:rPr lang="ja-JP" altLang="en-US" sz="900" dirty="0">
                <a:latin typeface="Meiryo UI" panose="020B0604030504040204" pitchFamily="34" charset="-128"/>
                <a:ea typeface="Meiryo UI" panose="020B0604030504040204" pitchFamily="34" charset="-128"/>
              </a:rPr>
              <a:t>サイズ：本体：約 </a:t>
            </a:r>
            <a:r>
              <a:rPr lang="en-US" altLang="ja-JP" sz="900" dirty="0">
                <a:latin typeface="Meiryo UI" panose="020B0604030504040204" pitchFamily="34" charset="-128"/>
                <a:ea typeface="Meiryo UI" panose="020B0604030504040204" pitchFamily="34" charset="-128"/>
              </a:rPr>
              <a:t>W75×H140mm</a:t>
            </a:r>
            <a:r>
              <a:rPr lang="ja-JP" altLang="en-US" sz="900" dirty="0">
                <a:latin typeface="Meiryo UI" panose="020B0604030504040204" pitchFamily="34" charset="-128"/>
                <a:ea typeface="Meiryo UI" panose="020B0604030504040204" pitchFamily="34" charset="-128"/>
              </a:rPr>
              <a:t>、原紙：約 </a:t>
            </a:r>
            <a:r>
              <a:rPr lang="en-US" altLang="ja-JP" sz="900" dirty="0">
                <a:latin typeface="Meiryo UI" panose="020B0604030504040204" pitchFamily="34" charset="-128"/>
                <a:ea typeface="Meiryo UI" panose="020B0604030504040204" pitchFamily="34" charset="-128"/>
              </a:rPr>
              <a:t>W150×H200mm</a:t>
            </a:r>
            <a:r>
              <a:rPr lang="ja-JP" altLang="en-US" sz="900" dirty="0">
                <a:latin typeface="Meiryo UI" panose="020B0604030504040204" pitchFamily="34" charset="-128"/>
                <a:ea typeface="Meiryo UI" panose="020B0604030504040204" pitchFamily="34" charset="-128"/>
              </a:rPr>
              <a:t>、不織布</a:t>
            </a:r>
            <a:r>
              <a:rPr lang="en-US" altLang="ja-JP" sz="900" dirty="0">
                <a:latin typeface="Meiryo UI" panose="020B0604030504040204" pitchFamily="34" charset="-128"/>
                <a:ea typeface="Meiryo UI" panose="020B0604030504040204" pitchFamily="34" charset="-128"/>
              </a:rPr>
              <a:t>30g/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生産国：日本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94026"/>
          </a:xfrm>
          <a:prstGeom prst="rect">
            <a:avLst/>
          </a:prstGeom>
          <a:noFill/>
        </p:spPr>
        <p:txBody>
          <a:bodyPr wrap="square" lIns="0" tIns="46800" rIns="0" spcCol="360000" rtlCol="0">
            <a:spAutoFit/>
          </a:bodyPr>
          <a:lstStyle/>
          <a:p>
            <a:pPr algn="just"/>
            <a:r>
              <a:rPr lang="ja-JP" altLang="en-US" sz="1100" dirty="0"/>
              <a:t>サトウキビ由来、</a:t>
            </a:r>
            <a:r>
              <a:rPr lang="en-US" altLang="ja-JP" sz="1100" dirty="0"/>
              <a:t>100</a:t>
            </a:r>
            <a:r>
              <a:rPr lang="ja-JP" altLang="en-US" sz="1100" dirty="0"/>
              <a:t>％天然素材のイヌリン配合で、さらさら＆しっとり感を実現した汗ふきシート。爽やかな香りで冷感効果を感じるメントール入りで、夏のノベルティに最適です。</a:t>
            </a:r>
            <a:r>
              <a:rPr lang="en-US" altLang="ja-JP" sz="1100" dirty="0"/>
              <a:t>※</a:t>
            </a:r>
            <a:r>
              <a:rPr lang="ja-JP" altLang="en-US" sz="1100" dirty="0"/>
              <a:t>プリントを行う場合、最小ロットは</a:t>
            </a:r>
            <a:r>
              <a:rPr lang="en-US" altLang="ja-JP" sz="1100" dirty="0"/>
              <a:t>1000</a:t>
            </a:r>
            <a:r>
              <a:rPr lang="ja-JP" altLang="en-US" sz="1100" dirty="0"/>
              <a:t>個からになります。システムの問題で上記の表記が「名入れ有り </a:t>
            </a:r>
            <a:r>
              <a:rPr lang="en-US" altLang="ja-JP" sz="1100" dirty="0"/>
              <a:t>200 </a:t>
            </a:r>
            <a:r>
              <a:rPr lang="ja-JP" altLang="en-US" sz="1100" dirty="0"/>
              <a:t>／ 無地 </a:t>
            </a:r>
            <a:r>
              <a:rPr lang="en-US" altLang="ja-JP" sz="1100" dirty="0"/>
              <a:t>1000</a:t>
            </a:r>
            <a:r>
              <a:rPr lang="ja-JP" altLang="en-US" sz="1100" dirty="0"/>
              <a:t>」となっていますが、「無地 </a:t>
            </a:r>
            <a:r>
              <a:rPr lang="en-US" altLang="ja-JP" sz="1100" dirty="0"/>
              <a:t>200 </a:t>
            </a:r>
            <a:r>
              <a:rPr lang="ja-JP" altLang="en-US" sz="1100" dirty="0"/>
              <a:t>／ 名入れ有り </a:t>
            </a:r>
            <a:r>
              <a:rPr lang="en-US" altLang="ja-JP" sz="1100" dirty="0"/>
              <a:t>1000</a:t>
            </a:r>
            <a:r>
              <a:rPr lang="ja-JP" altLang="en-US" sz="1100" dirty="0"/>
              <a:t>」が正しい内容になります。</a:t>
            </a:r>
            <a:br>
              <a:rPr lang="ja-JP" altLang="en-US" sz="1100" dirty="0"/>
            </a:br>
            <a:r>
              <a:rPr lang="en-US" altLang="ja-JP" sz="1100" dirty="0"/>
              <a:t>※</a:t>
            </a:r>
            <a:r>
              <a:rPr lang="ja-JP" altLang="en-US" sz="1100" dirty="0"/>
              <a:t>こちらの商品は、最小ロット数単位（倍数）のみの承りになります。名入れを行う場合の最小ロットは、</a:t>
            </a:r>
            <a:r>
              <a:rPr lang="en-US" altLang="ja-JP" sz="1100" dirty="0"/>
              <a:t>1000</a:t>
            </a:r>
            <a:r>
              <a:rPr lang="ja-JP" altLang="en-US" sz="1100" dirty="0"/>
              <a:t>個以上からお受けいたします。</a:t>
            </a:r>
            <a:endParaRPr lang="en-US" altLang="ja-JP" sz="1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AD95019C-AF02-9793-0048-FF3A57F58F4D}"/>
              </a:ext>
            </a:extLst>
          </p:cNvPr>
          <p:cNvPicPr>
            <a:picLocks noChangeAspect="1"/>
          </p:cNvPicPr>
          <p:nvPr/>
        </p:nvPicPr>
        <p:blipFill>
          <a:blip r:embed="rId5"/>
          <a:stretch>
            <a:fillRect/>
          </a:stretch>
        </p:blipFill>
        <p:spPr>
          <a:xfrm>
            <a:off x="720689" y="1468947"/>
            <a:ext cx="3581977" cy="3581977"/>
          </a:xfrm>
          <a:prstGeom prst="rect">
            <a:avLst/>
          </a:prstGeom>
        </p:spPr>
      </p:pic>
    </p:spTree>
    <p:extLst>
      <p:ext uri="{BB962C8B-B14F-4D97-AF65-F5344CB8AC3E}">
        <p14:creationId xmlns:p14="http://schemas.microsoft.com/office/powerpoint/2010/main" val="1570269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ボディシート </a:t>
            </a:r>
            <a:r>
              <a:rPr lang="en-US" altLang="ja-JP" sz="2000" dirty="0">
                <a:solidFill>
                  <a:schemeClr val="bg1"/>
                </a:solidFill>
                <a:latin typeface="Meiryo UI" panose="020B0604030504040204" pitchFamily="34" charset="-128"/>
                <a:ea typeface="Meiryo UI" panose="020B0604030504040204" pitchFamily="34" charset="-128"/>
              </a:rPr>
              <a:t>SUPER COOL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素材：水、エタノール、</a:t>
            </a:r>
            <a:r>
              <a:rPr lang="en-US" altLang="ja-JP" sz="900" dirty="0">
                <a:latin typeface="Meiryo UI" panose="020B0604030504040204" pitchFamily="34" charset="-128"/>
                <a:ea typeface="Meiryo UI" panose="020B0604030504040204" pitchFamily="34" charset="-128"/>
              </a:rPr>
              <a:t>BG</a:t>
            </a:r>
            <a:r>
              <a:rPr lang="ja-JP" altLang="en-US" sz="900" dirty="0">
                <a:latin typeface="Meiryo UI" panose="020B0604030504040204" pitchFamily="34" charset="-128"/>
                <a:ea typeface="Meiryo UI" panose="020B0604030504040204" pitchFamily="34" charset="-128"/>
              </a:rPr>
              <a:t>、メントール、ペンチレン、グリコール、 ヒアルロン酸ヒドロキシプロピル、トリモニウム、クエン酸、クエン酸</a:t>
            </a:r>
            <a:r>
              <a:rPr lang="en-US" altLang="ja-JP" sz="900" dirty="0">
                <a:latin typeface="Meiryo UI" panose="020B0604030504040204" pitchFamily="34" charset="-128"/>
                <a:ea typeface="Meiryo UI" panose="020B0604030504040204" pitchFamily="34" charset="-128"/>
              </a:rPr>
              <a:t>Na</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EDTA-</a:t>
            </a:r>
            <a:r>
              <a:rPr lang="ja-JP" altLang="en-US" sz="900" dirty="0">
                <a:latin typeface="Meiryo UI" panose="020B0604030504040204" pitchFamily="34" charset="-128"/>
                <a:ea typeface="Meiryo UI" panose="020B0604030504040204" pitchFamily="34" charset="-128"/>
              </a:rPr>
              <a:t>２</a:t>
            </a:r>
            <a:r>
              <a:rPr lang="en-US" altLang="ja-JP" sz="900" dirty="0">
                <a:latin typeface="Meiryo UI" panose="020B0604030504040204" pitchFamily="34" charset="-128"/>
                <a:ea typeface="Meiryo UI" panose="020B0604030504040204" pitchFamily="34" charset="-128"/>
              </a:rPr>
              <a:t>Na</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90×140×17mm</a:t>
            </a:r>
            <a:r>
              <a:rPr lang="ja-JP" altLang="en-US" sz="900" dirty="0">
                <a:latin typeface="Meiryo UI" panose="020B0604030504040204" pitchFamily="34" charset="-128"/>
                <a:ea typeface="Meiryo UI" panose="020B0604030504040204" pitchFamily="34" charset="-128"/>
              </a:rPr>
              <a:t>（原紙サイズ：約</a:t>
            </a:r>
            <a:r>
              <a:rPr lang="en-US" altLang="ja-JP" sz="900" dirty="0">
                <a:latin typeface="Meiryo UI" panose="020B0604030504040204" pitchFamily="34" charset="-128"/>
                <a:ea typeface="Meiryo UI" panose="020B0604030504040204" pitchFamily="34" charset="-128"/>
              </a:rPr>
              <a:t>150×200mm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備考：枚数：</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18236"/>
          </a:xfrm>
          <a:prstGeom prst="rect">
            <a:avLst/>
          </a:prstGeom>
          <a:noFill/>
        </p:spPr>
        <p:txBody>
          <a:bodyPr wrap="square" lIns="0" tIns="46800" rIns="0" spcCol="360000" rtlCol="0">
            <a:spAutoFit/>
          </a:bodyPr>
          <a:lstStyle/>
          <a:p>
            <a:pPr>
              <a:lnSpc>
                <a:spcPts val="2400"/>
              </a:lnSpc>
            </a:pPr>
            <a:r>
              <a:rPr lang="ja-JP" altLang="en-US" sz="1400" spc="-100" dirty="0"/>
              <a:t> 無香料＆無着色で、暑い季節に、いつでも何処でもひんやりクールダウンできるボディーシート。大きめサイズのフラップ部分には、オリジナルの名入れプリントもすることができます。</a:t>
            </a:r>
          </a:p>
          <a:p>
            <a:pPr>
              <a:lnSpc>
                <a:spcPts val="2400"/>
              </a:lnSpc>
            </a:pPr>
            <a:r>
              <a:rPr lang="en-US" altLang="ja-JP" sz="1400" spc="-100" dirty="0"/>
              <a:t>※</a:t>
            </a:r>
            <a:r>
              <a:rPr lang="ja-JP" altLang="en-US" sz="1400" spc="-100" dirty="0"/>
              <a:t>こちらの商品は、最小ロット数単位（倍数）のみの承りになります。</a:t>
            </a:r>
            <a:endParaRPr lang="en-US" altLang="ja-JP" sz="14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51B1F37-E0A9-CC4C-45C7-D0B391AF8044}"/>
              </a:ext>
            </a:extLst>
          </p:cNvPr>
          <p:cNvPicPr>
            <a:picLocks noChangeAspect="1"/>
          </p:cNvPicPr>
          <p:nvPr/>
        </p:nvPicPr>
        <p:blipFill>
          <a:blip r:embed="rId5"/>
          <a:stretch>
            <a:fillRect/>
          </a:stretch>
        </p:blipFill>
        <p:spPr>
          <a:xfrm>
            <a:off x="766601" y="1371901"/>
            <a:ext cx="3560089" cy="3560089"/>
          </a:xfrm>
          <a:prstGeom prst="rect">
            <a:avLst/>
          </a:prstGeom>
        </p:spPr>
      </p:pic>
    </p:spTree>
    <p:extLst>
      <p:ext uri="{BB962C8B-B14F-4D97-AF65-F5344CB8AC3E}">
        <p14:creationId xmlns:p14="http://schemas.microsoft.com/office/powerpoint/2010/main" val="390307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オリジナル冷やし綿棒</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47346"/>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綿・紙</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W102×H70mm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台紙にインクジェット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4992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924981"/>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ペパーミントオイル配合でひんやりと耳に心地良い、冷やし綿棒です。パッケージにオリジナルデザインの名入れプリント可能。イベントやキャンペーンに配布するノベルティ用等におすすめです。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2">
            <a:extLst>
              <a:ext uri="{FF2B5EF4-FFF2-40B4-BE49-F238E27FC236}">
                <a16:creationId xmlns:a16="http://schemas.microsoft.com/office/drawing/2014/main" id="{F4882B4A-B416-C037-981F-98D0BAAFFE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139" y="1362024"/>
            <a:ext cx="3514110" cy="3514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195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 BODY SHEETS PROTECT SKIN 10</a:t>
            </a:r>
            <a:r>
              <a:rPr lang="ja-JP" altLang="en-US" sz="2000" dirty="0">
                <a:solidFill>
                  <a:schemeClr val="bg1"/>
                </a:solidFill>
                <a:latin typeface="Meiryo UI" panose="020B0604030504040204" pitchFamily="34" charset="-128"/>
                <a:ea typeface="Meiryo UI" panose="020B0604030504040204" pitchFamily="34" charset="-128"/>
              </a:rPr>
              <a:t>枚入 シトロネラの香り</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素材：水、エタノール、</a:t>
            </a:r>
            <a:r>
              <a:rPr lang="en-US" altLang="ja-JP" sz="900" dirty="0">
                <a:latin typeface="Meiryo UI" panose="020B0604030504040204" pitchFamily="34" charset="-128"/>
                <a:ea typeface="Meiryo UI" panose="020B0604030504040204" pitchFamily="34" charset="-128"/>
              </a:rPr>
              <a:t>BG</a:t>
            </a:r>
            <a:r>
              <a:rPr lang="ja-JP" altLang="en-US" sz="900" dirty="0">
                <a:latin typeface="Meiryo UI" panose="020B0604030504040204" pitchFamily="34" charset="-128"/>
                <a:ea typeface="Meiryo UI" panose="020B0604030504040204" pitchFamily="34" charset="-128"/>
              </a:rPr>
              <a:t>、ペンチレングリコール、メントール、ヒアルロン酸ヒドロキシプロピルトリモニウム、シロバナムシヨケギク花エキス（除虫菊エキス）、フェノキシエタノール、クエン酸、クエン酸、</a:t>
            </a:r>
            <a:r>
              <a:rPr lang="en-US" altLang="ja-JP" sz="900" dirty="0">
                <a:latin typeface="Meiryo UI" panose="020B0604030504040204" pitchFamily="34" charset="-128"/>
                <a:ea typeface="Meiryo UI" panose="020B0604030504040204" pitchFamily="34" charset="-128"/>
              </a:rPr>
              <a:t>Na</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EDTA-2Na</a:t>
            </a:r>
            <a:r>
              <a:rPr lang="ja-JP" altLang="en-US" sz="900" dirty="0">
                <a:latin typeface="Meiryo UI" panose="020B0604030504040204" pitchFamily="34" charset="-128"/>
                <a:ea typeface="Meiryo UI" panose="020B0604030504040204" pitchFamily="34" charset="-128"/>
              </a:rPr>
              <a:t>、（Ｃ</a:t>
            </a:r>
            <a:r>
              <a:rPr lang="en-US" altLang="ja-JP" sz="900" dirty="0">
                <a:latin typeface="Meiryo UI" panose="020B0604030504040204" pitchFamily="34" charset="-128"/>
                <a:ea typeface="Meiryo UI" panose="020B0604030504040204" pitchFamily="34" charset="-128"/>
              </a:rPr>
              <a:t>12?14</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s-</a:t>
            </a:r>
            <a:r>
              <a:rPr lang="ja-JP" altLang="en-US" sz="900" dirty="0">
                <a:latin typeface="Meiryo UI" panose="020B0604030504040204" pitchFamily="34" charset="-128"/>
                <a:ea typeface="Meiryo UI" panose="020B0604030504040204" pitchFamily="34" charset="-128"/>
              </a:rPr>
              <a:t>パレス</a:t>
            </a:r>
            <a:r>
              <a:rPr lang="en-US" altLang="ja-JP" sz="900" dirty="0">
                <a:latin typeface="Meiryo UI" panose="020B0604030504040204" pitchFamily="34" charset="-128"/>
                <a:ea typeface="Meiryo UI" panose="020B0604030504040204" pitchFamily="34" charset="-128"/>
              </a:rPr>
              <a:t>-12</a:t>
            </a:r>
            <a:r>
              <a:rPr lang="ja-JP" altLang="en-US" sz="900" dirty="0">
                <a:latin typeface="Meiryo UI" panose="020B0604030504040204" pitchFamily="34" charset="-128"/>
                <a:ea typeface="Meiryo UI" panose="020B0604030504040204" pitchFamily="34" charset="-128"/>
              </a:rPr>
              <a:t>、香料</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90×140×17mm</a:t>
            </a:r>
            <a:r>
              <a:rPr lang="ja-JP" altLang="en-US" sz="900" dirty="0">
                <a:latin typeface="Meiryo UI" panose="020B0604030504040204" pitchFamily="34" charset="-128"/>
                <a:ea typeface="Meiryo UI" panose="020B0604030504040204" pitchFamily="34" charset="-128"/>
              </a:rPr>
              <a:t>（原紙サイズ：約</a:t>
            </a:r>
            <a:r>
              <a:rPr lang="en-US" altLang="ja-JP" sz="900" dirty="0">
                <a:latin typeface="Meiryo UI" panose="020B0604030504040204" pitchFamily="34" charset="-128"/>
                <a:ea typeface="Meiryo UI" panose="020B0604030504040204" pitchFamily="34" charset="-128"/>
              </a:rPr>
              <a:t>150×200mm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備考：枚数：</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名入れできるフラップ部分が大きいボディーシート。蚊取り線香の材料でお馴染の、人への毒性が低く殺虫の即効性が高い、除虫菊エキス配合。保湿効果もあり、夏のキャンプなどのお供にも最適です。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478A187-52F7-1F6D-3832-AC9779710D0B}"/>
              </a:ext>
            </a:extLst>
          </p:cNvPr>
          <p:cNvPicPr>
            <a:picLocks noChangeAspect="1"/>
          </p:cNvPicPr>
          <p:nvPr/>
        </p:nvPicPr>
        <p:blipFill>
          <a:blip r:embed="rId5"/>
          <a:stretch>
            <a:fillRect/>
          </a:stretch>
        </p:blipFill>
        <p:spPr>
          <a:xfrm>
            <a:off x="738344" y="1334510"/>
            <a:ext cx="3723542" cy="3723542"/>
          </a:xfrm>
          <a:prstGeom prst="rect">
            <a:avLst/>
          </a:prstGeom>
        </p:spPr>
      </p:pic>
    </p:spTree>
    <p:extLst>
      <p:ext uri="{BB962C8B-B14F-4D97-AF65-F5344CB8AC3E}">
        <p14:creationId xmlns:p14="http://schemas.microsoft.com/office/powerpoint/2010/main" val="48484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キッチンクロスボンバー除菌ウェットクロス 大判</a:t>
            </a:r>
            <a:r>
              <a:rPr lang="en-US" altLang="ja-JP" sz="2000" dirty="0">
                <a:solidFill>
                  <a:schemeClr val="bg1"/>
                </a:solidFill>
                <a:latin typeface="Meiryo UI" panose="020B0604030504040204" pitchFamily="34" charset="-128"/>
                <a:ea typeface="Meiryo UI" panose="020B0604030504040204" pitchFamily="34" charset="-128"/>
              </a:rPr>
              <a:t>20</a:t>
            </a:r>
            <a:r>
              <a:rPr lang="ja-JP" altLang="en-US" sz="2000" dirty="0">
                <a:solidFill>
                  <a:schemeClr val="bg1"/>
                </a:solidFill>
                <a:latin typeface="Meiryo UI" panose="020B0604030504040204" pitchFamily="34" charset="-128"/>
                <a:ea typeface="Meiryo UI" panose="020B0604030504040204" pitchFamily="34" charset="-128"/>
              </a:rPr>
              <a:t>枚入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36054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水、除菌剤、防腐剤、保湿剤、界面活性剤</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W210×H125mm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凸版印刷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オフセット印刷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263117"/>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138176"/>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20</a:t>
            </a:r>
            <a:r>
              <a:rPr lang="ja-JP" altLang="en-US" sz="1600" dirty="0"/>
              <a:t>枚入りのキッチンウェットティッシュです。除菌効果が高いためウイルスや菌からしっかり身を守ってくれます。フラップ部分にオリジナル名入れ可能で販促用に最適！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D2B40D46-F440-E684-55BD-2185F6B31B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081" y="1532027"/>
            <a:ext cx="3527100" cy="352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0739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1087</TotalTime>
  <Words>3028</Words>
  <Application>Microsoft Office PowerPoint</Application>
  <PresentationFormat>画面に合わせる (4:3)</PresentationFormat>
  <Paragraphs>445</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282</cp:revision>
  <cp:lastPrinted>2021-07-20T08:57:41Z</cp:lastPrinted>
  <dcterms:created xsi:type="dcterms:W3CDTF">2021-06-21T09:41:39Z</dcterms:created>
  <dcterms:modified xsi:type="dcterms:W3CDTF">2024-12-12T03:22:16Z</dcterms:modified>
</cp:coreProperties>
</file>