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67" r:id="rId2"/>
    <p:sldId id="287" r:id="rId3"/>
    <p:sldId id="269" r:id="rId4"/>
    <p:sldId id="270" r:id="rId5"/>
    <p:sldId id="295" r:id="rId6"/>
    <p:sldId id="275" r:id="rId7"/>
    <p:sldId id="289" r:id="rId8"/>
    <p:sldId id="280" r:id="rId9"/>
    <p:sldId id="277" r:id="rId10"/>
    <p:sldId id="265" r:id="rId11"/>
    <p:sldId id="282" r:id="rId12"/>
    <p:sldId id="274" r:id="rId13"/>
    <p:sldId id="284" r:id="rId14"/>
    <p:sldId id="283" r:id="rId15"/>
    <p:sldId id="286" r:id="rId16"/>
    <p:sldId id="285" r:id="rId17"/>
    <p:sldId id="291" r:id="rId18"/>
    <p:sldId id="297" r:id="rId19"/>
    <p:sldId id="298" r:id="rId20"/>
    <p:sldId id="296" r:id="rId21"/>
    <p:sldId id="256" r:id="rId22"/>
    <p:sldId id="293" r:id="rId23"/>
    <p:sldId id="290" r:id="rId24"/>
    <p:sldId id="273" r:id="rId25"/>
    <p:sldId id="266" r:id="rId26"/>
    <p:sldId id="268" r:id="rId27"/>
    <p:sldId id="279" r:id="rId28"/>
    <p:sldId id="272" r:id="rId29"/>
    <p:sldId id="263" r:id="rId30"/>
    <p:sldId id="299" r:id="rId31"/>
    <p:sldId id="300" r:id="rId32"/>
    <p:sldId id="301"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74" autoAdjust="0"/>
    <p:restoredTop sz="94656"/>
  </p:normalViewPr>
  <p:slideViewPr>
    <p:cSldViewPr snapToGrid="0" snapToObjects="1">
      <p:cViewPr varScale="1">
        <p:scale>
          <a:sx n="91" d="100"/>
          <a:sy n="91" d="100"/>
        </p:scale>
        <p:origin x="90" y="25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2025/3/13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2025/3/13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2025/3/13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2025/3/13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2025/3/13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1.bmp"/><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6.emf"/></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6.emf"/></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6.emf"/></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6.emf"/></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1.bmp"/><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車載用防災</a:t>
            </a:r>
            <a:r>
              <a:rPr lang="en-US" altLang="ja-JP" sz="2000" dirty="0">
                <a:solidFill>
                  <a:schemeClr val="bg1"/>
                </a:solidFill>
                <a:latin typeface="Meiryo UI" panose="020B0604030504040204" pitchFamily="34" charset="-128"/>
                <a:ea typeface="Meiryo UI" panose="020B0604030504040204" pitchFamily="34" charset="-128"/>
              </a:rPr>
              <a:t>19</a:t>
            </a:r>
            <a:r>
              <a:rPr lang="ja-JP" altLang="en-US" sz="2000" dirty="0">
                <a:solidFill>
                  <a:schemeClr val="bg1"/>
                </a:solidFill>
                <a:latin typeface="Meiryo UI" panose="020B0604030504040204" pitchFamily="34" charset="-128"/>
                <a:ea typeface="Meiryo UI" panose="020B0604030504040204" pitchFamily="34" charset="-128"/>
              </a:rPr>
              <a:t>点セット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サイズ：収納バッグ：</a:t>
            </a:r>
            <a:r>
              <a:rPr lang="en-US" altLang="ja-JP" sz="900" dirty="0">
                <a:latin typeface="Meiryo UI" panose="020B0604030504040204" pitchFamily="34" charset="-128"/>
                <a:ea typeface="Meiryo UI" panose="020B0604030504040204" pitchFamily="34" charset="-128"/>
              </a:rPr>
              <a:t>310×120×230mm</a:t>
            </a:r>
          </a:p>
          <a:p>
            <a:r>
              <a:rPr lang="ja-JP" altLang="en-US" sz="900" dirty="0">
                <a:latin typeface="Meiryo UI" panose="020B0604030504040204" pitchFamily="34" charset="-128"/>
                <a:ea typeface="Meiryo UI" panose="020B0604030504040204" pitchFamily="34" charset="-128"/>
              </a:rPr>
              <a:t>包装：ダンボール箱入</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セット商品の色・柄は写真と異なる場合があります</a:t>
            </a:r>
          </a:p>
          <a:p>
            <a:r>
              <a:rPr lang="ja-JP" altLang="en-US" sz="900" dirty="0">
                <a:latin typeface="Meiryo UI" panose="020B0604030504040204" pitchFamily="34" charset="-128"/>
                <a:ea typeface="Meiryo UI" panose="020B0604030504040204" pitchFamily="34" charset="-128"/>
              </a:rPr>
              <a:t>備考：収納バッグ・防災の心得・ホイッスル・カイロ・レインコート・携帯用トイレ・ダイナモ</a:t>
            </a:r>
            <a:r>
              <a:rPr lang="en-US" altLang="ja-JP" sz="900" dirty="0">
                <a:latin typeface="Meiryo UI" panose="020B0604030504040204" pitchFamily="34" charset="-128"/>
                <a:ea typeface="Meiryo UI" panose="020B0604030504040204" pitchFamily="34" charset="-128"/>
              </a:rPr>
              <a:t>LED</a:t>
            </a:r>
            <a:r>
              <a:rPr lang="ja-JP" altLang="en-US" sz="900" dirty="0">
                <a:latin typeface="Meiryo UI" panose="020B0604030504040204" pitchFamily="34" charset="-128"/>
                <a:ea typeface="Meiryo UI" panose="020B0604030504040204" pitchFamily="34" charset="-128"/>
              </a:rPr>
              <a:t>ライト・</a:t>
            </a:r>
            <a:r>
              <a:rPr lang="en-US" altLang="ja-JP" sz="900" dirty="0">
                <a:latin typeface="Meiryo UI" panose="020B0604030504040204" pitchFamily="34" charset="-128"/>
                <a:ea typeface="Meiryo UI" panose="020B0604030504040204" pitchFamily="34" charset="-128"/>
              </a:rPr>
              <a:t>FM</a:t>
            </a:r>
            <a:r>
              <a:rPr lang="ja-JP" altLang="en-US" sz="900" dirty="0">
                <a:latin typeface="Meiryo UI" panose="020B0604030504040204" pitchFamily="34" charset="-128"/>
                <a:ea typeface="Meiryo UI" panose="020B0604030504040204" pitchFamily="34" charset="-128"/>
              </a:rPr>
              <a:t>ラジオ・軍手・静音アルミブランケット・救急てぬぐいウェットティッシュ・ネックピロー・アイマスク・耳栓・災害時伝言カード・マルチショベル・脱出用ハンマー・救急</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点セット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en-US" altLang="ja-JP" sz="1600" dirty="0"/>
              <a:t>19</a:t>
            </a:r>
            <a:r>
              <a:rPr lang="ja-JP" altLang="en-US" sz="1600" dirty="0"/>
              <a:t>点詰め合わせの、車に積んでおくといざという時に役立つセットです。渋滞での立ち往生時はもちろん、車中泊、また雪でのスタックなどにも対応できるため、非常におすすめです。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31" name="図 30">
            <a:extLst>
              <a:ext uri="{FF2B5EF4-FFF2-40B4-BE49-F238E27FC236}">
                <a16:creationId xmlns:a16="http://schemas.microsoft.com/office/drawing/2014/main" id="{B0B98840-6BE4-FE82-1F69-C207AE58F4AD}"/>
              </a:ext>
            </a:extLst>
          </p:cNvPr>
          <p:cNvPicPr>
            <a:picLocks noChangeAspect="1"/>
          </p:cNvPicPr>
          <p:nvPr/>
        </p:nvPicPr>
        <p:blipFill>
          <a:blip r:embed="rId5"/>
          <a:stretch>
            <a:fillRect/>
          </a:stretch>
        </p:blipFill>
        <p:spPr>
          <a:xfrm>
            <a:off x="724120" y="1421496"/>
            <a:ext cx="3582967" cy="3582967"/>
          </a:xfrm>
          <a:prstGeom prst="rect">
            <a:avLst/>
          </a:prstGeom>
        </p:spPr>
      </p:pic>
    </p:spTree>
    <p:extLst>
      <p:ext uri="{BB962C8B-B14F-4D97-AF65-F5344CB8AC3E}">
        <p14:creationId xmlns:p14="http://schemas.microsoft.com/office/powerpoint/2010/main" val="1356474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369332"/>
          </a:xfrm>
          <a:prstGeom prst="rect">
            <a:avLst/>
          </a:prstGeom>
          <a:noFill/>
        </p:spPr>
        <p:txBody>
          <a:bodyPr wrap="square" rtlCol="0">
            <a:spAutoFit/>
          </a:bodyPr>
          <a:lstStyle/>
          <a:p>
            <a:pPr algn="ctr"/>
            <a:r>
              <a:rPr lang="ja-JP" altLang="en-US" dirty="0">
                <a:solidFill>
                  <a:schemeClr val="bg1"/>
                </a:solidFill>
                <a:latin typeface="Meiryo UI" panose="020B0604030504040204" pitchFamily="34" charset="-128"/>
                <a:ea typeface="Meiryo UI" panose="020B0604030504040204" pitchFamily="34" charset="-128"/>
              </a:rPr>
              <a:t>サンワサプライ モバイルバッテリー</a:t>
            </a:r>
            <a:r>
              <a:rPr lang="en-US" altLang="ja-JP" dirty="0">
                <a:solidFill>
                  <a:schemeClr val="bg1"/>
                </a:solidFill>
                <a:latin typeface="Meiryo UI" panose="020B0604030504040204" pitchFamily="34" charset="-128"/>
                <a:ea typeface="Meiryo UI" panose="020B0604030504040204" pitchFamily="34" charset="-128"/>
              </a:rPr>
              <a:t>(20000mAh USB PD 20W</a:t>
            </a:r>
            <a:r>
              <a:rPr lang="ja-JP" altLang="en-US" dirty="0">
                <a:solidFill>
                  <a:schemeClr val="bg1"/>
                </a:solidFill>
                <a:latin typeface="Meiryo UI" panose="020B0604030504040204" pitchFamily="34" charset="-128"/>
                <a:ea typeface="Meiryo UI" panose="020B0604030504040204" pitchFamily="34" charset="-128"/>
              </a:rPr>
              <a:t>出力対応</a:t>
            </a:r>
            <a:r>
              <a:rPr lang="en-US" altLang="ja-JP" dirty="0">
                <a:solidFill>
                  <a:schemeClr val="bg1"/>
                </a:solidFill>
                <a:latin typeface="Meiryo UI" panose="020B0604030504040204" pitchFamily="34" charset="-128"/>
                <a:ea typeface="Meiryo UI" panose="020B0604030504040204" pitchFamily="34" charset="-128"/>
              </a:rPr>
              <a:t>) </a:t>
            </a:r>
            <a:endParaRPr lang="ja-JP" altLang="en-US"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素材：本体は上質で高級感があるアルマイト処理されたアルミパネル仕様</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W68×D24×H137mm</a:t>
            </a:r>
            <a:r>
              <a:rPr lang="ja-JP" altLang="en-US" sz="900" dirty="0">
                <a:latin typeface="Meiryo UI" panose="020B0604030504040204" pitchFamily="34" charset="-128"/>
                <a:ea typeface="Meiryo UI" panose="020B0604030504040204" pitchFamily="34" charset="-128"/>
              </a:rPr>
              <a:t>　重量：約</a:t>
            </a:r>
            <a:r>
              <a:rPr lang="en-US" altLang="ja-JP" sz="900" dirty="0">
                <a:latin typeface="Meiryo UI" panose="020B0604030504040204" pitchFamily="34" charset="-128"/>
                <a:ea typeface="Meiryo UI" panose="020B0604030504040204" pitchFamily="34" charset="-128"/>
              </a:rPr>
              <a:t>360g</a:t>
            </a:r>
          </a:p>
          <a:p>
            <a:r>
              <a:rPr lang="ja-JP" altLang="en-US" sz="900" dirty="0">
                <a:latin typeface="Meiryo UI" panose="020B0604030504040204" pitchFamily="34" charset="-128"/>
                <a:ea typeface="Meiryo UI" panose="020B0604030504040204" pitchFamily="34" charset="-128"/>
              </a:rPr>
              <a:t>機能：■</a:t>
            </a:r>
            <a:r>
              <a:rPr lang="en-US" altLang="ja-JP" sz="900" dirty="0">
                <a:latin typeface="Meiryo UI" panose="020B0604030504040204" pitchFamily="34" charset="-128"/>
                <a:ea typeface="Meiryo UI" panose="020B0604030504040204" pitchFamily="34" charset="-128"/>
              </a:rPr>
              <a:t>USB Power Delivery</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 PD</a:t>
            </a:r>
            <a:r>
              <a:rPr lang="ja-JP" altLang="en-US" sz="900" dirty="0">
                <a:latin typeface="Meiryo UI" panose="020B0604030504040204" pitchFamily="34" charset="-128"/>
                <a:ea typeface="Meiryo UI" panose="020B0604030504040204" pitchFamily="34" charset="-128"/>
              </a:rPr>
              <a:t>）規格による最大</a:t>
            </a:r>
            <a:r>
              <a:rPr lang="en-US" altLang="ja-JP" sz="900" dirty="0">
                <a:latin typeface="Meiryo UI" panose="020B0604030504040204" pitchFamily="34" charset="-128"/>
                <a:ea typeface="Meiryo UI" panose="020B0604030504040204" pitchFamily="34" charset="-128"/>
              </a:rPr>
              <a:t>20W</a:t>
            </a:r>
            <a:r>
              <a:rPr lang="ja-JP" altLang="en-US" sz="900" dirty="0">
                <a:latin typeface="Meiryo UI" panose="020B0604030504040204" pitchFamily="34" charset="-128"/>
                <a:ea typeface="Meiryo UI" panose="020B0604030504040204" pitchFamily="34" charset="-128"/>
              </a:rPr>
              <a:t>の出力に対応　■対応スマートフォンやタブレットなどへ急速充電ができる容量</a:t>
            </a:r>
            <a:r>
              <a:rPr lang="en-US" altLang="ja-JP" sz="900" dirty="0">
                <a:latin typeface="Meiryo UI" panose="020B0604030504040204" pitchFamily="34" charset="-128"/>
                <a:ea typeface="Meiryo UI" panose="020B0604030504040204" pitchFamily="34" charset="-128"/>
              </a:rPr>
              <a:t>20000mAh</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iPhone</a:t>
            </a:r>
            <a:r>
              <a:rPr lang="ja-JP" altLang="en-US" sz="900" dirty="0">
                <a:latin typeface="Meiryo UI" panose="020B0604030504040204" pitchFamily="34" charset="-128"/>
                <a:ea typeface="Meiryo UI" panose="020B0604030504040204" pitchFamily="34" charset="-128"/>
              </a:rPr>
              <a:t>に付属もしくは対応した</a:t>
            </a:r>
            <a:r>
              <a:rPr lang="en-US" altLang="ja-JP" sz="900" dirty="0">
                <a:latin typeface="Meiryo UI" panose="020B0604030504040204" pitchFamily="34" charset="-128"/>
                <a:ea typeface="Meiryo UI" panose="020B0604030504040204" pitchFamily="34" charset="-128"/>
              </a:rPr>
              <a:t>USB Type-C-Lightning</a:t>
            </a:r>
            <a:r>
              <a:rPr lang="ja-JP" altLang="en-US" sz="900" dirty="0">
                <a:latin typeface="Meiryo UI" panose="020B0604030504040204" pitchFamily="34" charset="-128"/>
                <a:ea typeface="Meiryo UI" panose="020B0604030504040204" pitchFamily="34" charset="-128"/>
              </a:rPr>
              <a:t>ケーブルを利用して対応</a:t>
            </a:r>
            <a:r>
              <a:rPr lang="en-US" altLang="ja-JP" sz="900" dirty="0">
                <a:latin typeface="Meiryo UI" panose="020B0604030504040204" pitchFamily="34" charset="-128"/>
                <a:ea typeface="Meiryo UI" panose="020B0604030504040204" pitchFamily="34" charset="-128"/>
              </a:rPr>
              <a:t>iPhone</a:t>
            </a:r>
            <a:r>
              <a:rPr lang="ja-JP" altLang="en-US" sz="900" dirty="0">
                <a:latin typeface="Meiryo UI" panose="020B0604030504040204" pitchFamily="34" charset="-128"/>
                <a:ea typeface="Meiryo UI" panose="020B0604030504040204" pitchFamily="34" charset="-128"/>
              </a:rPr>
              <a:t>の急速充電が可能　■</a:t>
            </a:r>
            <a:r>
              <a:rPr lang="en-US" altLang="ja-JP" sz="900" dirty="0">
                <a:latin typeface="Meiryo UI" panose="020B0604030504040204" pitchFamily="34" charset="-128"/>
                <a:ea typeface="Meiryo UI" panose="020B0604030504040204" pitchFamily="34" charset="-128"/>
              </a:rPr>
              <a:t>USB PD</a:t>
            </a:r>
            <a:r>
              <a:rPr lang="ja-JP" altLang="en-US" sz="900" dirty="0">
                <a:latin typeface="Meiryo UI" panose="020B0604030504040204" pitchFamily="34" charset="-128"/>
                <a:ea typeface="Meiryo UI" panose="020B0604030504040204" pitchFamily="34" charset="-128"/>
              </a:rPr>
              <a:t>規格に対応した</a:t>
            </a:r>
            <a:r>
              <a:rPr lang="en-US" altLang="ja-JP" sz="900" dirty="0">
                <a:latin typeface="Meiryo UI" panose="020B0604030504040204" pitchFamily="34" charset="-128"/>
                <a:ea typeface="Meiryo UI" panose="020B0604030504040204" pitchFamily="34" charset="-128"/>
              </a:rPr>
              <a:t>USB Type-C</a:t>
            </a:r>
            <a:r>
              <a:rPr lang="ja-JP" altLang="en-US" sz="900" dirty="0">
                <a:latin typeface="Meiryo UI" panose="020B0604030504040204" pitchFamily="34" charset="-128"/>
                <a:ea typeface="Meiryo UI" panose="020B0604030504040204" pitchFamily="34" charset="-128"/>
              </a:rPr>
              <a:t>入出力ポートと</a:t>
            </a:r>
            <a:r>
              <a:rPr lang="en-US" altLang="ja-JP" sz="900" dirty="0">
                <a:latin typeface="Meiryo UI" panose="020B0604030504040204" pitchFamily="34" charset="-128"/>
                <a:ea typeface="Meiryo UI" panose="020B0604030504040204" pitchFamily="34" charset="-128"/>
              </a:rPr>
              <a:t>USB A</a:t>
            </a:r>
            <a:r>
              <a:rPr lang="ja-JP" altLang="en-US" sz="900" dirty="0">
                <a:latin typeface="Meiryo UI" panose="020B0604030504040204" pitchFamily="34" charset="-128"/>
                <a:ea typeface="Meiryo UI" panose="020B0604030504040204" pitchFamily="34" charset="-128"/>
              </a:rPr>
              <a:t>出力ポートを</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ポート搭載　■最大で機器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台を同時に充電可能</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USB Type-C</a:t>
            </a:r>
            <a:r>
              <a:rPr lang="ja-JP" altLang="en-US" sz="900" dirty="0">
                <a:latin typeface="Meiryo UI" panose="020B0604030504040204" pitchFamily="34" charset="-128"/>
                <a:ea typeface="Meiryo UI" panose="020B0604030504040204" pitchFamily="34" charset="-128"/>
              </a:rPr>
              <a:t>ケーブル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接続機器の充電と本体の蓄電に使える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、収納ポーチ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最大</a:t>
            </a:r>
            <a:r>
              <a:rPr lang="en-US" altLang="ja-JP" sz="1600" dirty="0"/>
              <a:t>3</a:t>
            </a:r>
            <a:r>
              <a:rPr lang="ja-JP" altLang="en-US" sz="1600" dirty="0"/>
              <a:t>台の機器を同時に</a:t>
            </a:r>
            <a:r>
              <a:rPr lang="en-US" altLang="ja-JP" sz="1600" dirty="0"/>
              <a:t>iPhone</a:t>
            </a:r>
            <a:r>
              <a:rPr lang="ja-JP" altLang="en-US" sz="1600" dirty="0"/>
              <a:t>・</a:t>
            </a:r>
            <a:r>
              <a:rPr lang="en-US" altLang="ja-JP" sz="1600" dirty="0"/>
              <a:t>iPad</a:t>
            </a:r>
            <a:r>
              <a:rPr lang="ja-JP" altLang="en-US" sz="1600" dirty="0"/>
              <a:t>を高速充電できる！</a:t>
            </a:r>
            <a:r>
              <a:rPr lang="en-US" altLang="ja-JP" sz="1600" dirty="0"/>
              <a:t>Type-C</a:t>
            </a:r>
            <a:r>
              <a:rPr lang="ja-JP" altLang="en-US" sz="1600" dirty="0"/>
              <a:t>と</a:t>
            </a:r>
            <a:r>
              <a:rPr lang="en-US" altLang="ja-JP" sz="1600" dirty="0"/>
              <a:t>USB A</a:t>
            </a:r>
            <a:r>
              <a:rPr lang="ja-JP" altLang="en-US" sz="1600" dirty="0"/>
              <a:t>の</a:t>
            </a:r>
            <a:r>
              <a:rPr lang="en-US" altLang="ja-JP" sz="1600" dirty="0"/>
              <a:t>2</a:t>
            </a:r>
            <a:r>
              <a:rPr lang="ja-JP" altLang="en-US" sz="1600" dirty="0"/>
              <a:t>種類の出力ポートを搭載した容量</a:t>
            </a:r>
            <a:r>
              <a:rPr lang="en-US" altLang="ja-JP" sz="1600" dirty="0"/>
              <a:t>20000mAh</a:t>
            </a:r>
            <a:r>
              <a:rPr lang="ja-JP" altLang="en-US" sz="1600" dirty="0"/>
              <a:t>＆最大</a:t>
            </a:r>
            <a:r>
              <a:rPr lang="en-US" altLang="ja-JP" sz="1600" dirty="0"/>
              <a:t>20W</a:t>
            </a:r>
            <a:r>
              <a:rPr lang="ja-JP" altLang="en-US" sz="1600" dirty="0"/>
              <a:t>出力対応のモバイルバッテリー。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93C6AF2B-B428-6AA5-60C7-98572F1031F7}"/>
              </a:ext>
            </a:extLst>
          </p:cNvPr>
          <p:cNvPicPr>
            <a:picLocks noChangeAspect="1"/>
          </p:cNvPicPr>
          <p:nvPr/>
        </p:nvPicPr>
        <p:blipFill>
          <a:blip r:embed="rId5"/>
          <a:stretch>
            <a:fillRect/>
          </a:stretch>
        </p:blipFill>
        <p:spPr>
          <a:xfrm>
            <a:off x="712952" y="1367240"/>
            <a:ext cx="3746791" cy="3746791"/>
          </a:xfrm>
          <a:prstGeom prst="rect">
            <a:avLst/>
          </a:prstGeom>
        </p:spPr>
      </p:pic>
    </p:spTree>
    <p:extLst>
      <p:ext uri="{BB962C8B-B14F-4D97-AF65-F5344CB8AC3E}">
        <p14:creationId xmlns:p14="http://schemas.microsoft.com/office/powerpoint/2010/main" val="2510731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サンワサプライ 赤色レーザーポインター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素材：材質：真鍮 他</a:t>
            </a:r>
          </a:p>
          <a:p>
            <a:r>
              <a:rPr lang="ja-JP" altLang="en-US" sz="900" dirty="0">
                <a:latin typeface="Meiryo UI" panose="020B0604030504040204" pitchFamily="34" charset="-128"/>
                <a:ea typeface="Meiryo UI" panose="020B0604030504040204" pitchFamily="34" charset="-128"/>
              </a:rPr>
              <a:t>サイズ：直径</a:t>
            </a:r>
            <a:r>
              <a:rPr lang="en-US" altLang="ja-JP" sz="900" dirty="0">
                <a:latin typeface="Meiryo UI" panose="020B0604030504040204" pitchFamily="34" charset="-128"/>
                <a:ea typeface="Meiryo UI" panose="020B0604030504040204" pitchFamily="34" charset="-128"/>
              </a:rPr>
              <a:t>13×137mm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40g</a:t>
            </a:r>
            <a:r>
              <a:rPr lang="ja-JP" altLang="en-US" sz="900" dirty="0">
                <a:latin typeface="Meiryo UI" panose="020B0604030504040204" pitchFamily="34" charset="-128"/>
                <a:ea typeface="Meiryo UI" panose="020B0604030504040204" pitchFamily="34" charset="-128"/>
              </a:rPr>
              <a:t>（電池を含まず）</a:t>
            </a:r>
          </a:p>
          <a:p>
            <a:r>
              <a:rPr lang="ja-JP" altLang="en-US" sz="900" dirty="0">
                <a:latin typeface="Meiryo UI" panose="020B0604030504040204" pitchFamily="34" charset="-128"/>
                <a:ea typeface="Meiryo UI" panose="020B0604030504040204" pitchFamily="34" charset="-128"/>
              </a:rPr>
              <a:t>機能：■プレゼンの際、サッと取りだせ、手になじんで持ちやすいペン型タイプ　■適度な重さの上質素材、真鍮製のレーザーポインターです。　■通常使われている一般的な単四乾電池式で、連続照射</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時間と経済的です。　■赤色の光線を約</a:t>
            </a:r>
            <a:r>
              <a:rPr lang="en-US" altLang="ja-JP" sz="900" dirty="0">
                <a:latin typeface="Meiryo UI" panose="020B0604030504040204" pitchFamily="34" charset="-128"/>
                <a:ea typeface="Meiryo UI" panose="020B0604030504040204" pitchFamily="34" charset="-128"/>
              </a:rPr>
              <a:t>100m</a:t>
            </a:r>
            <a:r>
              <a:rPr lang="ja-JP" altLang="en-US" sz="900" dirty="0">
                <a:latin typeface="Meiryo UI" panose="020B0604030504040204" pitchFamily="34" charset="-128"/>
                <a:ea typeface="Meiryo UI" panose="020B0604030504040204" pitchFamily="34" charset="-128"/>
              </a:rPr>
              <a:t>先まで照射できます</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夜間時</a:t>
            </a:r>
            <a:r>
              <a:rPr lang="en-US" altLang="ja-JP" sz="900" dirty="0">
                <a:latin typeface="Meiryo UI" panose="020B0604030504040204" pitchFamily="34" charset="-128"/>
                <a:ea typeface="Meiryo UI" panose="020B0604030504040204" pitchFamily="34" charset="-128"/>
              </a:rPr>
              <a:t>)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講義やプレゼンの際に、ポケットからサッと取りだせる。手になじんで持ちやすいペン型タイプの赤色光レーザーポインター。単四乾電池式で、連続照射</a:t>
            </a:r>
            <a:r>
              <a:rPr lang="en-US" altLang="ja-JP" sz="1600" dirty="0"/>
              <a:t>30</a:t>
            </a:r>
            <a:r>
              <a:rPr lang="ja-JP" altLang="en-US" sz="1600" dirty="0"/>
              <a:t>時間可能なのでとても経済的です。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4" name="図 43">
            <a:extLst>
              <a:ext uri="{FF2B5EF4-FFF2-40B4-BE49-F238E27FC236}">
                <a16:creationId xmlns:a16="http://schemas.microsoft.com/office/drawing/2014/main" id="{0FD9131D-ECA1-DCB7-E5E3-AE53F2B43851}"/>
              </a:ext>
            </a:extLst>
          </p:cNvPr>
          <p:cNvPicPr>
            <a:picLocks noChangeAspect="1"/>
          </p:cNvPicPr>
          <p:nvPr/>
        </p:nvPicPr>
        <p:blipFill>
          <a:blip r:embed="rId5"/>
          <a:stretch>
            <a:fillRect/>
          </a:stretch>
        </p:blipFill>
        <p:spPr>
          <a:xfrm>
            <a:off x="658269" y="1371516"/>
            <a:ext cx="3662473" cy="3662473"/>
          </a:xfrm>
          <a:prstGeom prst="rect">
            <a:avLst/>
          </a:prstGeom>
        </p:spPr>
      </p:pic>
    </p:spTree>
    <p:extLst>
      <p:ext uri="{BB962C8B-B14F-4D97-AF65-F5344CB8AC3E}">
        <p14:creationId xmlns:p14="http://schemas.microsoft.com/office/powerpoint/2010/main" val="2718571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サンワサプライ グリーンレーザーポインター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素材：材質：真鍮</a:t>
            </a:r>
          </a:p>
          <a:p>
            <a:r>
              <a:rPr lang="ja-JP" altLang="en-US" sz="900" dirty="0">
                <a:latin typeface="Meiryo UI" panose="020B0604030504040204" pitchFamily="34" charset="-128"/>
                <a:ea typeface="Meiryo UI" panose="020B0604030504040204" pitchFamily="34" charset="-128"/>
              </a:rPr>
              <a:t>サイズ：直径</a:t>
            </a:r>
            <a:r>
              <a:rPr lang="en-US" altLang="ja-JP" sz="900" dirty="0">
                <a:latin typeface="Meiryo UI" panose="020B0604030504040204" pitchFamily="34" charset="-128"/>
                <a:ea typeface="Meiryo UI" panose="020B0604030504040204" pitchFamily="34" charset="-128"/>
              </a:rPr>
              <a:t>13×156.4mm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41g</a:t>
            </a:r>
          </a:p>
          <a:p>
            <a:r>
              <a:rPr lang="ja-JP" altLang="en-US" sz="900" dirty="0">
                <a:latin typeface="Meiryo UI" panose="020B0604030504040204" pitchFamily="34" charset="-128"/>
                <a:ea typeface="Meiryo UI" panose="020B0604030504040204" pitchFamily="34" charset="-128"/>
              </a:rPr>
              <a:t>機能：■赤色光よりも</a:t>
            </a:r>
            <a:r>
              <a:rPr lang="en-US" altLang="ja-JP" sz="900" dirty="0">
                <a:latin typeface="Meiryo UI" panose="020B0604030504040204" pitchFamily="34" charset="-128"/>
                <a:ea typeface="Meiryo UI" panose="020B0604030504040204" pitchFamily="34" charset="-128"/>
              </a:rPr>
              <a:t>8</a:t>
            </a:r>
            <a:r>
              <a:rPr lang="ja-JP" altLang="en-US" sz="900" dirty="0">
                <a:latin typeface="Meiryo UI" panose="020B0604030504040204" pitchFamily="34" charset="-128"/>
                <a:ea typeface="Meiryo UI" panose="020B0604030504040204" pitchFamily="34" charset="-128"/>
              </a:rPr>
              <a:t>倍視覚的に見やすいとされている緑色光のグリーンレーザーポインターで、観客にわかりやすく説明することが可能。　■緑色のレーザー光線が約</a:t>
            </a:r>
            <a:r>
              <a:rPr lang="en-US" altLang="ja-JP" sz="900" dirty="0">
                <a:latin typeface="Meiryo UI" panose="020B0604030504040204" pitchFamily="34" charset="-128"/>
                <a:ea typeface="Meiryo UI" panose="020B0604030504040204" pitchFamily="34" charset="-128"/>
              </a:rPr>
              <a:t>200m</a:t>
            </a:r>
            <a:r>
              <a:rPr lang="ja-JP" altLang="en-US" sz="900" dirty="0">
                <a:latin typeface="Meiryo UI" panose="020B0604030504040204" pitchFamily="34" charset="-128"/>
                <a:ea typeface="Meiryo UI" panose="020B0604030504040204" pitchFamily="34" charset="-128"/>
              </a:rPr>
              <a:t>先まで照射できます。（夜間時）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使用環境により異なります。</a:t>
            </a:r>
          </a:p>
          <a:p>
            <a:r>
              <a:rPr lang="ja-JP" altLang="en-US" sz="900" dirty="0">
                <a:latin typeface="Meiryo UI" panose="020B0604030504040204" pitchFamily="34" charset="-128"/>
                <a:ea typeface="Meiryo UI" panose="020B0604030504040204" pitchFamily="34" charset="-128"/>
              </a:rPr>
              <a:t>付属品：単四乾電池（テスト用）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本、取扱説明書、保証書</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赤色光よりも</a:t>
            </a:r>
            <a:r>
              <a:rPr lang="en-US" altLang="ja-JP" sz="1600" dirty="0"/>
              <a:t>8</a:t>
            </a:r>
            <a:r>
              <a:rPr lang="ja-JP" altLang="en-US" sz="1600" dirty="0"/>
              <a:t>倍視覚的に見やすいとされている緑色光のグリーンレーザーポインター。胸ポケットに入れて手軽に持ち運べて、プレゼンや講義で顧客にわかりやすく説明することができます。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0D7D5B12-FB0A-6075-8AAE-6C7136FB8086}"/>
              </a:ext>
            </a:extLst>
          </p:cNvPr>
          <p:cNvPicPr>
            <a:picLocks noChangeAspect="1"/>
          </p:cNvPicPr>
          <p:nvPr/>
        </p:nvPicPr>
        <p:blipFill>
          <a:blip r:embed="rId5"/>
          <a:stretch>
            <a:fillRect/>
          </a:stretch>
        </p:blipFill>
        <p:spPr>
          <a:xfrm>
            <a:off x="735752" y="1413720"/>
            <a:ext cx="3641208" cy="3641208"/>
          </a:xfrm>
          <a:prstGeom prst="rect">
            <a:avLst/>
          </a:prstGeom>
        </p:spPr>
      </p:pic>
    </p:spTree>
    <p:extLst>
      <p:ext uri="{BB962C8B-B14F-4D97-AF65-F5344CB8AC3E}">
        <p14:creationId xmlns:p14="http://schemas.microsoft.com/office/powerpoint/2010/main" val="191708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ウォーターマン メトロポリタン エッセンシャル ボールペン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サイズ：長さ</a:t>
            </a:r>
            <a:r>
              <a:rPr lang="en-US" altLang="ja-JP" sz="900" dirty="0">
                <a:latin typeface="Meiryo UI" panose="020B0604030504040204" pitchFamily="34" charset="-128"/>
                <a:ea typeface="Meiryo UI" panose="020B0604030504040204" pitchFamily="34" charset="-128"/>
              </a:rPr>
              <a:t>135mm/</a:t>
            </a:r>
            <a:r>
              <a:rPr lang="ja-JP" altLang="en-US" sz="900" dirty="0">
                <a:latin typeface="Meiryo UI" panose="020B0604030504040204" pitchFamily="34" charset="-128"/>
                <a:ea typeface="Meiryo UI" panose="020B0604030504040204" pitchFamily="34" charset="-128"/>
              </a:rPr>
              <a:t>軸径</a:t>
            </a:r>
            <a:r>
              <a:rPr lang="en-US" altLang="ja-JP" sz="900" dirty="0">
                <a:latin typeface="Meiryo UI" panose="020B0604030504040204" pitchFamily="34" charset="-128"/>
                <a:ea typeface="Meiryo UI" panose="020B0604030504040204" pitchFamily="34" charset="-128"/>
              </a:rPr>
              <a:t>9mmΦ</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26g</a:t>
            </a:r>
          </a:p>
          <a:p>
            <a:r>
              <a:rPr lang="ja-JP" altLang="en-US" sz="900" dirty="0">
                <a:latin typeface="Meiryo UI" panose="020B0604030504040204" pitchFamily="34" charset="-128"/>
                <a:ea typeface="Meiryo UI" panose="020B0604030504040204" pitchFamily="34" charset="-128"/>
              </a:rPr>
              <a:t>機能：ツイストタイプ</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1964017(</a:t>
            </a:r>
            <a:r>
              <a:rPr lang="ja-JP" altLang="en-US" sz="900" dirty="0">
                <a:latin typeface="Meiryo UI" panose="020B0604030504040204" pitchFamily="34" charset="-128"/>
                <a:ea typeface="Meiryo UI" panose="020B0604030504040204" pitchFamily="34" charset="-128"/>
              </a:rPr>
              <a:t>ブラック</a:t>
            </a:r>
            <a:r>
              <a:rPr lang="en-US" altLang="ja-JP" sz="900" dirty="0">
                <a:latin typeface="Meiryo UI" panose="020B0604030504040204" pitchFamily="34" charset="-128"/>
                <a:ea typeface="Meiryo UI" panose="020B0604030504040204" pitchFamily="34" charset="-128"/>
              </a:rPr>
              <a:t>F)1</a:t>
            </a:r>
            <a:r>
              <a:rPr lang="ja-JP" altLang="en-US" sz="900" dirty="0">
                <a:latin typeface="Meiryo UI" panose="020B0604030504040204" pitchFamily="34" charset="-128"/>
                <a:ea typeface="Meiryo UI" panose="020B0604030504040204" pitchFamily="34" charset="-128"/>
              </a:rPr>
              <a:t>本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ファッショナブルなメトロポリアンシリーズのボールペン。華やかで色鮮やかなタイプからシックでモダンなタイプまで、幅広いカラー展開も魅力的なアイテムです。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56" name="図 55">
            <a:extLst>
              <a:ext uri="{FF2B5EF4-FFF2-40B4-BE49-F238E27FC236}">
                <a16:creationId xmlns:a16="http://schemas.microsoft.com/office/drawing/2014/main" id="{4760005D-5C8D-DD58-DDF1-4B89334B4ADF}"/>
              </a:ext>
            </a:extLst>
          </p:cNvPr>
          <p:cNvPicPr>
            <a:picLocks noChangeAspect="1"/>
          </p:cNvPicPr>
          <p:nvPr/>
        </p:nvPicPr>
        <p:blipFill>
          <a:blip r:embed="rId5"/>
          <a:stretch>
            <a:fillRect/>
          </a:stretch>
        </p:blipFill>
        <p:spPr>
          <a:xfrm>
            <a:off x="709624" y="1410584"/>
            <a:ext cx="3561464" cy="3561464"/>
          </a:xfrm>
          <a:prstGeom prst="rect">
            <a:avLst/>
          </a:prstGeom>
        </p:spPr>
      </p:pic>
    </p:spTree>
    <p:extLst>
      <p:ext uri="{BB962C8B-B14F-4D97-AF65-F5344CB8AC3E}">
        <p14:creationId xmlns:p14="http://schemas.microsoft.com/office/powerpoint/2010/main" val="587108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ウォーターマン メトロポリタン カラーブロッキングコレクション 万年筆</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サイズ：長さ</a:t>
            </a:r>
            <a:r>
              <a:rPr lang="en-US" altLang="ja-JP" sz="900" dirty="0">
                <a:latin typeface="Meiryo UI" panose="020B0604030504040204" pitchFamily="34" charset="-128"/>
                <a:ea typeface="Meiryo UI" panose="020B0604030504040204" pitchFamily="34" charset="-128"/>
              </a:rPr>
              <a:t>150mm/</a:t>
            </a:r>
            <a:r>
              <a:rPr lang="ja-JP" altLang="en-US" sz="900" dirty="0">
                <a:latin typeface="Meiryo UI" panose="020B0604030504040204" pitchFamily="34" charset="-128"/>
                <a:ea typeface="Meiryo UI" panose="020B0604030504040204" pitchFamily="34" charset="-128"/>
              </a:rPr>
              <a:t>軸径</a:t>
            </a:r>
            <a:r>
              <a:rPr lang="en-US" altLang="ja-JP" sz="900" dirty="0">
                <a:latin typeface="Meiryo UI" panose="020B0604030504040204" pitchFamily="34" charset="-128"/>
                <a:ea typeface="Meiryo UI" panose="020B0604030504040204" pitchFamily="34" charset="-128"/>
              </a:rPr>
              <a:t>10mmΦ</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23g</a:t>
            </a:r>
          </a:p>
          <a:p>
            <a:r>
              <a:rPr lang="ja-JP" altLang="en-US" sz="900" dirty="0">
                <a:latin typeface="Meiryo UI" panose="020B0604030504040204" pitchFamily="34" charset="-128"/>
                <a:ea typeface="Meiryo UI" panose="020B0604030504040204" pitchFamily="34" charset="-128"/>
              </a:rPr>
              <a:t>機能：カートリッジ、コンバータ両用</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S0110910(</a:t>
            </a:r>
            <a:r>
              <a:rPr lang="ja-JP" altLang="en-US" sz="900" dirty="0">
                <a:latin typeface="Meiryo UI" panose="020B0604030504040204" pitchFamily="34" charset="-128"/>
                <a:ea typeface="Meiryo UI" panose="020B0604030504040204" pitchFamily="34" charset="-128"/>
              </a:rPr>
              <a:t>ミステリアスブルー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本、コンバーター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シックでスタイリッシュなデザインが個性的でファッショナブルな万年筆。スリムなシルエットで持ち歩きにも便利です。カラーバリエーションは全</a:t>
            </a:r>
            <a:r>
              <a:rPr lang="en-US" altLang="ja-JP" sz="1600" dirty="0"/>
              <a:t>6</a:t>
            </a:r>
            <a:r>
              <a:rPr lang="ja-JP" altLang="en-US" sz="1600" dirty="0"/>
              <a:t>色展開。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6" name="図 45">
            <a:extLst>
              <a:ext uri="{FF2B5EF4-FFF2-40B4-BE49-F238E27FC236}">
                <a16:creationId xmlns:a16="http://schemas.microsoft.com/office/drawing/2014/main" id="{D098B2A8-6B07-0562-56D2-BCC9EB644710}"/>
              </a:ext>
            </a:extLst>
          </p:cNvPr>
          <p:cNvPicPr>
            <a:picLocks noChangeAspect="1"/>
          </p:cNvPicPr>
          <p:nvPr/>
        </p:nvPicPr>
        <p:blipFill>
          <a:blip r:embed="rId5"/>
          <a:stretch>
            <a:fillRect/>
          </a:stretch>
        </p:blipFill>
        <p:spPr>
          <a:xfrm>
            <a:off x="703650" y="1427269"/>
            <a:ext cx="3560089" cy="3560089"/>
          </a:xfrm>
          <a:prstGeom prst="rect">
            <a:avLst/>
          </a:prstGeom>
        </p:spPr>
      </p:pic>
    </p:spTree>
    <p:extLst>
      <p:ext uri="{BB962C8B-B14F-4D97-AF65-F5344CB8AC3E}">
        <p14:creationId xmlns:p14="http://schemas.microsoft.com/office/powerpoint/2010/main" val="2439319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パーカー ソネット ボールペン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サイズ：長さ</a:t>
            </a:r>
            <a:r>
              <a:rPr lang="en-US" altLang="ja-JP" sz="900" dirty="0">
                <a:latin typeface="Meiryo UI" panose="020B0604030504040204" pitchFamily="34" charset="-128"/>
                <a:ea typeface="Meiryo UI" panose="020B0604030504040204" pitchFamily="34" charset="-128"/>
              </a:rPr>
              <a:t>138mm/</a:t>
            </a:r>
            <a:r>
              <a:rPr lang="ja-JP" altLang="en-US" sz="900" dirty="0">
                <a:latin typeface="Meiryo UI" panose="020B0604030504040204" pitchFamily="34" charset="-128"/>
                <a:ea typeface="Meiryo UI" panose="020B0604030504040204" pitchFamily="34" charset="-128"/>
              </a:rPr>
              <a:t>軸径</a:t>
            </a:r>
            <a:r>
              <a:rPr lang="en-US" altLang="ja-JP" sz="900" dirty="0">
                <a:latin typeface="Meiryo UI" panose="020B0604030504040204" pitchFamily="34" charset="-128"/>
                <a:ea typeface="Meiryo UI" panose="020B0604030504040204" pitchFamily="34" charset="-128"/>
              </a:rPr>
              <a:t>8mmΦ</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26g</a:t>
            </a:r>
          </a:p>
          <a:p>
            <a:r>
              <a:rPr lang="ja-JP" altLang="en-US" sz="900" dirty="0">
                <a:latin typeface="Meiryo UI" panose="020B0604030504040204" pitchFamily="34" charset="-128"/>
                <a:ea typeface="Meiryo UI" panose="020B0604030504040204" pitchFamily="34" charset="-128"/>
              </a:rPr>
              <a:t>機能：ツイストタイプ</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1950369(</a:t>
            </a:r>
            <a:r>
              <a:rPr lang="ja-JP" altLang="en-US" sz="900" dirty="0">
                <a:latin typeface="Meiryo UI" panose="020B0604030504040204" pitchFamily="34" charset="-128"/>
                <a:ea typeface="Meiryo UI" panose="020B0604030504040204" pitchFamily="34" charset="-128"/>
              </a:rPr>
              <a:t>クインクフロー・ブラック</a:t>
            </a:r>
            <a:r>
              <a:rPr lang="en-US" altLang="ja-JP" sz="900" dirty="0">
                <a:latin typeface="Meiryo UI" panose="020B0604030504040204" pitchFamily="34" charset="-128"/>
                <a:ea typeface="Meiryo UI" panose="020B0604030504040204" pitchFamily="34" charset="-128"/>
              </a:rPr>
              <a:t>M)1</a:t>
            </a:r>
            <a:r>
              <a:rPr lang="ja-JP" altLang="en-US" sz="900" dirty="0">
                <a:latin typeface="Meiryo UI" panose="020B0604030504040204" pitchFamily="34" charset="-128"/>
                <a:ea typeface="Meiryo UI" panose="020B0604030504040204" pitchFamily="34" charset="-128"/>
              </a:rPr>
              <a:t>本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サテン調ながら落ち着きある艶感が、ラグジュアリーで大人の余裕を見せる高級感あるボールペンです。レッドとブルーラッカーの</a:t>
            </a:r>
            <a:r>
              <a:rPr lang="en-US" altLang="ja-JP" sz="1600" dirty="0"/>
              <a:t>2</a:t>
            </a:r>
            <a:r>
              <a:rPr lang="ja-JP" altLang="en-US" sz="1600" dirty="0"/>
              <a:t>色展開。記念品や贈答用におすすめです。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6" name="図 5">
            <a:extLst>
              <a:ext uri="{FF2B5EF4-FFF2-40B4-BE49-F238E27FC236}">
                <a16:creationId xmlns:a16="http://schemas.microsoft.com/office/drawing/2014/main" id="{3BB886EC-D5F9-E835-D8BA-9A541995B9BE}"/>
              </a:ext>
            </a:extLst>
          </p:cNvPr>
          <p:cNvPicPr>
            <a:picLocks noChangeAspect="1"/>
          </p:cNvPicPr>
          <p:nvPr/>
        </p:nvPicPr>
        <p:blipFill>
          <a:blip r:embed="rId5"/>
          <a:stretch>
            <a:fillRect/>
          </a:stretch>
        </p:blipFill>
        <p:spPr>
          <a:xfrm>
            <a:off x="705468" y="1327661"/>
            <a:ext cx="3644387" cy="3644387"/>
          </a:xfrm>
          <a:prstGeom prst="rect">
            <a:avLst/>
          </a:prstGeom>
        </p:spPr>
      </p:pic>
    </p:spTree>
    <p:extLst>
      <p:ext uri="{BB962C8B-B14F-4D97-AF65-F5344CB8AC3E}">
        <p14:creationId xmlns:p14="http://schemas.microsoft.com/office/powerpoint/2010/main" val="3436638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パーカー ソネット マットブラック ボールペン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サイズ：長さ</a:t>
            </a:r>
            <a:r>
              <a:rPr lang="en-US" altLang="ja-JP" sz="900" dirty="0">
                <a:latin typeface="Meiryo UI" panose="020B0604030504040204" pitchFamily="34" charset="-128"/>
                <a:ea typeface="Meiryo UI" panose="020B0604030504040204" pitchFamily="34" charset="-128"/>
              </a:rPr>
              <a:t>138mm/</a:t>
            </a:r>
            <a:r>
              <a:rPr lang="ja-JP" altLang="en-US" sz="900" dirty="0">
                <a:latin typeface="Meiryo UI" panose="020B0604030504040204" pitchFamily="34" charset="-128"/>
                <a:ea typeface="Meiryo UI" panose="020B0604030504040204" pitchFamily="34" charset="-128"/>
              </a:rPr>
              <a:t>軸径</a:t>
            </a:r>
            <a:r>
              <a:rPr lang="en-US" altLang="ja-JP" sz="900" dirty="0">
                <a:latin typeface="Meiryo UI" panose="020B0604030504040204" pitchFamily="34" charset="-128"/>
                <a:ea typeface="Meiryo UI" panose="020B0604030504040204" pitchFamily="34" charset="-128"/>
              </a:rPr>
              <a:t>8mmΦ</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28g</a:t>
            </a:r>
          </a:p>
          <a:p>
            <a:r>
              <a:rPr lang="ja-JP" altLang="en-US" sz="900" dirty="0">
                <a:latin typeface="Meiryo UI" panose="020B0604030504040204" pitchFamily="34" charset="-128"/>
                <a:ea typeface="Meiryo UI" panose="020B0604030504040204" pitchFamily="34" charset="-128"/>
              </a:rPr>
              <a:t>機能：ツイストタイプ</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1950369(</a:t>
            </a:r>
            <a:r>
              <a:rPr lang="ja-JP" altLang="en-US" sz="900" dirty="0">
                <a:latin typeface="Meiryo UI" panose="020B0604030504040204" pitchFamily="34" charset="-128"/>
                <a:ea typeface="Meiryo UI" panose="020B0604030504040204" pitchFamily="34" charset="-128"/>
              </a:rPr>
              <a:t>クインクフロー・ブラック</a:t>
            </a:r>
            <a:r>
              <a:rPr lang="en-US" altLang="ja-JP" sz="900" dirty="0">
                <a:latin typeface="Meiryo UI" panose="020B0604030504040204" pitchFamily="34" charset="-128"/>
                <a:ea typeface="Meiryo UI" panose="020B0604030504040204" pitchFamily="34" charset="-128"/>
              </a:rPr>
              <a:t>M)1</a:t>
            </a:r>
            <a:r>
              <a:rPr lang="ja-JP" altLang="en-US" sz="900" dirty="0">
                <a:latin typeface="Meiryo UI" panose="020B0604030504040204" pitchFamily="34" charset="-128"/>
                <a:ea typeface="Meiryo UI" panose="020B0604030504040204" pitchFamily="34" charset="-128"/>
              </a:rPr>
              <a:t>本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マットなブラックと、シルバーやゴールドのコントラストが存在感を持たせつつも主張しすぎずオシャレな万年筆です。手にも馴染みやすく扱いやすいため非常に重宝します。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FF5255A1-EEA0-684C-8DBA-A863155190F1}"/>
              </a:ext>
            </a:extLst>
          </p:cNvPr>
          <p:cNvPicPr>
            <a:picLocks noChangeAspect="1"/>
          </p:cNvPicPr>
          <p:nvPr/>
        </p:nvPicPr>
        <p:blipFill>
          <a:blip r:embed="rId5"/>
          <a:stretch>
            <a:fillRect/>
          </a:stretch>
        </p:blipFill>
        <p:spPr>
          <a:xfrm>
            <a:off x="693702" y="1317812"/>
            <a:ext cx="3725308" cy="3725308"/>
          </a:xfrm>
          <a:prstGeom prst="rect">
            <a:avLst/>
          </a:prstGeom>
        </p:spPr>
      </p:pic>
    </p:spTree>
    <p:extLst>
      <p:ext uri="{BB962C8B-B14F-4D97-AF65-F5344CB8AC3E}">
        <p14:creationId xmlns:p14="http://schemas.microsoft.com/office/powerpoint/2010/main" val="2334877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タイガー 真空断熱炭酸ボトル　</a:t>
            </a:r>
            <a:r>
              <a:rPr lang="en-US" altLang="ja-JP" sz="2000" dirty="0">
                <a:solidFill>
                  <a:schemeClr val="bg1"/>
                </a:solidFill>
                <a:latin typeface="Meiryo UI" panose="020B0604030504040204" pitchFamily="34" charset="-128"/>
                <a:ea typeface="Meiryo UI" panose="020B0604030504040204" pitchFamily="34" charset="-128"/>
              </a:rPr>
              <a:t>500ml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カラー展開：エメラルド、カッパー、スチール、イーグレットホワイト、レイクブルー</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サイズ：幅</a:t>
            </a:r>
            <a:r>
              <a:rPr lang="en-US" altLang="ja-JP" sz="900" dirty="0">
                <a:latin typeface="Meiryo UI" panose="020B0604030504040204" pitchFamily="34" charset="-128"/>
                <a:ea typeface="Meiryo UI" panose="020B0604030504040204" pitchFamily="34" charset="-128"/>
              </a:rPr>
              <a:t>105×</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75×</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212mm</a:t>
            </a:r>
            <a:r>
              <a:rPr lang="ja-JP" altLang="en-US" sz="900" dirty="0">
                <a:latin typeface="Meiryo UI" panose="020B0604030504040204" pitchFamily="34" charset="-128"/>
                <a:ea typeface="Meiryo UI" panose="020B0604030504040204" pitchFamily="34" charset="-128"/>
              </a:rPr>
              <a:t>、口径：</a:t>
            </a:r>
            <a:r>
              <a:rPr lang="en-US" altLang="ja-JP" sz="900" dirty="0">
                <a:latin typeface="Meiryo UI" panose="020B0604030504040204" pitchFamily="34" charset="-128"/>
                <a:ea typeface="Meiryo UI" panose="020B0604030504040204" pitchFamily="34" charset="-128"/>
              </a:rPr>
              <a:t>48mm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500ml</a:t>
            </a:r>
            <a:br>
              <a:rPr lang="en-US" altLang="ja-JP" sz="900" dirty="0">
                <a:latin typeface="Meiryo UI" panose="020B0604030504040204" pitchFamily="34" charset="-128"/>
                <a:ea typeface="Meiryo UI" panose="020B0604030504040204" pitchFamily="34" charset="-128"/>
              </a:rPr>
            </a:br>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290g</a:t>
            </a:r>
            <a:br>
              <a:rPr lang="en-US" altLang="ja-JP" sz="900" dirty="0">
                <a:latin typeface="Meiryo UI" panose="020B0604030504040204" pitchFamily="34" charset="-128"/>
                <a:ea typeface="Meiryo UI" panose="020B0604030504040204" pitchFamily="34" charset="-128"/>
              </a:rPr>
            </a:br>
            <a:r>
              <a:rPr lang="ja-JP" altLang="en-US" sz="900" dirty="0">
                <a:latin typeface="Meiryo UI" panose="020B0604030504040204" pitchFamily="34" charset="-128"/>
                <a:ea typeface="Meiryo UI" panose="020B0604030504040204" pitchFamily="34" charset="-128"/>
              </a:rPr>
              <a:t>機能：保冷・炭酸可</a:t>
            </a:r>
          </a:p>
          <a:p>
            <a:r>
              <a:rPr lang="ja-JP" altLang="en-US" sz="900" dirty="0">
                <a:latin typeface="Meiryo UI" panose="020B0604030504040204" pitchFamily="34" charset="-128"/>
                <a:ea typeface="Meiryo UI" panose="020B0604030504040204" pitchFamily="34" charset="-128"/>
              </a:rPr>
              <a:t>生産国：ベトナム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500ml</a:t>
            </a:r>
            <a:r>
              <a:rPr lang="ja-JP" altLang="en-US" sz="1600" dirty="0"/>
              <a:t>サイズの保冷効果の高い真空ボトル。特徴はなんと言っても炭酸飲料対応モデル！タイガー独自のバブルロジックを採用した炭酸対応せんで、中身の噴き出しや飛び散りも防ぎます。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84E26D9-8354-78A9-9877-5BFB58B85557}"/>
              </a:ext>
            </a:extLst>
          </p:cNvPr>
          <p:cNvPicPr>
            <a:picLocks noChangeAspect="1"/>
          </p:cNvPicPr>
          <p:nvPr/>
        </p:nvPicPr>
        <p:blipFill>
          <a:blip r:embed="rId5"/>
          <a:stretch>
            <a:fillRect/>
          </a:stretch>
        </p:blipFill>
        <p:spPr>
          <a:xfrm>
            <a:off x="640160" y="1435855"/>
            <a:ext cx="3611580" cy="3611580"/>
          </a:xfrm>
          <a:prstGeom prst="rect">
            <a:avLst/>
          </a:prstGeom>
        </p:spPr>
      </p:pic>
    </p:spTree>
    <p:extLst>
      <p:ext uri="{BB962C8B-B14F-4D97-AF65-F5344CB8AC3E}">
        <p14:creationId xmlns:p14="http://schemas.microsoft.com/office/powerpoint/2010/main" val="4178917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真空断熱スポーツジャグ </a:t>
            </a:r>
            <a:r>
              <a:rPr lang="en-US" altLang="ja-JP" sz="2000" dirty="0">
                <a:solidFill>
                  <a:schemeClr val="bg1"/>
                </a:solidFill>
                <a:latin typeface="Meiryo UI" panose="020B0604030504040204" pitchFamily="34" charset="-128"/>
                <a:ea typeface="Meiryo UI" panose="020B0604030504040204" pitchFamily="34" charset="-128"/>
              </a:rPr>
              <a:t>3000ml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カラー展開：ブラック、レッド</a:t>
            </a:r>
          </a:p>
          <a:p>
            <a:r>
              <a:rPr lang="ja-JP" altLang="en-US" sz="900" dirty="0">
                <a:latin typeface="Meiryo UI" panose="020B0604030504040204" pitchFamily="34" charset="-128"/>
                <a:ea typeface="Meiryo UI" panose="020B0604030504040204" pitchFamily="34" charset="-128"/>
              </a:rPr>
              <a:t>素材：内びん：ステンレス鋼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胴部：ステンレス鋼（アクリル樹脂塗装）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フタ・キャップ本体：ポリプロピレン（発泡ポリプロピレン内蔵）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ハンドル：ポリプロピレン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フタパッキン：シリコーンゴム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シールパッキン：シリコーンゴム</a:t>
            </a:r>
          </a:p>
          <a:p>
            <a:r>
              <a:rPr lang="ja-JP" altLang="en-US" sz="900" dirty="0">
                <a:latin typeface="Meiryo UI" panose="020B0604030504040204" pitchFamily="34" charset="-128"/>
                <a:ea typeface="Meiryo UI" panose="020B0604030504040204" pitchFamily="34" charset="-128"/>
              </a:rPr>
              <a:t>サイズ：口径</a:t>
            </a:r>
            <a:r>
              <a:rPr lang="en-US" altLang="ja-JP" sz="900" dirty="0">
                <a:latin typeface="Meiryo UI" panose="020B0604030504040204" pitchFamily="34" charset="-128"/>
                <a:ea typeface="Meiryo UI" panose="020B0604030504040204" pitchFamily="34" charset="-128"/>
              </a:rPr>
              <a:t>74×</a:t>
            </a:r>
            <a:r>
              <a:rPr lang="ja-JP" altLang="en-US" sz="900" dirty="0">
                <a:latin typeface="Meiryo UI" panose="020B0604030504040204" pitchFamily="34" charset="-128"/>
                <a:ea typeface="Meiryo UI" panose="020B0604030504040204" pitchFamily="34" charset="-128"/>
              </a:rPr>
              <a:t>幅</a:t>
            </a:r>
            <a:r>
              <a:rPr lang="en-US" altLang="ja-JP" sz="900" dirty="0">
                <a:latin typeface="Meiryo UI" panose="020B0604030504040204" pitchFamily="34" charset="-128"/>
                <a:ea typeface="Meiryo UI" panose="020B0604030504040204" pitchFamily="34" charset="-128"/>
              </a:rPr>
              <a:t>175×</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145×</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355mm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3000ml</a:t>
            </a:r>
            <a:r>
              <a:rPr lang="ja-JP" altLang="en-US" sz="900" dirty="0">
                <a:latin typeface="Meiryo UI" panose="020B0604030504040204" pitchFamily="34" charset="-128"/>
                <a:ea typeface="Meiryo UI" panose="020B0604030504040204" pitchFamily="34" charset="-128"/>
              </a:rPr>
              <a:t>　重量：</a:t>
            </a:r>
            <a:r>
              <a:rPr lang="en-US" altLang="ja-JP" sz="900" dirty="0">
                <a:latin typeface="Meiryo UI" panose="020B0604030504040204" pitchFamily="34" charset="-128"/>
                <a:ea typeface="Meiryo UI" panose="020B0604030504040204" pitchFamily="34" charset="-128"/>
              </a:rPr>
              <a:t>1200g</a:t>
            </a:r>
            <a:r>
              <a:rPr lang="ja-JP" altLang="en-US" sz="900" dirty="0">
                <a:latin typeface="Meiryo UI" panose="020B0604030504040204" pitchFamily="34" charset="-128"/>
                <a:ea typeface="Meiryo UI" panose="020B0604030504040204" pitchFamily="34" charset="-128"/>
              </a:rPr>
              <a:t>　生産国：中国</a:t>
            </a:r>
          </a:p>
          <a:p>
            <a:r>
              <a:rPr lang="ja-JP" altLang="en-US" sz="900" dirty="0">
                <a:latin typeface="Meiryo UI" panose="020B0604030504040204" pitchFamily="34" charset="-128"/>
                <a:ea typeface="Meiryo UI" panose="020B0604030504040204" pitchFamily="34" charset="-128"/>
              </a:rPr>
              <a:t>備考：保冷効力：</a:t>
            </a:r>
            <a:r>
              <a:rPr lang="en-US" altLang="ja-JP" sz="900" dirty="0">
                <a:latin typeface="Meiryo UI" panose="020B0604030504040204" pitchFamily="34" charset="-128"/>
                <a:ea typeface="Meiryo UI" panose="020B0604030504040204" pitchFamily="34" charset="-128"/>
              </a:rPr>
              <a:t>9℃</a:t>
            </a:r>
            <a:r>
              <a:rPr lang="ja-JP" altLang="en-US" sz="900" dirty="0">
                <a:latin typeface="Meiryo UI" panose="020B0604030504040204" pitchFamily="34" charset="-128"/>
                <a:ea typeface="Meiryo UI" panose="020B0604030504040204" pitchFamily="34" charset="-128"/>
              </a:rPr>
              <a:t>以下（</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時間）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3000ml</a:t>
            </a:r>
            <a:r>
              <a:rPr lang="ja-JP" altLang="en-US" sz="1600" dirty="0"/>
              <a:t>サイズの保冷効果に優れた真空断熱スポーツジャグです。ワンタッチオープン式の呑み口や、大きな氷もそのまま入るワイドな口径、持ち運びがしやすいショートハンドル付き。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7526E095-B899-F5A3-0DA0-AEAAE988DCAD}"/>
              </a:ext>
            </a:extLst>
          </p:cNvPr>
          <p:cNvPicPr>
            <a:picLocks noChangeAspect="1"/>
          </p:cNvPicPr>
          <p:nvPr/>
        </p:nvPicPr>
        <p:blipFill>
          <a:blip r:embed="rId5"/>
          <a:stretch>
            <a:fillRect/>
          </a:stretch>
        </p:blipFill>
        <p:spPr>
          <a:xfrm>
            <a:off x="669924" y="1331173"/>
            <a:ext cx="3743703" cy="3743703"/>
          </a:xfrm>
          <a:prstGeom prst="rect">
            <a:avLst/>
          </a:prstGeom>
        </p:spPr>
      </p:pic>
    </p:spTree>
    <p:extLst>
      <p:ext uri="{BB962C8B-B14F-4D97-AF65-F5344CB8AC3E}">
        <p14:creationId xmlns:p14="http://schemas.microsoft.com/office/powerpoint/2010/main" val="4134230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zh-TW" altLang="en-US" sz="2000" dirty="0">
                <a:solidFill>
                  <a:schemeClr val="bg1"/>
                </a:solidFill>
                <a:latin typeface="Meiryo UI" panose="020B0604030504040204" pitchFamily="34" charset="-128"/>
                <a:ea typeface="Meiryo UI" panose="020B0604030504040204" pitchFamily="34" charset="-128"/>
              </a:rPr>
              <a:t>空気清浄機 </a:t>
            </a:r>
            <a:r>
              <a:rPr lang="en-US" altLang="zh-TW" sz="2000" dirty="0">
                <a:solidFill>
                  <a:schemeClr val="bg1"/>
                </a:solidFill>
                <a:latin typeface="Meiryo UI" panose="020B0604030504040204" pitchFamily="34" charset="-128"/>
                <a:ea typeface="Meiryo UI" panose="020B0604030504040204" pitchFamily="34" charset="-128"/>
              </a:rPr>
              <a:t>10</a:t>
            </a:r>
            <a:r>
              <a:rPr lang="zh-TW" altLang="en-US" sz="2000" dirty="0">
                <a:solidFill>
                  <a:schemeClr val="bg1"/>
                </a:solidFill>
                <a:latin typeface="Meiryo UI" panose="020B0604030504040204" pitchFamily="34" charset="-128"/>
                <a:ea typeface="Meiryo UI" panose="020B0604030504040204" pitchFamily="34" charset="-128"/>
              </a:rPr>
              <a:t>畳</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サイズ：直径</a:t>
            </a:r>
            <a:r>
              <a:rPr lang="en-US" altLang="ja-JP" sz="900" dirty="0">
                <a:latin typeface="Meiryo UI" panose="020B0604030504040204" pitchFamily="34" charset="-128"/>
                <a:ea typeface="Meiryo UI" panose="020B0604030504040204" pitchFamily="34" charset="-128"/>
              </a:rPr>
              <a:t>21cm </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31cm</a:t>
            </a:r>
          </a:p>
          <a:p>
            <a:r>
              <a:rPr lang="ja-JP" altLang="en-US" sz="900" dirty="0">
                <a:latin typeface="Meiryo UI" panose="020B0604030504040204" pitchFamily="34" charset="-128"/>
                <a:ea typeface="Meiryo UI" panose="020B0604030504040204" pitchFamily="34" charset="-128"/>
              </a:rPr>
              <a:t>包装：化粧段ボール箱入り</a:t>
            </a:r>
          </a:p>
          <a:p>
            <a:r>
              <a:rPr lang="ja-JP" altLang="en-US" sz="900" dirty="0">
                <a:latin typeface="Meiryo UI" panose="020B0604030504040204" pitchFamily="34" charset="-128"/>
                <a:ea typeface="Meiryo UI" panose="020B0604030504040204" pitchFamily="34" charset="-128"/>
              </a:rPr>
              <a:t>備考：電源</a:t>
            </a:r>
            <a:r>
              <a:rPr lang="en-US" altLang="ja-JP" sz="900" dirty="0">
                <a:latin typeface="Meiryo UI" panose="020B0604030504040204" pitchFamily="34" charset="-128"/>
                <a:ea typeface="Meiryo UI" panose="020B0604030504040204" pitchFamily="34" charset="-128"/>
              </a:rPr>
              <a:t>/AC100V(50/60Hz) </a:t>
            </a:r>
            <a:r>
              <a:rPr lang="ja-JP" altLang="en-US" sz="900" dirty="0">
                <a:latin typeface="Meiryo UI" panose="020B0604030504040204" pitchFamily="34" charset="-128"/>
                <a:ea typeface="Meiryo UI" panose="020B0604030504040204" pitchFamily="34" charset="-128"/>
              </a:rPr>
              <a:t>消費電力</a:t>
            </a:r>
            <a:r>
              <a:rPr lang="en-US" altLang="ja-JP" sz="900" dirty="0">
                <a:latin typeface="Meiryo UI" panose="020B0604030504040204" pitchFamily="34" charset="-128"/>
                <a:ea typeface="Meiryo UI" panose="020B0604030504040204" pitchFamily="34" charset="-128"/>
              </a:rPr>
              <a:t>/28W(</a:t>
            </a:r>
            <a:r>
              <a:rPr lang="ja-JP" altLang="en-US" sz="900" dirty="0">
                <a:latin typeface="Meiryo UI" panose="020B0604030504040204" pitchFamily="34" charset="-128"/>
                <a:ea typeface="Meiryo UI" panose="020B0604030504040204" pitchFamily="34" charset="-128"/>
              </a:rPr>
              <a:t>最大</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コード長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1.8m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邪魔になりにくいコンパクトサイズながら</a:t>
            </a:r>
            <a:r>
              <a:rPr lang="en-US" altLang="ja-JP" sz="1600" dirty="0"/>
              <a:t>10</a:t>
            </a:r>
            <a:r>
              <a:rPr lang="ja-JP" altLang="en-US" sz="1600" dirty="0"/>
              <a:t>畳までの室内の空気をしっかり綺麗にしてくれるアイリスオーヤマの空気清浄機。ホワイト、グレー、ベージュの</a:t>
            </a:r>
            <a:r>
              <a:rPr lang="en-US" altLang="ja-JP" sz="1600" dirty="0"/>
              <a:t>3</a:t>
            </a:r>
            <a:r>
              <a:rPr lang="ja-JP" altLang="en-US" sz="1600" dirty="0"/>
              <a:t>色展開から選択可能です。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7" name="図 16">
            <a:extLst>
              <a:ext uri="{FF2B5EF4-FFF2-40B4-BE49-F238E27FC236}">
                <a16:creationId xmlns:a16="http://schemas.microsoft.com/office/drawing/2014/main" id="{63C3E108-987F-9CD8-338D-2A1846D01EF9}"/>
              </a:ext>
            </a:extLst>
          </p:cNvPr>
          <p:cNvPicPr>
            <a:picLocks noChangeAspect="1"/>
          </p:cNvPicPr>
          <p:nvPr/>
        </p:nvPicPr>
        <p:blipFill>
          <a:blip r:embed="rId5"/>
          <a:stretch>
            <a:fillRect/>
          </a:stretch>
        </p:blipFill>
        <p:spPr>
          <a:xfrm>
            <a:off x="709624" y="1407121"/>
            <a:ext cx="3622635" cy="3622635"/>
          </a:xfrm>
          <a:prstGeom prst="rect">
            <a:avLst/>
          </a:prstGeom>
        </p:spPr>
      </p:pic>
    </p:spTree>
    <p:extLst>
      <p:ext uri="{BB962C8B-B14F-4D97-AF65-F5344CB8AC3E}">
        <p14:creationId xmlns:p14="http://schemas.microsoft.com/office/powerpoint/2010/main" val="848599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HDMI</a:t>
            </a:r>
            <a:r>
              <a:rPr lang="ja-JP" altLang="en-US" sz="2000" dirty="0">
                <a:solidFill>
                  <a:schemeClr val="bg1"/>
                </a:solidFill>
                <a:latin typeface="Meiryo UI" panose="020B0604030504040204" pitchFamily="34" charset="-128"/>
                <a:ea typeface="Meiryo UI" panose="020B0604030504040204" pitchFamily="34" charset="-128"/>
              </a:rPr>
              <a:t>ポート付 </a:t>
            </a:r>
            <a:r>
              <a:rPr lang="en-US" altLang="ja-JP" sz="2000" dirty="0">
                <a:solidFill>
                  <a:schemeClr val="bg1"/>
                </a:solidFill>
                <a:latin typeface="Meiryo UI" panose="020B0604030504040204" pitchFamily="34" charset="-128"/>
                <a:ea typeface="Meiryo UI" panose="020B0604030504040204" pitchFamily="34" charset="-128"/>
              </a:rPr>
              <a:t>USB Type-C</a:t>
            </a:r>
            <a:r>
              <a:rPr lang="ja-JP" altLang="en-US" sz="2000" dirty="0">
                <a:solidFill>
                  <a:schemeClr val="bg1"/>
                </a:solidFill>
                <a:latin typeface="Meiryo UI" panose="020B0604030504040204" pitchFamily="34" charset="-128"/>
                <a:ea typeface="Meiryo UI" panose="020B0604030504040204" pitchFamily="34" charset="-128"/>
              </a:rPr>
              <a:t>ハブ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W95×D25×H13mm</a:t>
            </a:r>
            <a:r>
              <a:rPr lang="ja-JP" altLang="en-US" sz="900" dirty="0">
                <a:latin typeface="Meiryo UI" panose="020B0604030504040204" pitchFamily="34" charset="-128"/>
                <a:ea typeface="Meiryo UI" panose="020B0604030504040204" pitchFamily="34" charset="-128"/>
              </a:rPr>
              <a:t>　ケーブル長：約</a:t>
            </a:r>
            <a:r>
              <a:rPr lang="en-US" altLang="ja-JP" sz="900" dirty="0">
                <a:latin typeface="Meiryo UI" panose="020B0604030504040204" pitchFamily="34" charset="-128"/>
                <a:ea typeface="Meiryo UI" panose="020B0604030504040204" pitchFamily="34" charset="-128"/>
              </a:rPr>
              <a:t>30cm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44g</a:t>
            </a:r>
          </a:p>
          <a:p>
            <a:r>
              <a:rPr lang="ja-JP" altLang="en-US" sz="900" dirty="0">
                <a:latin typeface="Meiryo UI" panose="020B0604030504040204" pitchFamily="34" charset="-128"/>
                <a:ea typeface="Meiryo UI" panose="020B0604030504040204" pitchFamily="34" charset="-128"/>
              </a:rPr>
              <a:t>機能：インターフェース規格：</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仕様 </a:t>
            </a:r>
            <a:r>
              <a:rPr lang="en-US" altLang="ja-JP" sz="900" dirty="0">
                <a:latin typeface="Meiryo UI" panose="020B0604030504040204" pitchFamily="34" charset="-128"/>
                <a:ea typeface="Meiryo UI" panose="020B0604030504040204" pitchFamily="34" charset="-128"/>
              </a:rPr>
              <a:t>Ver3.2 Gen1</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USB3.1 Gen1/3.0</a:t>
            </a:r>
            <a:r>
              <a:rPr lang="ja-JP" altLang="en-US" sz="900" dirty="0">
                <a:latin typeface="Meiryo UI" panose="020B0604030504040204" pitchFamily="34" charset="-128"/>
                <a:ea typeface="Meiryo UI" panose="020B0604030504040204" pitchFamily="34" charset="-128"/>
              </a:rPr>
              <a:t>）準拠（</a:t>
            </a:r>
            <a:r>
              <a:rPr lang="en-US" altLang="ja-JP" sz="900" dirty="0">
                <a:latin typeface="Meiryo UI" panose="020B0604030504040204" pitchFamily="34" charset="-128"/>
                <a:ea typeface="Meiryo UI" panose="020B0604030504040204" pitchFamily="34" charset="-128"/>
              </a:rPr>
              <a:t>USB Ver2.0/1.1</a:t>
            </a:r>
            <a:r>
              <a:rPr lang="ja-JP" altLang="en-US" sz="900" dirty="0">
                <a:latin typeface="Meiryo UI" panose="020B0604030504040204" pitchFamily="34" charset="-128"/>
                <a:ea typeface="Meiryo UI" panose="020B0604030504040204" pitchFamily="34" charset="-128"/>
              </a:rPr>
              <a:t>上位互換）</a:t>
            </a:r>
            <a:r>
              <a:rPr lang="en-US" altLang="ja-JP" sz="900" dirty="0">
                <a:latin typeface="Meiryo UI" panose="020B0604030504040204" pitchFamily="34" charset="-128"/>
                <a:ea typeface="Meiryo UI" panose="020B0604030504040204" pitchFamily="34" charset="-128"/>
              </a:rPr>
              <a:t>※USB3.2 Gen1</a:t>
            </a:r>
            <a:r>
              <a:rPr lang="ja-JP" altLang="en-US" sz="900" dirty="0">
                <a:latin typeface="Meiryo UI" panose="020B0604030504040204" pitchFamily="34" charset="-128"/>
                <a:ea typeface="Meiryo UI" panose="020B0604030504040204" pitchFamily="34" charset="-128"/>
              </a:rPr>
              <a:t>は</a:t>
            </a:r>
            <a:r>
              <a:rPr lang="en-US" altLang="ja-JP" sz="900" dirty="0">
                <a:latin typeface="Meiryo UI" panose="020B0604030504040204" pitchFamily="34" charset="-128"/>
                <a:ea typeface="Meiryo UI" panose="020B0604030504040204" pitchFamily="34" charset="-128"/>
              </a:rPr>
              <a:t>USB-IF</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 Implementers Forum</a:t>
            </a:r>
            <a:r>
              <a:rPr lang="ja-JP" altLang="en-US" sz="900" dirty="0">
                <a:latin typeface="Meiryo UI" panose="020B0604030504040204" pitchFamily="34" charset="-128"/>
                <a:ea typeface="Meiryo UI" panose="020B0604030504040204" pitchFamily="34" charset="-128"/>
              </a:rPr>
              <a:t>）により</a:t>
            </a:r>
            <a:r>
              <a:rPr lang="en-US" altLang="ja-JP" sz="900" dirty="0">
                <a:latin typeface="Meiryo UI" panose="020B0604030504040204" pitchFamily="34" charset="-128"/>
                <a:ea typeface="Meiryo UI" panose="020B0604030504040204" pitchFamily="34" charset="-128"/>
              </a:rPr>
              <a:t>USB3.1/3.0</a:t>
            </a:r>
            <a:r>
              <a:rPr lang="ja-JP" altLang="en-US" sz="900" dirty="0">
                <a:latin typeface="Meiryo UI" panose="020B0604030504040204" pitchFamily="34" charset="-128"/>
                <a:ea typeface="Meiryo UI" panose="020B0604030504040204" pitchFamily="34" charset="-128"/>
              </a:rPr>
              <a:t>が名称変更されたもので同じ規格です。</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ケーブルを</a:t>
            </a:r>
            <a:r>
              <a:rPr lang="en-US" altLang="ja-JP" sz="1600" dirty="0"/>
              <a:t>1</a:t>
            </a:r>
            <a:r>
              <a:rPr lang="ja-JP" altLang="en-US" sz="1600" dirty="0"/>
              <a:t>本</a:t>
            </a:r>
            <a:r>
              <a:rPr lang="en-US" altLang="ja-JP" sz="1600" dirty="0"/>
              <a:t>PC</a:t>
            </a:r>
            <a:r>
              <a:rPr lang="ja-JP" altLang="en-US" sz="1600" dirty="0"/>
              <a:t>に差すだけで周辺機器をまとめて接続できる！最大</a:t>
            </a:r>
            <a:r>
              <a:rPr lang="en-US" altLang="ja-JP" sz="1600" dirty="0"/>
              <a:t>3</a:t>
            </a:r>
            <a:r>
              <a:rPr lang="ja-JP" altLang="en-US" sz="1600" dirty="0"/>
              <a:t>台までの</a:t>
            </a:r>
            <a:r>
              <a:rPr lang="en-US" altLang="ja-JP" sz="1600" dirty="0"/>
              <a:t>USB</a:t>
            </a:r>
            <a:r>
              <a:rPr lang="ja-JP" altLang="en-US" sz="1600" dirty="0"/>
              <a:t>機器と</a:t>
            </a:r>
            <a:r>
              <a:rPr lang="en-US" altLang="ja-JP" sz="1600" dirty="0"/>
              <a:t>HDMI</a:t>
            </a:r>
            <a:r>
              <a:rPr lang="ja-JP" altLang="en-US" sz="1600" dirty="0"/>
              <a:t>ケーブルを接続できる、持運びやすいコンパクトな</a:t>
            </a:r>
            <a:r>
              <a:rPr lang="en-US" altLang="ja-JP" sz="1600" dirty="0"/>
              <a:t>USB Type-C</a:t>
            </a:r>
            <a:r>
              <a:rPr lang="ja-JP" altLang="en-US" sz="1600" dirty="0"/>
              <a:t>ハブケーブル。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8" name="図 7">
            <a:extLst>
              <a:ext uri="{FF2B5EF4-FFF2-40B4-BE49-F238E27FC236}">
                <a16:creationId xmlns:a16="http://schemas.microsoft.com/office/drawing/2014/main" id="{D7556284-A320-6DFC-9326-53D392D154BF}"/>
              </a:ext>
            </a:extLst>
          </p:cNvPr>
          <p:cNvPicPr>
            <a:picLocks noChangeAspect="1"/>
          </p:cNvPicPr>
          <p:nvPr/>
        </p:nvPicPr>
        <p:blipFill>
          <a:blip r:embed="rId5"/>
          <a:stretch>
            <a:fillRect/>
          </a:stretch>
        </p:blipFill>
        <p:spPr>
          <a:xfrm>
            <a:off x="685635" y="1400846"/>
            <a:ext cx="3628910" cy="3628910"/>
          </a:xfrm>
          <a:prstGeom prst="rect">
            <a:avLst/>
          </a:prstGeom>
        </p:spPr>
      </p:pic>
    </p:spTree>
    <p:extLst>
      <p:ext uri="{BB962C8B-B14F-4D97-AF65-F5344CB8AC3E}">
        <p14:creationId xmlns:p14="http://schemas.microsoft.com/office/powerpoint/2010/main" val="4004929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ケヴンハウン 電気マルチポット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・強化ガラス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225×250×185mm(</a:t>
            </a:r>
            <a:r>
              <a:rPr lang="ja-JP" altLang="en-US" sz="900" dirty="0">
                <a:latin typeface="Meiryo UI" panose="020B0604030504040204" pitchFamily="34" charset="-128"/>
                <a:ea typeface="Meiryo UI" panose="020B0604030504040204" pitchFamily="34" charset="-128"/>
              </a:rPr>
              <a:t>ガラス蓋・蒸し皿使用時</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備考：容量</a:t>
            </a:r>
            <a:r>
              <a:rPr lang="en-US" altLang="ja-JP" sz="900" dirty="0">
                <a:latin typeface="Meiryo UI" panose="020B0604030504040204" pitchFamily="34" charset="-128"/>
                <a:ea typeface="Meiryo UI" panose="020B0604030504040204" pitchFamily="34" charset="-128"/>
              </a:rPr>
              <a:t>/1L</a:t>
            </a:r>
            <a:r>
              <a:rPr lang="ja-JP" altLang="en-US" sz="900" dirty="0">
                <a:latin typeface="Meiryo UI" panose="020B0604030504040204" pitchFamily="34" charset="-128"/>
                <a:ea typeface="Meiryo UI" panose="020B0604030504040204" pitchFamily="34" charset="-128"/>
              </a:rPr>
              <a:t>、電源</a:t>
            </a:r>
            <a:r>
              <a:rPr lang="en-US" altLang="ja-JP" sz="900" dirty="0">
                <a:latin typeface="Meiryo UI" panose="020B0604030504040204" pitchFamily="34" charset="-128"/>
                <a:ea typeface="Meiryo UI" panose="020B0604030504040204" pitchFamily="34" charset="-128"/>
              </a:rPr>
              <a:t>/AC100V-600W</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本体・ガラス蓋・蒸し皿・エッグスタンド・電源コード・レシピブック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煮る、茹でる、和える、沸かす、蒸す、炊くがこれひとつで、コンロを使わず電気だけで出来る便利調理家電です。蒸し皿やエッグスタンド付きのため、様々な調理が手軽に可能です。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6" name="図 5">
            <a:extLst>
              <a:ext uri="{FF2B5EF4-FFF2-40B4-BE49-F238E27FC236}">
                <a16:creationId xmlns:a16="http://schemas.microsoft.com/office/drawing/2014/main" id="{92B499C1-8BFB-473C-B842-96272FCC7BD5}"/>
              </a:ext>
            </a:extLst>
          </p:cNvPr>
          <p:cNvPicPr>
            <a:picLocks noChangeAspect="1"/>
          </p:cNvPicPr>
          <p:nvPr/>
        </p:nvPicPr>
        <p:blipFill>
          <a:blip r:embed="rId5"/>
          <a:stretch>
            <a:fillRect/>
          </a:stretch>
        </p:blipFill>
        <p:spPr>
          <a:xfrm>
            <a:off x="719960" y="1442011"/>
            <a:ext cx="3530037" cy="3530037"/>
          </a:xfrm>
          <a:prstGeom prst="rect">
            <a:avLst/>
          </a:prstGeom>
        </p:spPr>
      </p:pic>
    </p:spTree>
    <p:extLst>
      <p:ext uri="{BB962C8B-B14F-4D97-AF65-F5344CB8AC3E}">
        <p14:creationId xmlns:p14="http://schemas.microsoft.com/office/powerpoint/2010/main" val="2304106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ロボットクリーナー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30×30×5.5cm</a:t>
            </a:r>
          </a:p>
          <a:p>
            <a:r>
              <a:rPr lang="ja-JP" altLang="en-US" sz="900" dirty="0">
                <a:latin typeface="Meiryo UI" panose="020B0604030504040204" pitchFamily="34" charset="-128"/>
                <a:ea typeface="Meiryo UI" panose="020B0604030504040204" pitchFamily="34" charset="-128"/>
              </a:rPr>
              <a:t>包装：持ち手付化粧箱入り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AC</a:t>
            </a:r>
            <a:r>
              <a:rPr lang="ja-JP" altLang="en-US" sz="900" dirty="0">
                <a:latin typeface="Meiryo UI" panose="020B0604030504040204" pitchFamily="34" charset="-128"/>
                <a:ea typeface="Meiryo UI" panose="020B0604030504040204" pitchFamily="34" charset="-128"/>
              </a:rPr>
              <a:t>アダプター</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・アダプターコード</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・リモコン</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・掃除ブラシ</a:t>
            </a:r>
            <a:r>
              <a:rPr lang="en-US" altLang="ja-JP" sz="900" dirty="0">
                <a:latin typeface="Meiryo UI" panose="020B0604030504040204" pitchFamily="34" charset="-128"/>
                <a:ea typeface="Meiryo UI" panose="020B0604030504040204" pitchFamily="34" charset="-128"/>
              </a:rPr>
              <a:t>×4 </a:t>
            </a:r>
            <a:r>
              <a:rPr lang="ja-JP" altLang="en-US" sz="900" dirty="0">
                <a:latin typeface="Meiryo UI" panose="020B0604030504040204" pitchFamily="34" charset="-128"/>
                <a:ea typeface="Meiryo UI" panose="020B0604030504040204" pitchFamily="34" charset="-128"/>
              </a:rPr>
              <a:t>電源</a:t>
            </a:r>
            <a:r>
              <a:rPr lang="en-US" altLang="ja-JP" sz="900" dirty="0">
                <a:latin typeface="Meiryo UI" panose="020B0604030504040204" pitchFamily="34" charset="-128"/>
                <a:ea typeface="Meiryo UI" panose="020B0604030504040204" pitchFamily="34" charset="-128"/>
              </a:rPr>
              <a:t>/AC100V(50/60Hz) </a:t>
            </a:r>
            <a:endParaRPr lang="ja-JP" altLang="en-US"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キッチン周りをはじめ、洗面台やテーブル拭き、さらにはスマホやメガネ拭きにも利用できるマイクロファイバークロス</a:t>
            </a:r>
            <a:r>
              <a:rPr lang="en-US" altLang="ja-JP" sz="1600" dirty="0"/>
              <a:t>3</a:t>
            </a:r>
            <a:r>
              <a:rPr lang="ja-JP" altLang="en-US" sz="1600" dirty="0"/>
              <a:t>枚セット。ポップなお家型ボックスがとってもかわいい商品です。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6" name="図 15">
            <a:extLst>
              <a:ext uri="{FF2B5EF4-FFF2-40B4-BE49-F238E27FC236}">
                <a16:creationId xmlns:a16="http://schemas.microsoft.com/office/drawing/2014/main" id="{00390647-3F6D-4085-F6D6-A49E23CEC1B3}"/>
              </a:ext>
            </a:extLst>
          </p:cNvPr>
          <p:cNvPicPr>
            <a:picLocks noChangeAspect="1"/>
          </p:cNvPicPr>
          <p:nvPr/>
        </p:nvPicPr>
        <p:blipFill>
          <a:blip r:embed="rId5"/>
          <a:stretch>
            <a:fillRect/>
          </a:stretch>
        </p:blipFill>
        <p:spPr>
          <a:xfrm>
            <a:off x="696541" y="1324463"/>
            <a:ext cx="3692083" cy="3692083"/>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ディスプレー型ポータブル保冷温庫</a:t>
            </a:r>
            <a:r>
              <a:rPr lang="en-US" altLang="ja-JP" sz="2000" dirty="0">
                <a:solidFill>
                  <a:schemeClr val="bg1"/>
                </a:solidFill>
                <a:latin typeface="Meiryo UI" panose="020B0604030504040204" pitchFamily="34" charset="-128"/>
                <a:ea typeface="Meiryo UI" panose="020B0604030504040204" pitchFamily="34" charset="-128"/>
              </a:rPr>
              <a:t>8L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樹脂・アルミニウム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31.5×22×34.5cm</a:t>
            </a:r>
          </a:p>
          <a:p>
            <a:r>
              <a:rPr lang="ja-JP" altLang="en-US" sz="900" dirty="0">
                <a:latin typeface="Meiryo UI" panose="020B0604030504040204" pitchFamily="34" charset="-128"/>
                <a:ea typeface="Meiryo UI" panose="020B0604030504040204" pitchFamily="34" charset="-128"/>
              </a:rPr>
              <a:t>包装：化粧段ボール箱入り</a:t>
            </a:r>
          </a:p>
          <a:p>
            <a:r>
              <a:rPr lang="ja-JP" altLang="en-US" sz="900" dirty="0">
                <a:latin typeface="Meiryo UI" panose="020B0604030504040204" pitchFamily="34" charset="-128"/>
                <a:ea typeface="Meiryo UI" panose="020B0604030504040204" pitchFamily="34" charset="-128"/>
              </a:rPr>
              <a:t>備考：電源</a:t>
            </a:r>
            <a:r>
              <a:rPr lang="en-US" altLang="ja-JP" sz="900" dirty="0">
                <a:latin typeface="Meiryo UI" panose="020B0604030504040204" pitchFamily="34" charset="-128"/>
                <a:ea typeface="Meiryo UI" panose="020B0604030504040204" pitchFamily="34" charset="-128"/>
              </a:rPr>
              <a:t>/AC100V(50/60Hz) </a:t>
            </a:r>
            <a:r>
              <a:rPr lang="ja-JP" altLang="en-US" sz="900" dirty="0">
                <a:latin typeface="Meiryo UI" panose="020B0604030504040204" pitchFamily="34" charset="-128"/>
                <a:ea typeface="Meiryo UI" panose="020B0604030504040204" pitchFamily="34" charset="-128"/>
              </a:rPr>
              <a:t>消費電力</a:t>
            </a:r>
            <a:r>
              <a:rPr lang="en-US" altLang="ja-JP" sz="900" dirty="0">
                <a:latin typeface="Meiryo UI" panose="020B0604030504040204" pitchFamily="34" charset="-128"/>
                <a:ea typeface="Meiryo UI" panose="020B0604030504040204" pitchFamily="34" charset="-128"/>
              </a:rPr>
              <a:t>/55W </a:t>
            </a:r>
            <a:r>
              <a:rPr lang="ja-JP" altLang="en-US" sz="900" dirty="0">
                <a:latin typeface="Meiryo UI" panose="020B0604030504040204" pitchFamily="34" charset="-128"/>
                <a:ea typeface="Meiryo UI" panose="020B0604030504040204" pitchFamily="34" charset="-128"/>
              </a:rPr>
              <a:t>コード長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1.8m &lt;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AC</a:t>
            </a:r>
            <a:r>
              <a:rPr lang="ja-JP" altLang="en-US" sz="900" dirty="0">
                <a:latin typeface="Meiryo UI" panose="020B0604030504040204" pitchFamily="34" charset="-128"/>
                <a:ea typeface="Meiryo UI" panose="020B0604030504040204" pitchFamily="34" charset="-128"/>
              </a:rPr>
              <a:t>アダプター</a:t>
            </a:r>
            <a:r>
              <a:rPr lang="en-US" altLang="ja-JP" sz="900" dirty="0">
                <a:latin typeface="Meiryo UI" panose="020B0604030504040204" pitchFamily="34" charset="-128"/>
                <a:ea typeface="Meiryo UI" panose="020B0604030504040204" pitchFamily="34" charset="-128"/>
              </a:rPr>
              <a:t>×1 DC</a:t>
            </a:r>
            <a:r>
              <a:rPr lang="ja-JP" altLang="en-US" sz="900" dirty="0">
                <a:latin typeface="Meiryo UI" panose="020B0604030504040204" pitchFamily="34" charset="-128"/>
                <a:ea typeface="Meiryo UI" panose="020B0604030504040204" pitchFamily="34" charset="-128"/>
              </a:rPr>
              <a:t>アダプター</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棚板</a:t>
            </a:r>
            <a:r>
              <a:rPr lang="en-US" altLang="ja-JP" sz="900" dirty="0">
                <a:latin typeface="Meiryo UI" panose="020B0604030504040204" pitchFamily="34" charset="-128"/>
                <a:ea typeface="Meiryo UI" panose="020B0604030504040204" pitchFamily="34" charset="-128"/>
              </a:rPr>
              <a:t>×1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8</a:t>
            </a:r>
            <a:r>
              <a:rPr lang="ja-JP" altLang="en-US" sz="1600" dirty="0"/>
              <a:t>リットルのコンパクトサイズだから、その名のとおり手軽に持ち出すことも可能で、アウトドアシーンなどにはとっても役立つ保冷温庫。夏でも冬でもオールシーズン使えるのが</a:t>
            </a:r>
            <a:r>
              <a:rPr lang="en-US" altLang="ja-JP" sz="1600" dirty="0"/>
              <a:t>GOOD</a:t>
            </a:r>
            <a:r>
              <a:rPr lang="ja-JP" altLang="en-US" sz="1600" dirty="0"/>
              <a:t>！</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8A158653-1D9F-1626-7149-741EAF7BD23C}"/>
              </a:ext>
            </a:extLst>
          </p:cNvPr>
          <p:cNvPicPr>
            <a:picLocks noChangeAspect="1"/>
          </p:cNvPicPr>
          <p:nvPr/>
        </p:nvPicPr>
        <p:blipFill>
          <a:blip r:embed="rId5"/>
          <a:stretch>
            <a:fillRect/>
          </a:stretch>
        </p:blipFill>
        <p:spPr>
          <a:xfrm>
            <a:off x="698415" y="1416039"/>
            <a:ext cx="3559994" cy="3559994"/>
          </a:xfrm>
          <a:prstGeom prst="rect">
            <a:avLst/>
          </a:prstGeom>
        </p:spPr>
      </p:pic>
    </p:spTree>
    <p:extLst>
      <p:ext uri="{BB962C8B-B14F-4D97-AF65-F5344CB8AC3E}">
        <p14:creationId xmlns:p14="http://schemas.microsoft.com/office/powerpoint/2010/main" val="4272917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充電式 コンパクトハンディクリーナー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452×75×77mm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備考：電源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充電式、付属品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付け替えヘッド</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・充電用</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ケーブル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タイプ</a:t>
            </a:r>
            <a:r>
              <a:rPr lang="en-US" altLang="ja-JP" sz="900" dirty="0">
                <a:latin typeface="Meiryo UI" panose="020B0604030504040204" pitchFamily="34" charset="-128"/>
                <a:ea typeface="Meiryo UI" panose="020B0604030504040204" pitchFamily="34" charset="-128"/>
              </a:rPr>
              <a:t>C)</a:t>
            </a:r>
            <a:r>
              <a:rPr lang="ja-JP" altLang="en-US" sz="900" dirty="0">
                <a:latin typeface="Meiryo UI" panose="020B0604030504040204" pitchFamily="34" charset="-128"/>
                <a:ea typeface="Meiryo UI" panose="020B0604030504040204" pitchFamily="34" charset="-128"/>
              </a:rPr>
              <a:t>・充電スタンド・延長ノズル・メタルフィルター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nSpc>
                <a:spcPts val="2400"/>
              </a:lnSpc>
            </a:pPr>
            <a:r>
              <a:rPr lang="en-US" altLang="ja-JP" sz="1600" dirty="0"/>
              <a:t>680g</a:t>
            </a:r>
            <a:r>
              <a:rPr lang="ja-JP" altLang="en-US" sz="1600" dirty="0"/>
              <a:t>と軽量でコンパクトな充電式クリーナーです。置くだけで充電できるスタンド付きに加え、付け替えヘッドは</a:t>
            </a:r>
            <a:r>
              <a:rPr lang="en-US" altLang="ja-JP" sz="1600" dirty="0"/>
              <a:t>3</a:t>
            </a:r>
            <a:r>
              <a:rPr lang="ja-JP" altLang="en-US" sz="1600" dirty="0"/>
              <a:t>タイプ、延長ノズル、メタルフィルター付き。景品用などに人気です。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57" name="図 56">
            <a:extLst>
              <a:ext uri="{FF2B5EF4-FFF2-40B4-BE49-F238E27FC236}">
                <a16:creationId xmlns:a16="http://schemas.microsoft.com/office/drawing/2014/main" id="{40882F63-FCAA-3124-11E2-B0408BDBA197}"/>
              </a:ext>
            </a:extLst>
          </p:cNvPr>
          <p:cNvPicPr>
            <a:picLocks noChangeAspect="1"/>
          </p:cNvPicPr>
          <p:nvPr/>
        </p:nvPicPr>
        <p:blipFill>
          <a:blip r:embed="rId5"/>
          <a:stretch>
            <a:fillRect/>
          </a:stretch>
        </p:blipFill>
        <p:spPr>
          <a:xfrm>
            <a:off x="702016" y="1334821"/>
            <a:ext cx="3674261" cy="3674261"/>
          </a:xfrm>
          <a:prstGeom prst="rect">
            <a:avLst/>
          </a:prstGeom>
        </p:spPr>
      </p:pic>
    </p:spTree>
    <p:extLst>
      <p:ext uri="{BB962C8B-B14F-4D97-AF65-F5344CB8AC3E}">
        <p14:creationId xmlns:p14="http://schemas.microsoft.com/office/powerpoint/2010/main" val="3556584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siroca</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dirty="0">
                <a:solidFill>
                  <a:schemeClr val="bg1"/>
                </a:solidFill>
                <a:latin typeface="Meiryo UI" panose="020B0604030504040204" pitchFamily="34" charset="-128"/>
                <a:ea typeface="Meiryo UI" panose="020B0604030504040204" pitchFamily="34" charset="-128"/>
              </a:rPr>
              <a:t>電気圧力鍋おうちシェフ</a:t>
            </a:r>
            <a:r>
              <a:rPr lang="en-US" altLang="ja-JP" sz="2000" dirty="0">
                <a:solidFill>
                  <a:schemeClr val="bg1"/>
                </a:solidFill>
                <a:latin typeface="Meiryo UI" panose="020B0604030504040204" pitchFamily="34" charset="-128"/>
                <a:ea typeface="Meiryo UI" panose="020B0604030504040204" pitchFamily="34" charset="-128"/>
              </a:rPr>
              <a:t>2.4L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樹脂・シリコーンゴム・アルミニウム・ステンレス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24×24×27cm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3500g</a:t>
            </a:r>
          </a:p>
          <a:p>
            <a:r>
              <a:rPr lang="ja-JP" altLang="en-US" sz="900" dirty="0">
                <a:latin typeface="Meiryo UI" panose="020B0604030504040204" pitchFamily="34" charset="-128"/>
                <a:ea typeface="Meiryo UI" panose="020B0604030504040204" pitchFamily="34" charset="-128"/>
              </a:rPr>
              <a:t>包装：化粧段ボール箱入り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20</a:t>
            </a:r>
            <a:r>
              <a:rPr lang="ja-JP" altLang="en-US" sz="1600" dirty="0"/>
              <a:t>種類のオートメニューが搭載されており、簡単操作で自動調理できる電気圧力鍋です。煮込み、蒸し、無水調理、スロー調理など</a:t>
            </a:r>
            <a:r>
              <a:rPr lang="en-US" altLang="ja-JP" sz="1600" dirty="0"/>
              <a:t>1</a:t>
            </a:r>
            <a:r>
              <a:rPr lang="ja-JP" altLang="en-US" sz="1600" dirty="0"/>
              <a:t>台</a:t>
            </a:r>
            <a:r>
              <a:rPr lang="en-US" altLang="ja-JP" sz="1600" dirty="0"/>
              <a:t>7</a:t>
            </a:r>
            <a:r>
              <a:rPr lang="ja-JP" altLang="en-US" sz="1600" dirty="0"/>
              <a:t>役できます。忙しい主婦の強い味方！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8" name="図 77">
            <a:extLst>
              <a:ext uri="{FF2B5EF4-FFF2-40B4-BE49-F238E27FC236}">
                <a16:creationId xmlns:a16="http://schemas.microsoft.com/office/drawing/2014/main" id="{3225CCA4-8D04-E959-7124-5ED9B4B9E232}"/>
              </a:ext>
            </a:extLst>
          </p:cNvPr>
          <p:cNvPicPr>
            <a:picLocks noChangeAspect="1"/>
          </p:cNvPicPr>
          <p:nvPr/>
        </p:nvPicPr>
        <p:blipFill>
          <a:blip r:embed="rId5"/>
          <a:stretch>
            <a:fillRect/>
          </a:stretch>
        </p:blipFill>
        <p:spPr>
          <a:xfrm>
            <a:off x="683032" y="1334945"/>
            <a:ext cx="3660389" cy="3660389"/>
          </a:xfrm>
          <a:prstGeom prst="rect">
            <a:avLst/>
          </a:prstGeom>
        </p:spPr>
      </p:pic>
    </p:spTree>
    <p:extLst>
      <p:ext uri="{BB962C8B-B14F-4D97-AF65-F5344CB8AC3E}">
        <p14:creationId xmlns:p14="http://schemas.microsoft.com/office/powerpoint/2010/main" val="2761267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siroca</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dirty="0">
                <a:solidFill>
                  <a:schemeClr val="bg1"/>
                </a:solidFill>
                <a:latin typeface="Meiryo UI" panose="020B0604030504040204" pitchFamily="34" charset="-128"/>
                <a:ea typeface="Meiryo UI" panose="020B0604030504040204" pitchFamily="34" charset="-128"/>
              </a:rPr>
              <a:t>ホームベーカリー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素材：ポリプロピレン・アルミニウム</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フッ素樹脂加工</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28×32×29.5cm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3900g</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タイマー機能付きで焼き立てパンを、材料をセットしてボタンを押すだけで手軽に作れるホームベーカリーです。シンプルながら</a:t>
            </a:r>
            <a:r>
              <a:rPr lang="en-US" altLang="ja-JP" sz="1600" dirty="0"/>
              <a:t>17</a:t>
            </a:r>
            <a:r>
              <a:rPr lang="ja-JP" altLang="en-US" sz="1600" dirty="0"/>
              <a:t>メニュー搭載でうどん生地でも生パスタ生地、そば生地も可能。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0" name="図 39">
            <a:extLst>
              <a:ext uri="{FF2B5EF4-FFF2-40B4-BE49-F238E27FC236}">
                <a16:creationId xmlns:a16="http://schemas.microsoft.com/office/drawing/2014/main" id="{B796AFD3-2D91-AC75-5EB9-4BA239DCA670}"/>
              </a:ext>
            </a:extLst>
          </p:cNvPr>
          <p:cNvPicPr>
            <a:picLocks noChangeAspect="1"/>
          </p:cNvPicPr>
          <p:nvPr/>
        </p:nvPicPr>
        <p:blipFill>
          <a:blip r:embed="rId5"/>
          <a:stretch>
            <a:fillRect/>
          </a:stretch>
        </p:blipFill>
        <p:spPr>
          <a:xfrm>
            <a:off x="739022" y="1394343"/>
            <a:ext cx="3553865" cy="3553865"/>
          </a:xfrm>
          <a:prstGeom prst="rect">
            <a:avLst/>
          </a:prstGeom>
        </p:spPr>
      </p:pic>
    </p:spTree>
    <p:extLst>
      <p:ext uri="{BB962C8B-B14F-4D97-AF65-F5344CB8AC3E}">
        <p14:creationId xmlns:p14="http://schemas.microsoft.com/office/powerpoint/2010/main" val="2785715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err="1">
                <a:solidFill>
                  <a:schemeClr val="bg1"/>
                </a:solidFill>
                <a:latin typeface="Meiryo UI" panose="020B0604030504040204" pitchFamily="34" charset="-128"/>
                <a:ea typeface="Meiryo UI" panose="020B0604030504040204" pitchFamily="34" charset="-128"/>
              </a:rPr>
              <a:t>siroca</a:t>
            </a:r>
            <a:r>
              <a:rPr lang="en" altLang="ja-JP" sz="2000" dirty="0">
                <a:solidFill>
                  <a:schemeClr val="bg1"/>
                </a:solidFill>
                <a:latin typeface="Meiryo UI" panose="020B0604030504040204" pitchFamily="34" charset="-128"/>
                <a:ea typeface="Meiryo UI" panose="020B0604030504040204" pitchFamily="34" charset="-128"/>
              </a:rPr>
              <a:t> </a:t>
            </a:r>
            <a:r>
              <a:rPr lang="ja-JP" altLang="en-US" sz="2000">
                <a:solidFill>
                  <a:schemeClr val="bg1"/>
                </a:solidFill>
                <a:latin typeface="Meiryo UI" panose="020B0604030504040204" pitchFamily="34" charset="-128"/>
                <a:ea typeface="Meiryo UI" panose="020B0604030504040204" pitchFamily="34" charset="-128"/>
              </a:rPr>
              <a:t>全自動コーヒーメーカー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ガラスサーバー</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材：ポリプロピレン・ステンレス</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17.3×22×27</a:t>
            </a:r>
            <a:r>
              <a:rPr lang="en" altLang="ja-JP" sz="900" dirty="0">
                <a:latin typeface="Meiryo UI" panose="020B0604030504040204" pitchFamily="34" charset="-128"/>
                <a:ea typeface="Meiryo UI" panose="020B0604030504040204" pitchFamily="34" charset="-128"/>
              </a:rPr>
              <a:t>cm</a:t>
            </a:r>
            <a:r>
              <a:rPr lang="ja-JP" altLang="en-US" sz="900">
                <a:latin typeface="Meiryo UI" panose="020B0604030504040204" pitchFamily="34" charset="-128"/>
                <a:ea typeface="Meiryo UI" panose="020B0604030504040204" pitchFamily="34" charset="-128"/>
              </a:rPr>
              <a:t>（包装形態：化粧箱入り）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2,200</a:t>
            </a:r>
            <a:r>
              <a:rPr lang="en" altLang="ja-JP" sz="900" dirty="0">
                <a:latin typeface="Meiryo UI" panose="020B0604030504040204" pitchFamily="34" charset="-128"/>
                <a:ea typeface="Meiryo UI" panose="020B0604030504040204" pitchFamily="34" charset="-128"/>
              </a:rPr>
              <a:t>g</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能：電源</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AC100V(50/60Hz)</a:t>
            </a:r>
            <a:r>
              <a:rPr lang="ja-JP" altLang="en" sz="90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消費電力</a:t>
            </a:r>
            <a:r>
              <a:rPr lang="en-US" altLang="ja-JP" sz="900" dirty="0">
                <a:latin typeface="Meiryo UI" panose="020B0604030504040204" pitchFamily="34" charset="-128"/>
                <a:ea typeface="Meiryo UI" panose="020B0604030504040204" pitchFamily="34" charset="-128"/>
              </a:rPr>
              <a:t>/600</a:t>
            </a:r>
            <a:r>
              <a:rPr lang="en" altLang="ja-JP" sz="900" dirty="0">
                <a:latin typeface="Meiryo UI" panose="020B0604030504040204" pitchFamily="34" charset="-128"/>
                <a:ea typeface="Meiryo UI" panose="020B0604030504040204" pitchFamily="34" charset="-128"/>
              </a:rPr>
              <a:t>W</a:t>
            </a:r>
            <a:r>
              <a:rPr lang="ja-JP" altLang="en" sz="90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コード長</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a:t>
            </a:r>
            <a:r>
              <a:rPr lang="en" altLang="ja-JP" sz="900" dirty="0">
                <a:latin typeface="Meiryo UI" panose="020B0604030504040204" pitchFamily="34" charset="-128"/>
                <a:ea typeface="Meiryo UI" panose="020B0604030504040204" pitchFamily="34" charset="-128"/>
              </a:rPr>
              <a:t>m</a:t>
            </a:r>
            <a:r>
              <a:rPr lang="ja-JP" altLang="en" sz="90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容量</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580</a:t>
            </a:r>
            <a:r>
              <a:rPr lang="en" altLang="ja-JP" sz="900" dirty="0">
                <a:latin typeface="Meiryo UI" panose="020B0604030504040204" pitchFamily="34" charset="-128"/>
                <a:ea typeface="Meiryo UI" panose="020B0604030504040204" pitchFamily="34" charset="-128"/>
              </a:rPr>
              <a:t>ml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a:t>
            </a:r>
            <a:r>
              <a:rPr lang="en-US" altLang="ja-JP" sz="900" dirty="0">
                <a:latin typeface="Meiryo UI" panose="020B0604030504040204" pitchFamily="34" charset="-128"/>
                <a:ea typeface="Meiryo UI" panose="020B0604030504040204" pitchFamily="34" charset="-128"/>
              </a:rPr>
              <a:t>&lt;</a:t>
            </a:r>
            <a:r>
              <a:rPr lang="ja-JP" altLang="en-US" sz="90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a:t>
            </a:r>
            <a:r>
              <a:rPr lang="ja-JP" altLang="en-US" sz="900">
                <a:latin typeface="Meiryo UI" panose="020B0604030504040204" pitchFamily="34" charset="-128"/>
                <a:ea typeface="Meiryo UI" panose="020B0604030504040204" pitchFamily="34" charset="-128"/>
              </a:rPr>
              <a:t>計量スプーン</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・メッシュフィルター</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　ガラスサーバー</a:t>
            </a:r>
            <a:r>
              <a:rPr lang="en-US" altLang="ja-JP" sz="900" dirty="0">
                <a:latin typeface="Meiryo UI" panose="020B0604030504040204" pitchFamily="34" charset="-128"/>
                <a:ea typeface="Meiryo UI" panose="020B0604030504040204" pitchFamily="34" charset="-128"/>
              </a:rPr>
              <a:t>×1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豆から挽きたてのコーヒーを自宅で手軽に作れる上、見た目もスタイリッシュで格好良いコーヒーメーカーです。イベントやキャンペーンの特典用、景品用などにもおすすめです。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8117136-188E-8540-8FC9-B686286F298F}"/>
              </a:ext>
            </a:extLst>
          </p:cNvPr>
          <p:cNvPicPr>
            <a:picLocks noChangeAspect="1"/>
          </p:cNvPicPr>
          <p:nvPr/>
        </p:nvPicPr>
        <p:blipFill>
          <a:blip r:embed="rId5"/>
          <a:stretch>
            <a:fillRect/>
          </a:stretch>
        </p:blipFill>
        <p:spPr>
          <a:xfrm>
            <a:off x="1330424" y="1431545"/>
            <a:ext cx="2289810" cy="3477919"/>
          </a:xfrm>
          <a:prstGeom prst="rect">
            <a:avLst/>
          </a:prstGeom>
        </p:spPr>
      </p:pic>
    </p:spTree>
    <p:extLst>
      <p:ext uri="{BB962C8B-B14F-4D97-AF65-F5344CB8AC3E}">
        <p14:creationId xmlns:p14="http://schemas.microsoft.com/office/powerpoint/2010/main" val="4120716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Leion</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dirty="0">
                <a:solidFill>
                  <a:schemeClr val="bg1"/>
                </a:solidFill>
                <a:latin typeface="Meiryo UI" panose="020B0604030504040204" pitchFamily="34" charset="-128"/>
                <a:ea typeface="Meiryo UI" panose="020B0604030504040204" pitchFamily="34" charset="-128"/>
              </a:rPr>
              <a:t>フットセンサー内蔵自動開閉ゴミ箱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:37×27×58.8cm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化粧段ボール箱入り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フットセンサーでペダルに足をかざすだけで蓋が開閉する上、さらに手動でも開閉できる非常に便利なゴミ箱です。容量も</a:t>
            </a:r>
            <a:r>
              <a:rPr lang="en-US" altLang="ja-JP" sz="1600" dirty="0"/>
              <a:t>30L</a:t>
            </a:r>
            <a:r>
              <a:rPr lang="ja-JP" altLang="en-US" sz="1600" dirty="0"/>
              <a:t>とたっぷりで、見た目もお洒落なためおすすめです。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EBEFFC09-CAEC-DE20-22B2-17E40FE36DE8}"/>
              </a:ext>
            </a:extLst>
          </p:cNvPr>
          <p:cNvPicPr>
            <a:picLocks noChangeAspect="1"/>
          </p:cNvPicPr>
          <p:nvPr/>
        </p:nvPicPr>
        <p:blipFill>
          <a:blip r:embed="rId5"/>
          <a:stretch>
            <a:fillRect/>
          </a:stretch>
        </p:blipFill>
        <p:spPr>
          <a:xfrm>
            <a:off x="689401" y="1396741"/>
            <a:ext cx="3649227" cy="3649227"/>
          </a:xfrm>
          <a:prstGeom prst="rect">
            <a:avLst/>
          </a:prstGeom>
        </p:spPr>
      </p:pic>
    </p:spTree>
    <p:extLst>
      <p:ext uri="{BB962C8B-B14F-4D97-AF65-F5344CB8AC3E}">
        <p14:creationId xmlns:p14="http://schemas.microsoft.com/office/powerpoint/2010/main" val="208202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伊藤グリル 神戸牛ビーフシチュー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注意事項：賞味期間：</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日間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冷凍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神戸牛ビーフシチュー</a:t>
            </a:r>
            <a:r>
              <a:rPr lang="en-US" altLang="ja-JP" sz="900" dirty="0">
                <a:latin typeface="Meiryo UI" panose="020B0604030504040204" pitchFamily="34" charset="-128"/>
                <a:ea typeface="Meiryo UI" panose="020B0604030504040204" pitchFamily="34" charset="-128"/>
              </a:rPr>
              <a:t>200g×3</a:t>
            </a:r>
            <a:r>
              <a:rPr lang="ja-JP" altLang="en-US" sz="900" dirty="0">
                <a:latin typeface="Meiryo UI" panose="020B0604030504040204" pitchFamily="34" charset="-128"/>
                <a:ea typeface="Meiryo UI" panose="020B0604030504040204" pitchFamily="34" charset="-128"/>
              </a:rPr>
              <a:t>食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大正</a:t>
            </a:r>
            <a:r>
              <a:rPr lang="en-US" altLang="ja-JP" sz="1600" dirty="0"/>
              <a:t>12</a:t>
            </a:r>
            <a:r>
              <a:rPr lang="ja-JP" altLang="en-US" sz="1600" dirty="0"/>
              <a:t>年創業の人気レストラン「伊藤グリル」の伝統の味に、四代目・享治が独自のアレンジを加えた、ゴロッとしたお肉と濃厚なソースが絶妙に調和したビーフシチューです。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37" name="図 36">
            <a:extLst>
              <a:ext uri="{FF2B5EF4-FFF2-40B4-BE49-F238E27FC236}">
                <a16:creationId xmlns:a16="http://schemas.microsoft.com/office/drawing/2014/main" id="{6FFA0220-74B0-9A56-3C4E-ACD55F05DF52}"/>
              </a:ext>
            </a:extLst>
          </p:cNvPr>
          <p:cNvPicPr>
            <a:picLocks noChangeAspect="1"/>
          </p:cNvPicPr>
          <p:nvPr/>
        </p:nvPicPr>
        <p:blipFill>
          <a:blip r:embed="rId5"/>
          <a:stretch>
            <a:fillRect/>
          </a:stretch>
        </p:blipFill>
        <p:spPr>
          <a:xfrm>
            <a:off x="682576" y="1375684"/>
            <a:ext cx="3654072" cy="3654072"/>
          </a:xfrm>
          <a:prstGeom prst="rect">
            <a:avLst/>
          </a:prstGeom>
        </p:spPr>
      </p:pic>
    </p:spTree>
    <p:extLst>
      <p:ext uri="{BB962C8B-B14F-4D97-AF65-F5344CB8AC3E}">
        <p14:creationId xmlns:p14="http://schemas.microsoft.com/office/powerpoint/2010/main" val="2165290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ポータブル電源</a:t>
            </a:r>
            <a:r>
              <a:rPr lang="en-US" altLang="ja-JP" sz="2000" dirty="0">
                <a:solidFill>
                  <a:schemeClr val="bg1"/>
                </a:solidFill>
                <a:latin typeface="Meiryo UI" panose="020B0604030504040204" pitchFamily="34" charset="-128"/>
                <a:ea typeface="Meiryo UI" panose="020B0604030504040204" pitchFamily="34" charset="-128"/>
              </a:rPr>
              <a:t>120W</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PC </a:t>
            </a:r>
            <a:r>
              <a:rPr lang="ja-JP" altLang="en-US" sz="900" b="0" i="0" dirty="0">
                <a:solidFill>
                  <a:srgbClr val="333333"/>
                </a:solidFill>
                <a:effectLst/>
                <a:latin typeface="-apple-system"/>
              </a:rPr>
              <a:t>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215×192×160(mm)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取説付、バッテリー容量</a:t>
            </a:r>
            <a:r>
              <a:rPr lang="en-US" altLang="ja-JP" sz="900" b="0" i="0" dirty="0">
                <a:solidFill>
                  <a:srgbClr val="333333"/>
                </a:solidFill>
                <a:effectLst/>
                <a:latin typeface="-apple-system"/>
              </a:rPr>
              <a:t>54,600mAh</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AC</a:t>
            </a:r>
            <a:r>
              <a:rPr lang="ja-JP" altLang="en-US" sz="900" b="0" i="0" dirty="0">
                <a:solidFill>
                  <a:srgbClr val="333333"/>
                </a:solidFill>
                <a:effectLst/>
                <a:latin typeface="-apple-system"/>
              </a:rPr>
              <a:t>アダプタ、電源コード、</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カーアクセサリーソケット用アダプタ</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紙箱</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電源のないアウトドアシーンや突発的にやってくる災害時に非常に役立つ</a:t>
            </a:r>
            <a:r>
              <a:rPr lang="en-US" altLang="ja-JP" sz="1600" b="0" i="0" dirty="0">
                <a:solidFill>
                  <a:srgbClr val="333333"/>
                </a:solidFill>
                <a:effectLst/>
                <a:latin typeface="-apple-system"/>
              </a:rPr>
              <a:t>120W</a:t>
            </a:r>
            <a:r>
              <a:rPr lang="ja-JP" altLang="en-US" sz="1600" b="0" i="0" dirty="0">
                <a:solidFill>
                  <a:srgbClr val="333333"/>
                </a:solidFill>
                <a:effectLst/>
                <a:latin typeface="-apple-system"/>
              </a:rPr>
              <a:t>のポータブル電源。</a:t>
            </a:r>
            <a:r>
              <a:rPr lang="en-US" altLang="ja-JP" sz="1600" b="0" i="0" dirty="0">
                <a:solidFill>
                  <a:srgbClr val="333333"/>
                </a:solidFill>
                <a:effectLst/>
                <a:latin typeface="-apple-system"/>
              </a:rPr>
              <a:t>AC</a:t>
            </a:r>
            <a:r>
              <a:rPr lang="ja-JP" altLang="en-US" sz="1600" b="0" i="0" dirty="0">
                <a:solidFill>
                  <a:srgbClr val="333333"/>
                </a:solidFill>
                <a:effectLst/>
                <a:latin typeface="-apple-system"/>
              </a:rPr>
              <a:t>コンセントの他に</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つの</a:t>
            </a:r>
            <a:r>
              <a:rPr lang="en-US" altLang="ja-JP" sz="1600" b="0" i="0" dirty="0">
                <a:solidFill>
                  <a:srgbClr val="333333"/>
                </a:solidFill>
                <a:effectLst/>
                <a:latin typeface="-apple-system"/>
              </a:rPr>
              <a:t>USB</a:t>
            </a:r>
            <a:r>
              <a:rPr lang="ja-JP" altLang="en-US" sz="1600" b="0" i="0" dirty="0">
                <a:solidFill>
                  <a:srgbClr val="333333"/>
                </a:solidFill>
                <a:effectLst/>
                <a:latin typeface="-apple-system"/>
              </a:rPr>
              <a:t>ポート、アクセサリー用ソケットまでついた便利アイテム。</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298524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 Type-C</a:t>
            </a:r>
            <a:r>
              <a:rPr lang="ja-JP" altLang="en-US" sz="2000" dirty="0">
                <a:solidFill>
                  <a:schemeClr val="bg1"/>
                </a:solidFill>
                <a:latin typeface="Meiryo UI" panose="020B0604030504040204" pitchFamily="34" charset="-128"/>
                <a:ea typeface="Meiryo UI" panose="020B0604030504040204" pitchFamily="34" charset="-128"/>
              </a:rPr>
              <a:t>ハブ付き ギガビット</a:t>
            </a:r>
            <a:r>
              <a:rPr lang="en-US" altLang="ja-JP" sz="2000" dirty="0">
                <a:solidFill>
                  <a:schemeClr val="bg1"/>
                </a:solidFill>
                <a:latin typeface="Meiryo UI" panose="020B0604030504040204" pitchFamily="34" charset="-128"/>
                <a:ea typeface="Meiryo UI" panose="020B0604030504040204" pitchFamily="34" charset="-128"/>
              </a:rPr>
              <a:t>LAN</a:t>
            </a:r>
            <a:r>
              <a:rPr lang="ja-JP" altLang="en-US" sz="2000" dirty="0">
                <a:solidFill>
                  <a:schemeClr val="bg1"/>
                </a:solidFill>
                <a:latin typeface="Meiryo UI" panose="020B0604030504040204" pitchFamily="34" charset="-128"/>
                <a:ea typeface="Meiryo UI" panose="020B0604030504040204" pitchFamily="34" charset="-128"/>
              </a:rPr>
              <a:t>アダプタ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:W80×D40×H14.5mm</a:t>
            </a:r>
            <a:r>
              <a:rPr lang="ja-JP" altLang="en-US" sz="900" dirty="0">
                <a:latin typeface="Meiryo UI" panose="020B0604030504040204" pitchFamily="34" charset="-128"/>
                <a:ea typeface="Meiryo UI" panose="020B0604030504040204" pitchFamily="34" charset="-128"/>
              </a:rPr>
              <a:t>　ケーブル長：約</a:t>
            </a:r>
            <a:r>
              <a:rPr lang="en-US" altLang="ja-JP" sz="900" dirty="0">
                <a:latin typeface="Meiryo UI" panose="020B0604030504040204" pitchFamily="34" charset="-128"/>
                <a:ea typeface="Meiryo UI" panose="020B0604030504040204" pitchFamily="34" charset="-128"/>
              </a:rPr>
              <a:t>15cm</a:t>
            </a:r>
            <a:r>
              <a:rPr lang="ja-JP" altLang="en-US" sz="900" dirty="0">
                <a:latin typeface="Meiryo UI" panose="020B0604030504040204" pitchFamily="34" charset="-128"/>
                <a:ea typeface="Meiryo UI" panose="020B0604030504040204" pitchFamily="34" charset="-128"/>
              </a:rPr>
              <a:t>（コネクタ部除く）</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40g</a:t>
            </a:r>
          </a:p>
          <a:p>
            <a:r>
              <a:rPr lang="ja-JP" altLang="en-US" sz="900" dirty="0">
                <a:latin typeface="Meiryo UI" panose="020B0604030504040204" pitchFamily="34" charset="-128"/>
                <a:ea typeface="Meiryo UI" panose="020B0604030504040204" pitchFamily="34" charset="-128"/>
              </a:rPr>
              <a:t>機能</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インターフェース規格：</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仕様 </a:t>
            </a:r>
            <a:r>
              <a:rPr lang="en-US" altLang="ja-JP" sz="900" dirty="0">
                <a:latin typeface="Meiryo UI" panose="020B0604030504040204" pitchFamily="34" charset="-128"/>
                <a:ea typeface="Meiryo UI" panose="020B0604030504040204" pitchFamily="34" charset="-128"/>
              </a:rPr>
              <a:t>Ver.3.2 Gen1</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USB3.1 Gen1/USB3.0</a:t>
            </a:r>
            <a:r>
              <a:rPr lang="ja-JP" altLang="en-US" sz="900" dirty="0">
                <a:latin typeface="Meiryo UI" panose="020B0604030504040204" pitchFamily="34" charset="-128"/>
                <a:ea typeface="Meiryo UI" panose="020B0604030504040204" pitchFamily="34" charset="-128"/>
              </a:rPr>
              <a:t>）準拠（</a:t>
            </a:r>
            <a:r>
              <a:rPr lang="en-US" altLang="ja-JP" sz="900" dirty="0">
                <a:latin typeface="Meiryo UI" panose="020B0604030504040204" pitchFamily="34" charset="-128"/>
                <a:ea typeface="Meiryo UI" panose="020B0604030504040204" pitchFamily="34" charset="-128"/>
              </a:rPr>
              <a:t>USB Ver.2.0/1.1</a:t>
            </a:r>
            <a:r>
              <a:rPr lang="ja-JP" altLang="en-US" sz="900" dirty="0">
                <a:latin typeface="Meiryo UI" panose="020B0604030504040204" pitchFamily="34" charset="-128"/>
                <a:ea typeface="Meiryo UI" panose="020B0604030504040204" pitchFamily="34" charset="-128"/>
              </a:rPr>
              <a:t>上位互換）</a:t>
            </a:r>
            <a:r>
              <a:rPr lang="en-US" altLang="ja-JP" sz="900" dirty="0">
                <a:latin typeface="Meiryo UI" panose="020B0604030504040204" pitchFamily="34" charset="-128"/>
                <a:ea typeface="Meiryo UI" panose="020B0604030504040204" pitchFamily="34" charset="-128"/>
              </a:rPr>
              <a:t>※USB3.2 Gen1</a:t>
            </a:r>
            <a:r>
              <a:rPr lang="ja-JP" altLang="en-US" sz="900" dirty="0">
                <a:latin typeface="Meiryo UI" panose="020B0604030504040204" pitchFamily="34" charset="-128"/>
                <a:ea typeface="Meiryo UI" panose="020B0604030504040204" pitchFamily="34" charset="-128"/>
              </a:rPr>
              <a:t>は</a:t>
            </a:r>
            <a:r>
              <a:rPr lang="en-US" altLang="ja-JP" sz="900" dirty="0">
                <a:latin typeface="Meiryo UI" panose="020B0604030504040204" pitchFamily="34" charset="-128"/>
                <a:ea typeface="Meiryo UI" panose="020B0604030504040204" pitchFamily="34" charset="-128"/>
              </a:rPr>
              <a:t>USB-IF</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 Implementers Forum</a:t>
            </a:r>
            <a:r>
              <a:rPr lang="ja-JP" altLang="en-US" sz="900" dirty="0">
                <a:latin typeface="Meiryo UI" panose="020B0604030504040204" pitchFamily="34" charset="-128"/>
                <a:ea typeface="Meiryo UI" panose="020B0604030504040204" pitchFamily="34" charset="-128"/>
              </a:rPr>
              <a:t>）により</a:t>
            </a:r>
            <a:r>
              <a:rPr lang="en-US" altLang="ja-JP" sz="900" dirty="0">
                <a:latin typeface="Meiryo UI" panose="020B0604030504040204" pitchFamily="34" charset="-128"/>
                <a:ea typeface="Meiryo UI" panose="020B0604030504040204" pitchFamily="34" charset="-128"/>
              </a:rPr>
              <a:t>USB3.1/3.0</a:t>
            </a:r>
            <a:r>
              <a:rPr lang="ja-JP" altLang="en-US" sz="900" dirty="0">
                <a:latin typeface="Meiryo UI" panose="020B0604030504040204" pitchFamily="34" charset="-128"/>
                <a:ea typeface="Meiryo UI" panose="020B0604030504040204" pitchFamily="34" charset="-128"/>
              </a:rPr>
              <a:t>が名称変更されたもので同じ規格です。</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コネクタ形状：</a:t>
            </a:r>
            <a:r>
              <a:rPr lang="en-US" altLang="ja-JP" sz="900" dirty="0">
                <a:latin typeface="Meiryo UI" panose="020B0604030504040204" pitchFamily="34" charset="-128"/>
                <a:ea typeface="Meiryo UI" panose="020B0604030504040204" pitchFamily="34" charset="-128"/>
              </a:rPr>
              <a:t>USB3.2 Gen1</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USB3.1/USB3.0</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a:t>
            </a:r>
            <a:r>
              <a:rPr lang="ja-JP" altLang="en-US" sz="900" dirty="0">
                <a:latin typeface="Meiryo UI" panose="020B0604030504040204" pitchFamily="34" charset="-128"/>
                <a:ea typeface="Meiryo UI" panose="020B0604030504040204" pitchFamily="34" charset="-128"/>
              </a:rPr>
              <a:t>コネクタ メス</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（ダウンストリーム）、</a:t>
            </a:r>
            <a:r>
              <a:rPr lang="en-US" altLang="ja-JP" sz="900" dirty="0">
                <a:latin typeface="Meiryo UI" panose="020B0604030504040204" pitchFamily="34" charset="-128"/>
                <a:ea typeface="Meiryo UI" panose="020B0604030504040204" pitchFamily="34" charset="-128"/>
              </a:rPr>
              <a:t>USB Type-C</a:t>
            </a:r>
            <a:r>
              <a:rPr lang="ja-JP" altLang="en-US" sz="900" dirty="0">
                <a:latin typeface="Meiryo UI" panose="020B0604030504040204" pitchFamily="34" charset="-128"/>
                <a:ea typeface="Meiryo UI" panose="020B0604030504040204" pitchFamily="34" charset="-128"/>
              </a:rPr>
              <a:t>コネクタ メス</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（ダウンストリーム</a:t>
            </a:r>
            <a:r>
              <a:rPr lang="en-US" altLang="ja-JP" sz="900" dirty="0">
                <a:latin typeface="Meiryo UI" panose="020B0604030504040204" pitchFamily="34" charset="-128"/>
                <a:ea typeface="Meiryo UI" panose="020B0604030504040204" pitchFamily="34" charset="-128"/>
              </a:rPr>
              <a:t>/PD 100W</a:t>
            </a:r>
            <a:r>
              <a:rPr lang="ja-JP" altLang="en-US" sz="900" dirty="0">
                <a:latin typeface="Meiryo UI" panose="020B0604030504040204" pitchFamily="34" charset="-128"/>
                <a:ea typeface="Meiryo UI" panose="020B0604030504040204" pitchFamily="34" charset="-128"/>
              </a:rPr>
              <a:t>対応）、</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コネクタ オス</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（アップストリーム）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ギガビット対応の</a:t>
            </a:r>
            <a:r>
              <a:rPr lang="en-US" altLang="ja-JP" sz="1600" dirty="0"/>
              <a:t>LAN</a:t>
            </a:r>
            <a:r>
              <a:rPr lang="ja-JP" altLang="en-US" sz="1600" dirty="0"/>
              <a:t>ポートに変換できるケーブル一体型の</a:t>
            </a:r>
            <a:r>
              <a:rPr lang="en-US" altLang="ja-JP" sz="1600" dirty="0"/>
              <a:t>USB</a:t>
            </a:r>
            <a:r>
              <a:rPr lang="ja-JP" altLang="en-US" sz="1600" dirty="0"/>
              <a:t>ハブ。</a:t>
            </a:r>
            <a:r>
              <a:rPr lang="en-US" altLang="ja-JP" sz="1600" dirty="0"/>
              <a:t>Type-C</a:t>
            </a:r>
            <a:r>
              <a:rPr lang="ja-JP" altLang="en-US" sz="1600" dirty="0"/>
              <a:t>ポートを搭載したパソコンなどであれば、</a:t>
            </a:r>
            <a:r>
              <a:rPr lang="en-US" altLang="ja-JP" sz="1600" dirty="0"/>
              <a:t>LAN</a:t>
            </a:r>
            <a:r>
              <a:rPr lang="ja-JP" altLang="en-US" sz="1600" dirty="0"/>
              <a:t>ケーブルを差し込んでインターネットを利用できます。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EFAE767-0678-D80F-325E-323B59E2D6C7}"/>
              </a:ext>
            </a:extLst>
          </p:cNvPr>
          <p:cNvPicPr>
            <a:picLocks noChangeAspect="1"/>
          </p:cNvPicPr>
          <p:nvPr/>
        </p:nvPicPr>
        <p:blipFill>
          <a:blip r:embed="rId5"/>
          <a:stretch>
            <a:fillRect/>
          </a:stretch>
        </p:blipFill>
        <p:spPr>
          <a:xfrm>
            <a:off x="724120" y="1422052"/>
            <a:ext cx="3584843" cy="3584843"/>
          </a:xfrm>
          <a:prstGeom prst="rect">
            <a:avLst/>
          </a:prstGeom>
        </p:spPr>
      </p:pic>
    </p:spTree>
    <p:extLst>
      <p:ext uri="{BB962C8B-B14F-4D97-AF65-F5344CB8AC3E}">
        <p14:creationId xmlns:p14="http://schemas.microsoft.com/office/powerpoint/2010/main" val="2480373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電気圧力鍋</a:t>
            </a:r>
            <a:r>
              <a:rPr lang="en-US" altLang="ja-JP" sz="2000" dirty="0">
                <a:solidFill>
                  <a:schemeClr val="bg1"/>
                </a:solidFill>
                <a:latin typeface="Meiryo UI" panose="020B0604030504040204" pitchFamily="34" charset="-128"/>
                <a:ea typeface="Meiryo UI" panose="020B0604030504040204" pitchFamily="34" charset="-128"/>
              </a:rPr>
              <a:t>2.5L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素材：ポリプロピレン・アルミ板</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フッ素樹脂塗装</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24×28×25cm</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・しゃもじ</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・おたま</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・計量カップ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180ml)×1 </a:t>
            </a:r>
            <a:r>
              <a:rPr lang="ja-JP" altLang="en-US" sz="900" dirty="0">
                <a:latin typeface="Meiryo UI" panose="020B0604030504040204" pitchFamily="34" charset="-128"/>
                <a:ea typeface="Meiryo UI" panose="020B0604030504040204" pitchFamily="34" charset="-128"/>
              </a:rPr>
              <a:t>電源</a:t>
            </a:r>
            <a:r>
              <a:rPr lang="en-US" altLang="ja-JP" sz="900" dirty="0">
                <a:latin typeface="Meiryo UI" panose="020B0604030504040204" pitchFamily="34" charset="-128"/>
                <a:ea typeface="Meiryo UI" panose="020B0604030504040204" pitchFamily="34" charset="-128"/>
              </a:rPr>
              <a:t>/AC100V(50/60Hz) </a:t>
            </a:r>
            <a:r>
              <a:rPr lang="ja-JP" altLang="en-US" sz="900" dirty="0">
                <a:latin typeface="Meiryo UI" panose="020B0604030504040204" pitchFamily="34" charset="-128"/>
                <a:ea typeface="Meiryo UI" panose="020B0604030504040204" pitchFamily="34" charset="-128"/>
              </a:rPr>
              <a:t>消費電力</a:t>
            </a:r>
            <a:r>
              <a:rPr lang="en-US" altLang="ja-JP" sz="900" dirty="0">
                <a:latin typeface="Meiryo UI" panose="020B0604030504040204" pitchFamily="34" charset="-128"/>
                <a:ea typeface="Meiryo UI" panose="020B0604030504040204" pitchFamily="34" charset="-128"/>
              </a:rPr>
              <a:t>/600W </a:t>
            </a:r>
            <a:r>
              <a:rPr lang="ja-JP" altLang="en-US" sz="900" dirty="0">
                <a:latin typeface="Meiryo UI" panose="020B0604030504040204" pitchFamily="34" charset="-128"/>
                <a:ea typeface="Meiryo UI" panose="020B0604030504040204" pitchFamily="34" charset="-128"/>
              </a:rPr>
              <a:t>コード長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1.4m </a:t>
            </a:r>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2.5L(</a:t>
            </a:r>
            <a:r>
              <a:rPr lang="ja-JP" altLang="en-US" sz="900" dirty="0">
                <a:latin typeface="Meiryo UI" panose="020B0604030504040204" pitchFamily="34" charset="-128"/>
                <a:ea typeface="Meiryo UI" panose="020B0604030504040204" pitchFamily="34" charset="-128"/>
              </a:rPr>
              <a:t>満水容量</a:t>
            </a:r>
            <a:r>
              <a:rPr lang="en-US" altLang="ja-JP" sz="900" dirty="0">
                <a:latin typeface="Meiryo UI" panose="020B0604030504040204" pitchFamily="34" charset="-128"/>
                <a:ea typeface="Meiryo UI" panose="020B0604030504040204" pitchFamily="34" charset="-128"/>
              </a:rPr>
              <a:t>)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角煮・カレー・シチューが簡単に作れる電気圧力鍋。容量</a:t>
            </a:r>
            <a:r>
              <a:rPr lang="en-US" altLang="ja-JP" sz="1600" dirty="0"/>
              <a:t>2.5L</a:t>
            </a:r>
            <a:r>
              <a:rPr lang="ja-JP" altLang="en-US" sz="1600" dirty="0"/>
              <a:t>のコンパクトタイプなので食卓にちょうどいいサイズ感です。戸建て住宅や新築マンションの成約特典におススメです。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5" name="図 4">
            <a:extLst>
              <a:ext uri="{FF2B5EF4-FFF2-40B4-BE49-F238E27FC236}">
                <a16:creationId xmlns:a16="http://schemas.microsoft.com/office/drawing/2014/main" id="{038F886A-BF0C-C779-78E8-E71746DB1075}"/>
              </a:ext>
            </a:extLst>
          </p:cNvPr>
          <p:cNvPicPr>
            <a:picLocks noChangeAspect="1"/>
          </p:cNvPicPr>
          <p:nvPr/>
        </p:nvPicPr>
        <p:blipFill>
          <a:blip r:embed="rId5"/>
          <a:stretch>
            <a:fillRect/>
          </a:stretch>
        </p:blipFill>
        <p:spPr>
          <a:xfrm>
            <a:off x="753168" y="1415565"/>
            <a:ext cx="3560089" cy="3560089"/>
          </a:xfrm>
          <a:prstGeom prst="rect">
            <a:avLst/>
          </a:prstGeom>
        </p:spPr>
      </p:pic>
    </p:spTree>
    <p:extLst>
      <p:ext uri="{BB962C8B-B14F-4D97-AF65-F5344CB8AC3E}">
        <p14:creationId xmlns:p14="http://schemas.microsoft.com/office/powerpoint/2010/main" val="2106698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523220"/>
          </a:xfrm>
          <a:prstGeom prst="rect">
            <a:avLst/>
          </a:prstGeom>
          <a:noFill/>
        </p:spPr>
        <p:txBody>
          <a:bodyPr wrap="square" rtlCol="0">
            <a:spAutoFit/>
          </a:bodyPr>
          <a:lstStyle/>
          <a:p>
            <a:pPr algn="ctr"/>
            <a:r>
              <a:rPr lang="ja-JP" altLang="en-US" sz="1400" dirty="0">
                <a:solidFill>
                  <a:schemeClr val="bg1"/>
                </a:solidFill>
                <a:latin typeface="Meiryo UI" panose="020B0604030504040204" pitchFamily="34" charset="-128"/>
                <a:ea typeface="Meiryo UI" panose="020B0604030504040204" pitchFamily="34" charset="-128"/>
              </a:rPr>
              <a:t>サンワサプライ ペン型</a:t>
            </a:r>
            <a:r>
              <a:rPr lang="en-US" altLang="ja-JP" sz="1400" dirty="0">
                <a:solidFill>
                  <a:schemeClr val="bg1"/>
                </a:solidFill>
                <a:latin typeface="Meiryo UI" panose="020B0604030504040204" pitchFamily="34" charset="-128"/>
                <a:ea typeface="Meiryo UI" panose="020B0604030504040204" pitchFamily="34" charset="-128"/>
              </a:rPr>
              <a:t>LED</a:t>
            </a:r>
            <a:r>
              <a:rPr lang="ja-JP" altLang="en-US" sz="1400" dirty="0">
                <a:solidFill>
                  <a:schemeClr val="bg1"/>
                </a:solidFill>
                <a:latin typeface="Meiryo UI" panose="020B0604030504040204" pitchFamily="34" charset="-128"/>
                <a:ea typeface="Meiryo UI" panose="020B0604030504040204" pitchFamily="34" charset="-128"/>
              </a:rPr>
              <a:t>ライト </a:t>
            </a:r>
            <a:r>
              <a:rPr lang="en-US" altLang="ja-JP" sz="1400" dirty="0">
                <a:solidFill>
                  <a:schemeClr val="bg1"/>
                </a:solidFill>
                <a:latin typeface="Meiryo UI" panose="020B0604030504040204" pitchFamily="34" charset="-128"/>
                <a:ea typeface="Meiryo UI" panose="020B0604030504040204" pitchFamily="34" charset="-128"/>
              </a:rPr>
              <a:t>USB</a:t>
            </a:r>
            <a:r>
              <a:rPr lang="ja-JP" altLang="en-US" sz="1400" dirty="0">
                <a:solidFill>
                  <a:schemeClr val="bg1"/>
                </a:solidFill>
                <a:latin typeface="Meiryo UI" panose="020B0604030504040204" pitchFamily="34" charset="-128"/>
                <a:ea typeface="Meiryo UI" panose="020B0604030504040204" pitchFamily="34" charset="-128"/>
              </a:rPr>
              <a:t>充電式 </a:t>
            </a:r>
            <a:r>
              <a:rPr lang="en-US" altLang="ja-JP" sz="1400" dirty="0">
                <a:solidFill>
                  <a:schemeClr val="bg1"/>
                </a:solidFill>
                <a:latin typeface="Meiryo UI" panose="020B0604030504040204" pitchFamily="34" charset="-128"/>
                <a:ea typeface="Meiryo UI" panose="020B0604030504040204" pitchFamily="34" charset="-128"/>
              </a:rPr>
              <a:t>LED</a:t>
            </a:r>
            <a:r>
              <a:rPr lang="ja-JP" altLang="en-US" sz="1400" dirty="0">
                <a:solidFill>
                  <a:schemeClr val="bg1"/>
                </a:solidFill>
                <a:latin typeface="Meiryo UI" panose="020B0604030504040204" pitchFamily="34" charset="-128"/>
                <a:ea typeface="Meiryo UI" panose="020B0604030504040204" pitchFamily="34" charset="-128"/>
              </a:rPr>
              <a:t>懐中電灯 マグネット内蔵クリップ 防水規格</a:t>
            </a:r>
            <a:r>
              <a:rPr lang="en-US" altLang="ja-JP" sz="1400" dirty="0">
                <a:solidFill>
                  <a:schemeClr val="bg1"/>
                </a:solidFill>
                <a:latin typeface="Meiryo UI" panose="020B0604030504040204" pitchFamily="34" charset="-128"/>
                <a:ea typeface="Meiryo UI" panose="020B0604030504040204" pitchFamily="34" charset="-128"/>
              </a:rPr>
              <a:t>IP54 </a:t>
            </a:r>
            <a:r>
              <a:rPr lang="ja-JP" altLang="en-US" sz="1400" dirty="0">
                <a:solidFill>
                  <a:schemeClr val="bg1"/>
                </a:solidFill>
                <a:latin typeface="Meiryo UI" panose="020B0604030504040204" pitchFamily="34" charset="-128"/>
                <a:ea typeface="Meiryo UI" panose="020B0604030504040204" pitchFamily="34" charset="-128"/>
              </a:rPr>
              <a:t>最大</a:t>
            </a:r>
            <a:r>
              <a:rPr lang="en-US" altLang="ja-JP" sz="1400" dirty="0">
                <a:solidFill>
                  <a:schemeClr val="bg1"/>
                </a:solidFill>
                <a:latin typeface="Meiryo UI" panose="020B0604030504040204" pitchFamily="34" charset="-128"/>
                <a:ea typeface="Meiryo UI" panose="020B0604030504040204" pitchFamily="34" charset="-128"/>
              </a:rPr>
              <a:t>300</a:t>
            </a:r>
            <a:r>
              <a:rPr lang="ja-JP" altLang="en-US" sz="1400" dirty="0">
                <a:solidFill>
                  <a:schemeClr val="bg1"/>
                </a:solidFill>
                <a:latin typeface="Meiryo UI" panose="020B0604030504040204" pitchFamily="34" charset="-128"/>
                <a:ea typeface="Meiryo UI" panose="020B0604030504040204" pitchFamily="34" charset="-128"/>
              </a:rPr>
              <a:t>ルーメン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樹脂、アルミ</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W15.4×D20×H135mm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41.5g</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備考：電源：リチウムイオンバッテリー 連続使用時間：最大約</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時間 バッテリー容量：</a:t>
            </a:r>
            <a:r>
              <a:rPr lang="en-US" altLang="ja-JP" sz="900" dirty="0">
                <a:latin typeface="Meiryo UI" panose="020B0604030504040204" pitchFamily="34" charset="-128"/>
                <a:ea typeface="Meiryo UI" panose="020B0604030504040204" pitchFamily="34" charset="-128"/>
              </a:rPr>
              <a:t>500mAh </a:t>
            </a:r>
            <a:r>
              <a:rPr lang="ja-JP" altLang="en-US" sz="900" dirty="0">
                <a:latin typeface="Meiryo UI" panose="020B0604030504040204" pitchFamily="34" charset="-128"/>
                <a:ea typeface="Meiryo UI" panose="020B0604030504040204" pitchFamily="34" charset="-128"/>
              </a:rPr>
              <a:t>充電時間：約</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時間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スポット</a:t>
            </a:r>
            <a:r>
              <a:rPr lang="en-US" altLang="ja-JP" sz="1600" dirty="0"/>
              <a:t>LED</a:t>
            </a:r>
            <a:r>
              <a:rPr lang="ja-JP" altLang="en-US" sz="1600" dirty="0"/>
              <a:t>と</a:t>
            </a:r>
            <a:r>
              <a:rPr lang="en-US" altLang="ja-JP" sz="1600" dirty="0"/>
              <a:t>COB</a:t>
            </a:r>
            <a:r>
              <a:rPr lang="ja-JP" altLang="en-US" sz="1600" dirty="0"/>
              <a:t>面発光ライトの</a:t>
            </a:r>
            <a:r>
              <a:rPr lang="en-US" altLang="ja-JP" sz="1600" dirty="0"/>
              <a:t>2</a:t>
            </a:r>
            <a:r>
              <a:rPr lang="ja-JP" altLang="en-US" sz="1600" dirty="0"/>
              <a:t>つの照らし方ができる上、</a:t>
            </a:r>
            <a:r>
              <a:rPr lang="en-US" altLang="ja-JP" sz="1600" dirty="0"/>
              <a:t>3</a:t>
            </a:r>
            <a:r>
              <a:rPr lang="ja-JP" altLang="en-US" sz="1600" dirty="0"/>
              <a:t>つの照射モードの切り替えまで可能なわりにペンサイズで胸ポケットに収めることも可能なほどコンパクトなライトです。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5" name="図 4">
            <a:extLst>
              <a:ext uri="{FF2B5EF4-FFF2-40B4-BE49-F238E27FC236}">
                <a16:creationId xmlns:a16="http://schemas.microsoft.com/office/drawing/2014/main" id="{048B1E26-17AF-9CAF-5B70-F749015AA553}"/>
              </a:ext>
            </a:extLst>
          </p:cNvPr>
          <p:cNvPicPr>
            <a:picLocks noChangeAspect="1"/>
          </p:cNvPicPr>
          <p:nvPr/>
        </p:nvPicPr>
        <p:blipFill>
          <a:blip r:embed="rId5"/>
          <a:stretch>
            <a:fillRect/>
          </a:stretch>
        </p:blipFill>
        <p:spPr>
          <a:xfrm>
            <a:off x="792200" y="1422052"/>
            <a:ext cx="3560088" cy="3560088"/>
          </a:xfrm>
          <a:prstGeom prst="rect">
            <a:avLst/>
          </a:prstGeom>
        </p:spPr>
      </p:pic>
    </p:spTree>
    <p:extLst>
      <p:ext uri="{BB962C8B-B14F-4D97-AF65-F5344CB8AC3E}">
        <p14:creationId xmlns:p14="http://schemas.microsoft.com/office/powerpoint/2010/main" val="1855078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ZOJIRUSHI </a:t>
            </a:r>
            <a:r>
              <a:rPr lang="ja-JP" altLang="en-US" sz="2000" dirty="0">
                <a:solidFill>
                  <a:schemeClr val="bg1"/>
                </a:solidFill>
                <a:latin typeface="Meiryo UI" panose="020B0604030504040204" pitchFamily="34" charset="-128"/>
                <a:ea typeface="Meiryo UI" panose="020B0604030504040204" pitchFamily="34" charset="-128"/>
              </a:rPr>
              <a:t>電気ケトル </a:t>
            </a:r>
            <a:r>
              <a:rPr lang="en-US" altLang="ja-JP" sz="2000" dirty="0">
                <a:solidFill>
                  <a:schemeClr val="bg1"/>
                </a:solidFill>
                <a:latin typeface="Meiryo UI" panose="020B0604030504040204" pitchFamily="34" charset="-128"/>
                <a:ea typeface="Meiryo UI" panose="020B0604030504040204" pitchFamily="34" charset="-128"/>
              </a:rPr>
              <a:t>CK-DB08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サイズ：幅</a:t>
            </a:r>
            <a:r>
              <a:rPr lang="en-US" altLang="ja-JP" sz="900" dirty="0">
                <a:latin typeface="Meiryo UI" panose="020B0604030504040204" pitchFamily="34" charset="-128"/>
                <a:ea typeface="Meiryo UI" panose="020B0604030504040204" pitchFamily="34" charset="-128"/>
              </a:rPr>
              <a:t>220×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165×</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180mm(</a:t>
            </a:r>
            <a:r>
              <a:rPr lang="ja-JP" altLang="en-US" sz="900" dirty="0">
                <a:latin typeface="Meiryo UI" panose="020B0604030504040204" pitchFamily="34" charset="-128"/>
                <a:ea typeface="Meiryo UI" panose="020B0604030504040204" pitchFamily="34" charset="-128"/>
              </a:rPr>
              <a:t>本体のみ</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幅</a:t>
            </a:r>
            <a:r>
              <a:rPr lang="en-US" altLang="ja-JP" sz="900" dirty="0">
                <a:latin typeface="Meiryo UI" panose="020B0604030504040204" pitchFamily="34" charset="-128"/>
                <a:ea typeface="Meiryo UI" panose="020B0604030504040204" pitchFamily="34" charset="-128"/>
              </a:rPr>
              <a:t>220×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165×</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200mm(</a:t>
            </a:r>
            <a:r>
              <a:rPr lang="ja-JP" altLang="en-US" sz="900" dirty="0">
                <a:latin typeface="Meiryo UI" panose="020B0604030504040204" pitchFamily="34" charset="-128"/>
                <a:ea typeface="Meiryo UI" panose="020B0604030504040204" pitchFamily="34" charset="-128"/>
              </a:rPr>
              <a:t>電源プレート含む</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800ml</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0.8kg(</a:t>
            </a:r>
            <a:r>
              <a:rPr lang="ja-JP" altLang="en-US" sz="900" dirty="0">
                <a:latin typeface="Meiryo UI" panose="020B0604030504040204" pitchFamily="34" charset="-128"/>
                <a:ea typeface="Meiryo UI" panose="020B0604030504040204" pitchFamily="34" charset="-128"/>
              </a:rPr>
              <a:t>本体のみ</a:t>
            </a:r>
            <a:r>
              <a:rPr lang="en-US" altLang="ja-JP" sz="900" dirty="0">
                <a:latin typeface="Meiryo UI" panose="020B0604030504040204" pitchFamily="34" charset="-128"/>
                <a:ea typeface="Meiryo UI" panose="020B0604030504040204" pitchFamily="34" charset="-128"/>
              </a:rPr>
              <a:t>) 1kg(</a:t>
            </a:r>
            <a:r>
              <a:rPr lang="ja-JP" altLang="en-US" sz="900" dirty="0">
                <a:latin typeface="Meiryo UI" panose="020B0604030504040204" pitchFamily="34" charset="-128"/>
                <a:ea typeface="Meiryo UI" panose="020B0604030504040204" pitchFamily="34" charset="-128"/>
              </a:rPr>
              <a:t>電源プレート含む</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機能：消費電力：</a:t>
            </a:r>
            <a:r>
              <a:rPr lang="en-US" altLang="ja-JP" sz="900" dirty="0">
                <a:latin typeface="Meiryo UI" panose="020B0604030504040204" pitchFamily="34" charset="-128"/>
                <a:ea typeface="Meiryo UI" panose="020B0604030504040204" pitchFamily="34" charset="-128"/>
              </a:rPr>
              <a:t>1300W</a:t>
            </a:r>
          </a:p>
          <a:p>
            <a:r>
              <a:rPr lang="ja-JP" altLang="en-US" sz="900" dirty="0">
                <a:latin typeface="Meiryo UI" panose="020B0604030504040204" pitchFamily="34" charset="-128"/>
                <a:ea typeface="Meiryo UI" panose="020B0604030504040204" pitchFamily="34" charset="-128"/>
              </a:rPr>
              <a:t>備考：湯沸かし時間：カップ</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杯約</a:t>
            </a:r>
            <a:r>
              <a:rPr lang="en-US" altLang="ja-JP" sz="900" dirty="0">
                <a:latin typeface="Meiryo UI" panose="020B0604030504040204" pitchFamily="34" charset="-128"/>
                <a:ea typeface="Meiryo UI" panose="020B0604030504040204" pitchFamily="34" charset="-128"/>
              </a:rPr>
              <a:t>60</a:t>
            </a:r>
            <a:r>
              <a:rPr lang="ja-JP" altLang="en-US" sz="900" dirty="0">
                <a:latin typeface="Meiryo UI" panose="020B0604030504040204" pitchFamily="34" charset="-128"/>
                <a:ea typeface="Meiryo UI" panose="020B0604030504040204" pitchFamily="34" charset="-128"/>
              </a:rPr>
              <a:t>秒 満水約</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分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en-US" altLang="ja-JP" sz="1600" dirty="0"/>
              <a:t>800ml</a:t>
            </a:r>
            <a:r>
              <a:rPr lang="ja-JP" altLang="en-US" sz="1600" dirty="0"/>
              <a:t>サイズの安全設計が嬉しい電気ケトルです。転倒湯もれ防止構造に加え、蒸気セーブ構造や空だき防止、自動電源オフなど、</a:t>
            </a:r>
            <a:r>
              <a:rPr lang="en-US" altLang="ja-JP" sz="1600" dirty="0"/>
              <a:t>6</a:t>
            </a:r>
            <a:r>
              <a:rPr lang="ja-JP" altLang="en-US" sz="1600" dirty="0"/>
              <a:t>つの安全設計に加え、なめらか注ぎ口も◎！</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5" name="図 4">
            <a:extLst>
              <a:ext uri="{FF2B5EF4-FFF2-40B4-BE49-F238E27FC236}">
                <a16:creationId xmlns:a16="http://schemas.microsoft.com/office/drawing/2014/main" id="{4507EE09-C8BD-CDE7-2F25-2026C305E1ED}"/>
              </a:ext>
            </a:extLst>
          </p:cNvPr>
          <p:cNvPicPr>
            <a:picLocks noChangeAspect="1"/>
          </p:cNvPicPr>
          <p:nvPr/>
        </p:nvPicPr>
        <p:blipFill>
          <a:blip r:embed="rId5"/>
          <a:stretch>
            <a:fillRect/>
          </a:stretch>
        </p:blipFill>
        <p:spPr>
          <a:xfrm>
            <a:off x="843216" y="1457365"/>
            <a:ext cx="3426279" cy="3426279"/>
          </a:xfrm>
          <a:prstGeom prst="rect">
            <a:avLst/>
          </a:prstGeom>
        </p:spPr>
      </p:pic>
    </p:spTree>
    <p:extLst>
      <p:ext uri="{BB962C8B-B14F-4D97-AF65-F5344CB8AC3E}">
        <p14:creationId xmlns:p14="http://schemas.microsoft.com/office/powerpoint/2010/main" val="416148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 Type-C 4</a:t>
            </a:r>
            <a:r>
              <a:rPr lang="ja-JP" altLang="en-US" sz="2000" dirty="0">
                <a:solidFill>
                  <a:schemeClr val="bg1"/>
                </a:solidFill>
                <a:latin typeface="Meiryo UI" panose="020B0604030504040204" pitchFamily="34" charset="-128"/>
                <a:ea typeface="Meiryo UI" panose="020B0604030504040204" pitchFamily="34" charset="-128"/>
              </a:rPr>
              <a:t>ポート スリムハブ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W104×D22.85×H7.6mm</a:t>
            </a:r>
            <a:r>
              <a:rPr lang="ja-JP" altLang="en-US" sz="900" dirty="0">
                <a:latin typeface="Meiryo UI" panose="020B0604030504040204" pitchFamily="34" charset="-128"/>
                <a:ea typeface="Meiryo UI" panose="020B0604030504040204" pitchFamily="34" charset="-128"/>
              </a:rPr>
              <a:t>　ケーブル長：</a:t>
            </a:r>
            <a:r>
              <a:rPr lang="en-US" altLang="ja-JP" sz="900" dirty="0">
                <a:latin typeface="Meiryo UI" panose="020B0604030504040204" pitchFamily="34" charset="-128"/>
                <a:ea typeface="Meiryo UI" panose="020B0604030504040204" pitchFamily="34" charset="-128"/>
              </a:rPr>
              <a:t>6cm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26g</a:t>
            </a:r>
          </a:p>
          <a:p>
            <a:r>
              <a:rPr lang="ja-JP" altLang="en-US" sz="900" dirty="0">
                <a:latin typeface="Meiryo UI" panose="020B0604030504040204" pitchFamily="34" charset="-128"/>
                <a:ea typeface="Meiryo UI" panose="020B0604030504040204" pitchFamily="34" charset="-128"/>
              </a:rPr>
              <a:t>機能：インターフェース規格：</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仕様 </a:t>
            </a:r>
            <a:r>
              <a:rPr lang="en-US" altLang="ja-JP" sz="900" dirty="0">
                <a:latin typeface="Meiryo UI" panose="020B0604030504040204" pitchFamily="34" charset="-128"/>
                <a:ea typeface="Meiryo UI" panose="020B0604030504040204" pitchFamily="34" charset="-128"/>
              </a:rPr>
              <a:t>Ver.3.2 Gen1</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USB3.1 Gen1/USB3.0</a:t>
            </a:r>
            <a:r>
              <a:rPr lang="ja-JP" altLang="en-US" sz="900" dirty="0">
                <a:latin typeface="Meiryo UI" panose="020B0604030504040204" pitchFamily="34" charset="-128"/>
                <a:ea typeface="Meiryo UI" panose="020B0604030504040204" pitchFamily="34" charset="-128"/>
              </a:rPr>
              <a:t>）準拠（</a:t>
            </a:r>
            <a:r>
              <a:rPr lang="en-US" altLang="ja-JP" sz="900" dirty="0">
                <a:latin typeface="Meiryo UI" panose="020B0604030504040204" pitchFamily="34" charset="-128"/>
                <a:ea typeface="Meiryo UI" panose="020B0604030504040204" pitchFamily="34" charset="-128"/>
              </a:rPr>
              <a:t>USB Ver.2.0/1.1</a:t>
            </a:r>
            <a:r>
              <a:rPr lang="ja-JP" altLang="en-US" sz="900" dirty="0">
                <a:latin typeface="Meiryo UI" panose="020B0604030504040204" pitchFamily="34" charset="-128"/>
                <a:ea typeface="Meiryo UI" panose="020B0604030504040204" pitchFamily="34" charset="-128"/>
              </a:rPr>
              <a:t>上位互換）</a:t>
            </a:r>
            <a:r>
              <a:rPr lang="en-US" altLang="ja-JP" sz="900" dirty="0">
                <a:latin typeface="Meiryo UI" panose="020B0604030504040204" pitchFamily="34" charset="-128"/>
                <a:ea typeface="Meiryo UI" panose="020B0604030504040204" pitchFamily="34" charset="-128"/>
              </a:rPr>
              <a:t>※USB3.2 Gen1</a:t>
            </a:r>
            <a:r>
              <a:rPr lang="ja-JP" altLang="en-US" sz="900" dirty="0">
                <a:latin typeface="Meiryo UI" panose="020B0604030504040204" pitchFamily="34" charset="-128"/>
                <a:ea typeface="Meiryo UI" panose="020B0604030504040204" pitchFamily="34" charset="-128"/>
              </a:rPr>
              <a:t>は</a:t>
            </a:r>
            <a:r>
              <a:rPr lang="en-US" altLang="ja-JP" sz="900" dirty="0">
                <a:latin typeface="Meiryo UI" panose="020B0604030504040204" pitchFamily="34" charset="-128"/>
                <a:ea typeface="Meiryo UI" panose="020B0604030504040204" pitchFamily="34" charset="-128"/>
              </a:rPr>
              <a:t>USB-IF</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 Implementers Forum</a:t>
            </a:r>
            <a:r>
              <a:rPr lang="ja-JP" altLang="en-US" sz="900" dirty="0">
                <a:latin typeface="Meiryo UI" panose="020B0604030504040204" pitchFamily="34" charset="-128"/>
                <a:ea typeface="Meiryo UI" panose="020B0604030504040204" pitchFamily="34" charset="-128"/>
              </a:rPr>
              <a:t>）により</a:t>
            </a:r>
            <a:r>
              <a:rPr lang="en-US" altLang="ja-JP" sz="900" dirty="0">
                <a:latin typeface="Meiryo UI" panose="020B0604030504040204" pitchFamily="34" charset="-128"/>
                <a:ea typeface="Meiryo UI" panose="020B0604030504040204" pitchFamily="34" charset="-128"/>
              </a:rPr>
              <a:t>USB3.1/3.0</a:t>
            </a:r>
            <a:r>
              <a:rPr lang="ja-JP" altLang="en-US" sz="900" dirty="0">
                <a:latin typeface="Meiryo UI" panose="020B0604030504040204" pitchFamily="34" charset="-128"/>
                <a:ea typeface="Meiryo UI" panose="020B0604030504040204" pitchFamily="34" charset="-128"/>
              </a:rPr>
              <a:t>が名称変更されたもので同じ規格です。</a:t>
            </a:r>
          </a:p>
          <a:p>
            <a:r>
              <a:rPr lang="ja-JP" altLang="en-US" sz="900" dirty="0">
                <a:latin typeface="Meiryo UI" panose="020B0604030504040204" pitchFamily="34" charset="-128"/>
                <a:ea typeface="Meiryo UI" panose="020B0604030504040204" pitchFamily="34" charset="-128"/>
              </a:rPr>
              <a:t>付属品：コネクタ形状：</a:t>
            </a:r>
            <a:r>
              <a:rPr lang="en-US" altLang="ja-JP" sz="900" dirty="0">
                <a:latin typeface="Meiryo UI" panose="020B0604030504040204" pitchFamily="34" charset="-128"/>
                <a:ea typeface="Meiryo UI" panose="020B0604030504040204" pitchFamily="34" charset="-128"/>
              </a:rPr>
              <a:t>USB3.2 Gen1</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USB3.1/3.0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a:t>
            </a:r>
            <a:r>
              <a:rPr lang="ja-JP" altLang="en-US" sz="900" dirty="0">
                <a:latin typeface="Meiryo UI" panose="020B0604030504040204" pitchFamily="34" charset="-128"/>
                <a:ea typeface="Meiryo UI" panose="020B0604030504040204" pitchFamily="34" charset="-128"/>
              </a:rPr>
              <a:t>コネクタ メス</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（ダウンストリーム）、</a:t>
            </a:r>
            <a:r>
              <a:rPr lang="en-US" altLang="ja-JP" sz="900" dirty="0">
                <a:latin typeface="Meiryo UI" panose="020B0604030504040204" pitchFamily="34" charset="-128"/>
                <a:ea typeface="Meiryo UI" panose="020B0604030504040204" pitchFamily="34" charset="-128"/>
              </a:rPr>
              <a:t>USB Type-C</a:t>
            </a:r>
            <a:r>
              <a:rPr lang="ja-JP" altLang="en-US" sz="900" dirty="0">
                <a:latin typeface="Meiryo UI" panose="020B0604030504040204" pitchFamily="34" charset="-128"/>
                <a:ea typeface="Meiryo UI" panose="020B0604030504040204" pitchFamily="34" charset="-128"/>
              </a:rPr>
              <a:t>コネクタ メス</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（ダウンストリーム）、</a:t>
            </a:r>
            <a:r>
              <a:rPr lang="en-US" altLang="ja-JP" sz="900" dirty="0">
                <a:latin typeface="Meiryo UI" panose="020B0604030504040204" pitchFamily="34" charset="-128"/>
                <a:ea typeface="Meiryo UI" panose="020B0604030504040204" pitchFamily="34" charset="-128"/>
              </a:rPr>
              <a:t>USB3.2 Gen1</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3.1/3.0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コネクタ オス（アップストリーム）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合計</a:t>
            </a:r>
            <a:r>
              <a:rPr lang="en-US" altLang="ja-JP" sz="1600" dirty="0"/>
              <a:t>4</a:t>
            </a:r>
            <a:r>
              <a:rPr lang="ja-JP" altLang="en-US" sz="1600" dirty="0"/>
              <a:t>台の</a:t>
            </a:r>
            <a:r>
              <a:rPr lang="en-US" altLang="ja-JP" sz="1600" dirty="0"/>
              <a:t>USB</a:t>
            </a:r>
            <a:r>
              <a:rPr lang="ja-JP" altLang="en-US" sz="1600" dirty="0"/>
              <a:t>機器を接続することが可能！断線に強いメッシュケーブルと一体になった、コンパクトサイズで持ち運びに便利な</a:t>
            </a:r>
            <a:r>
              <a:rPr lang="en-US" altLang="ja-JP" sz="1600" dirty="0"/>
              <a:t>USB Type-C</a:t>
            </a:r>
            <a:r>
              <a:rPr lang="ja-JP" altLang="en-US" sz="1600" dirty="0"/>
              <a:t>ハブ。高級感があるアルミボディが特徴です。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33" name="図 32">
            <a:extLst>
              <a:ext uri="{FF2B5EF4-FFF2-40B4-BE49-F238E27FC236}">
                <a16:creationId xmlns:a16="http://schemas.microsoft.com/office/drawing/2014/main" id="{998B2E04-BD19-402F-2D72-18DAD003FA9B}"/>
              </a:ext>
            </a:extLst>
          </p:cNvPr>
          <p:cNvPicPr>
            <a:picLocks noChangeAspect="1"/>
          </p:cNvPicPr>
          <p:nvPr/>
        </p:nvPicPr>
        <p:blipFill>
          <a:blip r:embed="rId5"/>
          <a:stretch>
            <a:fillRect/>
          </a:stretch>
        </p:blipFill>
        <p:spPr>
          <a:xfrm>
            <a:off x="685627" y="1346752"/>
            <a:ext cx="3588756" cy="3588756"/>
          </a:xfrm>
          <a:prstGeom prst="rect">
            <a:avLst/>
          </a:prstGeom>
        </p:spPr>
      </p:pic>
    </p:spTree>
    <p:extLst>
      <p:ext uri="{BB962C8B-B14F-4D97-AF65-F5344CB8AC3E}">
        <p14:creationId xmlns:p14="http://schemas.microsoft.com/office/powerpoint/2010/main" val="3965855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 Type-C 3</a:t>
            </a:r>
            <a:r>
              <a:rPr lang="ja-JP" altLang="en-US" sz="2000" dirty="0">
                <a:solidFill>
                  <a:schemeClr val="bg1"/>
                </a:solidFill>
                <a:latin typeface="Meiryo UI" panose="020B0604030504040204" pitchFamily="34" charset="-128"/>
                <a:ea typeface="Meiryo UI" panose="020B0604030504040204" pitchFamily="34" charset="-128"/>
              </a:rPr>
              <a:t>ポートスリムハブ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W76.8×D19.7×H7.4mm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13.5g</a:t>
            </a:r>
          </a:p>
          <a:p>
            <a:r>
              <a:rPr lang="ja-JP" altLang="en-US" sz="900" dirty="0">
                <a:latin typeface="Meiryo UI" panose="020B0604030504040204" pitchFamily="34" charset="-128"/>
                <a:ea typeface="Meiryo UI" panose="020B0604030504040204" pitchFamily="34" charset="-128"/>
              </a:rPr>
              <a:t>機能：インターフェース規格：</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仕様 </a:t>
            </a:r>
            <a:r>
              <a:rPr lang="en-US" altLang="ja-JP" sz="900" dirty="0">
                <a:latin typeface="Meiryo UI" panose="020B0604030504040204" pitchFamily="34" charset="-128"/>
                <a:ea typeface="Meiryo UI" panose="020B0604030504040204" pitchFamily="34" charset="-128"/>
              </a:rPr>
              <a:t>Ver.3.2 Gen1</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USB3.1 Gen1/USB3.0</a:t>
            </a:r>
            <a:r>
              <a:rPr lang="ja-JP" altLang="en-US" sz="900" dirty="0">
                <a:latin typeface="Meiryo UI" panose="020B0604030504040204" pitchFamily="34" charset="-128"/>
                <a:ea typeface="Meiryo UI" panose="020B0604030504040204" pitchFamily="34" charset="-128"/>
              </a:rPr>
              <a:t>）準拠（</a:t>
            </a:r>
            <a:r>
              <a:rPr lang="en-US" altLang="ja-JP" sz="900" dirty="0">
                <a:latin typeface="Meiryo UI" panose="020B0604030504040204" pitchFamily="34" charset="-128"/>
                <a:ea typeface="Meiryo UI" panose="020B0604030504040204" pitchFamily="34" charset="-128"/>
              </a:rPr>
              <a:t>USB Ver.2.0/1.1</a:t>
            </a:r>
            <a:r>
              <a:rPr lang="ja-JP" altLang="en-US" sz="900" dirty="0">
                <a:latin typeface="Meiryo UI" panose="020B0604030504040204" pitchFamily="34" charset="-128"/>
                <a:ea typeface="Meiryo UI" panose="020B0604030504040204" pitchFamily="34" charset="-128"/>
              </a:rPr>
              <a:t>上位互換）</a:t>
            </a:r>
            <a:r>
              <a:rPr lang="en-US" altLang="ja-JP" sz="900" dirty="0">
                <a:latin typeface="Meiryo UI" panose="020B0604030504040204" pitchFamily="34" charset="-128"/>
                <a:ea typeface="Meiryo UI" panose="020B0604030504040204" pitchFamily="34" charset="-128"/>
              </a:rPr>
              <a:t>※USB3.2 Gen1</a:t>
            </a:r>
            <a:r>
              <a:rPr lang="ja-JP" altLang="en-US" sz="900" dirty="0">
                <a:latin typeface="Meiryo UI" panose="020B0604030504040204" pitchFamily="34" charset="-128"/>
                <a:ea typeface="Meiryo UI" panose="020B0604030504040204" pitchFamily="34" charset="-128"/>
              </a:rPr>
              <a:t>は</a:t>
            </a:r>
            <a:r>
              <a:rPr lang="en-US" altLang="ja-JP" sz="900" dirty="0">
                <a:latin typeface="Meiryo UI" panose="020B0604030504040204" pitchFamily="34" charset="-128"/>
                <a:ea typeface="Meiryo UI" panose="020B0604030504040204" pitchFamily="34" charset="-128"/>
              </a:rPr>
              <a:t>USB-IF</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 Implementers Forum</a:t>
            </a:r>
            <a:r>
              <a:rPr lang="ja-JP" altLang="en-US" sz="900" dirty="0">
                <a:latin typeface="Meiryo UI" panose="020B0604030504040204" pitchFamily="34" charset="-128"/>
                <a:ea typeface="Meiryo UI" panose="020B0604030504040204" pitchFamily="34" charset="-128"/>
              </a:rPr>
              <a:t>）により</a:t>
            </a:r>
            <a:r>
              <a:rPr lang="en-US" altLang="ja-JP" sz="900" dirty="0">
                <a:latin typeface="Meiryo UI" panose="020B0604030504040204" pitchFamily="34" charset="-128"/>
                <a:ea typeface="Meiryo UI" panose="020B0604030504040204" pitchFamily="34" charset="-128"/>
              </a:rPr>
              <a:t>USB3.1/3.0</a:t>
            </a:r>
            <a:r>
              <a:rPr lang="ja-JP" altLang="en-US" sz="900" dirty="0">
                <a:latin typeface="Meiryo UI" panose="020B0604030504040204" pitchFamily="34" charset="-128"/>
                <a:ea typeface="Meiryo UI" panose="020B0604030504040204" pitchFamily="34" charset="-128"/>
              </a:rPr>
              <a:t>が名称変更されたもので同じ規格です。</a:t>
            </a:r>
          </a:p>
          <a:p>
            <a:r>
              <a:rPr lang="ja-JP" altLang="en-US" sz="900" dirty="0">
                <a:latin typeface="Meiryo UI" panose="020B0604030504040204" pitchFamily="34" charset="-128"/>
                <a:ea typeface="Meiryo UI" panose="020B0604030504040204" pitchFamily="34" charset="-128"/>
              </a:rPr>
              <a:t>付属品：コネクタ形状：</a:t>
            </a:r>
            <a:r>
              <a:rPr lang="en-US" altLang="ja-JP" sz="900" dirty="0">
                <a:latin typeface="Meiryo UI" panose="020B0604030504040204" pitchFamily="34" charset="-128"/>
                <a:ea typeface="Meiryo UI" panose="020B0604030504040204" pitchFamily="34" charset="-128"/>
              </a:rPr>
              <a:t>USB3.2 Gen1</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USB3.1/USB3.0</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a:t>
            </a:r>
            <a:r>
              <a:rPr lang="ja-JP" altLang="en-US" sz="900" dirty="0">
                <a:latin typeface="Meiryo UI" panose="020B0604030504040204" pitchFamily="34" charset="-128"/>
                <a:ea typeface="Meiryo UI" panose="020B0604030504040204" pitchFamily="34" charset="-128"/>
              </a:rPr>
              <a:t>コネクタ メス</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（ダウンストリーム）、</a:t>
            </a:r>
            <a:r>
              <a:rPr lang="en-US" altLang="ja-JP" sz="900" dirty="0">
                <a:latin typeface="Meiryo UI" panose="020B0604030504040204" pitchFamily="34" charset="-128"/>
                <a:ea typeface="Meiryo UI" panose="020B0604030504040204" pitchFamily="34" charset="-128"/>
              </a:rPr>
              <a:t>USB Type-C </a:t>
            </a:r>
            <a:r>
              <a:rPr lang="ja-JP" altLang="en-US" sz="900" dirty="0">
                <a:latin typeface="Meiryo UI" panose="020B0604030504040204" pitchFamily="34" charset="-128"/>
                <a:ea typeface="Meiryo UI" panose="020B0604030504040204" pitchFamily="34" charset="-128"/>
              </a:rPr>
              <a:t>コネクタ メス</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（ダウンストリーム）、</a:t>
            </a:r>
            <a:r>
              <a:rPr lang="en-US" altLang="ja-JP" sz="900" dirty="0">
                <a:latin typeface="Meiryo UI" panose="020B0604030504040204" pitchFamily="34" charset="-128"/>
                <a:ea typeface="Meiryo UI" panose="020B0604030504040204" pitchFamily="34" charset="-128"/>
              </a:rPr>
              <a:t>USB3.2 Gen1</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USB3.1/3.0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 Type-C</a:t>
            </a:r>
            <a:r>
              <a:rPr lang="ja-JP" altLang="en-US" sz="900" dirty="0">
                <a:latin typeface="Meiryo UI" panose="020B0604030504040204" pitchFamily="34" charset="-128"/>
                <a:ea typeface="Meiryo UI" panose="020B0604030504040204" pitchFamily="34" charset="-128"/>
              </a:rPr>
              <a:t>コネクタ オス</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（アップストリーム）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パソコンに直付けできる、超スリムでコンパクトな高級感のあるアルミボディの</a:t>
            </a:r>
            <a:r>
              <a:rPr lang="en-US" altLang="ja-JP" sz="1600" dirty="0"/>
              <a:t>USB Type-C</a:t>
            </a:r>
            <a:r>
              <a:rPr lang="ja-JP" altLang="en-US" sz="1600" dirty="0"/>
              <a:t>ハブ。外出先・オフィス・ご自宅など場所を選ばず何処でも手軽に使えます。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4" name="図 23">
            <a:extLst>
              <a:ext uri="{FF2B5EF4-FFF2-40B4-BE49-F238E27FC236}">
                <a16:creationId xmlns:a16="http://schemas.microsoft.com/office/drawing/2014/main" id="{287A758A-1F95-05BB-9C68-A91CD34ED150}"/>
              </a:ext>
            </a:extLst>
          </p:cNvPr>
          <p:cNvPicPr>
            <a:picLocks noChangeAspect="1"/>
          </p:cNvPicPr>
          <p:nvPr/>
        </p:nvPicPr>
        <p:blipFill>
          <a:blip r:embed="rId5"/>
          <a:stretch>
            <a:fillRect/>
          </a:stretch>
        </p:blipFill>
        <p:spPr>
          <a:xfrm>
            <a:off x="659128" y="1398267"/>
            <a:ext cx="3652657" cy="3652657"/>
          </a:xfrm>
          <a:prstGeom prst="rect">
            <a:avLst/>
          </a:prstGeom>
        </p:spPr>
      </p:pic>
    </p:spTree>
    <p:extLst>
      <p:ext uri="{BB962C8B-B14F-4D97-AF65-F5344CB8AC3E}">
        <p14:creationId xmlns:p14="http://schemas.microsoft.com/office/powerpoint/2010/main" val="3829322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スティッククリーナー コードレス 充電式 卓上 ブロワー 車 ハンディクリーナー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W400×D100×H125mm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950g</a:t>
            </a:r>
            <a:r>
              <a:rPr lang="ja-JP" altLang="en-US" sz="900" dirty="0">
                <a:latin typeface="Meiryo UI" panose="020B0604030504040204" pitchFamily="34" charset="-128"/>
                <a:ea typeface="Meiryo UI" panose="020B0604030504040204" pitchFamily="34" charset="-128"/>
              </a:rPr>
              <a:t>（本体のみ）</a:t>
            </a:r>
          </a:p>
          <a:p>
            <a:r>
              <a:rPr lang="ja-JP" altLang="en-US" sz="900" dirty="0">
                <a:latin typeface="Meiryo UI" panose="020B0604030504040204" pitchFamily="34" charset="-128"/>
                <a:ea typeface="Meiryo UI" panose="020B0604030504040204" pitchFamily="34" charset="-128"/>
              </a:rPr>
              <a:t>付属品：床用ヘッド、すき間ノズル、四角ブラシ、延長用パイプ</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（各約</a:t>
            </a:r>
            <a:r>
              <a:rPr lang="en-US" altLang="ja-JP" sz="900" dirty="0">
                <a:latin typeface="Meiryo UI" panose="020B0604030504040204" pitchFamily="34" charset="-128"/>
                <a:ea typeface="Meiryo UI" panose="020B0604030504040204" pitchFamily="34" charset="-128"/>
              </a:rPr>
              <a:t>30cm</a:t>
            </a:r>
            <a:r>
              <a:rPr lang="ja-JP" altLang="en-US" sz="900" dirty="0">
                <a:latin typeface="Meiryo UI" panose="020B0604030504040204" pitchFamily="34" charset="-128"/>
                <a:ea typeface="Meiryo UI" panose="020B0604030504040204" pitchFamily="34" charset="-128"/>
              </a:rPr>
              <a:t>）、電源アダプタ（ケーブル長</a:t>
            </a:r>
            <a:r>
              <a:rPr lang="en-US" altLang="ja-JP" sz="900" dirty="0">
                <a:latin typeface="Meiryo UI" panose="020B0604030504040204" pitchFamily="34" charset="-128"/>
                <a:ea typeface="Meiryo UI" panose="020B0604030504040204" pitchFamily="34" charset="-128"/>
              </a:rPr>
              <a:t>/1.8m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備考：集塵方式：サイクロン方式　集塵容量：</a:t>
            </a:r>
            <a:r>
              <a:rPr lang="en-US" altLang="ja-JP" sz="900" dirty="0">
                <a:latin typeface="Meiryo UI" panose="020B0604030504040204" pitchFamily="34" charset="-128"/>
                <a:ea typeface="Meiryo UI" panose="020B0604030504040204" pitchFamily="34" charset="-128"/>
              </a:rPr>
              <a:t>480ml</a:t>
            </a:r>
            <a:r>
              <a:rPr lang="ja-JP" altLang="en-US" sz="900" dirty="0">
                <a:latin typeface="Meiryo UI" panose="020B0604030504040204" pitchFamily="34" charset="-128"/>
                <a:ea typeface="Meiryo UI" panose="020B0604030504040204" pitchFamily="34" charset="-128"/>
              </a:rPr>
              <a:t>　充電時間：約</a:t>
            </a:r>
            <a:r>
              <a:rPr lang="en-US" altLang="ja-JP" sz="900" dirty="0">
                <a:latin typeface="Meiryo UI" panose="020B0604030504040204" pitchFamily="34" charset="-128"/>
                <a:ea typeface="Meiryo UI" panose="020B0604030504040204" pitchFamily="34" charset="-128"/>
              </a:rPr>
              <a:t>4.5</a:t>
            </a:r>
            <a:r>
              <a:rPr lang="ja-JP" altLang="en-US" sz="900" dirty="0">
                <a:latin typeface="Meiryo UI" panose="020B0604030504040204" pitchFamily="34" charset="-128"/>
                <a:ea typeface="Meiryo UI" panose="020B0604030504040204" pitchFamily="34" charset="-128"/>
              </a:rPr>
              <a:t>時間　連続使用時間：約</a:t>
            </a:r>
            <a:r>
              <a:rPr lang="en-US" altLang="ja-JP" sz="900" dirty="0">
                <a:latin typeface="Meiryo UI" panose="020B0604030504040204" pitchFamily="34" charset="-128"/>
                <a:ea typeface="Meiryo UI" panose="020B0604030504040204" pitchFamily="34" charset="-128"/>
              </a:rPr>
              <a:t>35</a:t>
            </a:r>
            <a:r>
              <a:rPr lang="ja-JP" altLang="en-US" sz="900" dirty="0">
                <a:latin typeface="Meiryo UI" panose="020B0604030504040204" pitchFamily="34" charset="-128"/>
                <a:ea typeface="Meiryo UI" panose="020B0604030504040204" pitchFamily="34" charset="-128"/>
              </a:rPr>
              <a:t>分</a:t>
            </a:r>
            <a:r>
              <a:rPr lang="en-US" altLang="ja-JP" sz="900" dirty="0">
                <a:latin typeface="Meiryo UI" panose="020B0604030504040204" pitchFamily="34" charset="-128"/>
                <a:ea typeface="Meiryo UI" panose="020B0604030504040204" pitchFamily="34" charset="-128"/>
              </a:rPr>
              <a:t>?40</a:t>
            </a:r>
            <a:r>
              <a:rPr lang="ja-JP" altLang="en-US" sz="900" dirty="0">
                <a:latin typeface="Meiryo UI" panose="020B0604030504040204" pitchFamily="34" charset="-128"/>
                <a:ea typeface="Meiryo UI" panose="020B0604030504040204" pitchFamily="34" charset="-128"/>
              </a:rPr>
              <a:t>分（弱）、約</a:t>
            </a:r>
            <a:r>
              <a:rPr lang="en-US" altLang="ja-JP" sz="900" dirty="0">
                <a:latin typeface="Meiryo UI" panose="020B0604030504040204" pitchFamily="34" charset="-128"/>
                <a:ea typeface="Meiryo UI" panose="020B0604030504040204" pitchFamily="34" charset="-128"/>
              </a:rPr>
              <a:t>15</a:t>
            </a:r>
            <a:r>
              <a:rPr lang="ja-JP" altLang="en-US" sz="900" dirty="0">
                <a:latin typeface="Meiryo UI" panose="020B0604030504040204" pitchFamily="34" charset="-128"/>
                <a:ea typeface="Meiryo UI" panose="020B0604030504040204" pitchFamily="34" charset="-128"/>
              </a:rPr>
              <a:t>分</a:t>
            </a:r>
            <a:r>
              <a:rPr lang="en-US" altLang="ja-JP" sz="900" dirty="0">
                <a:latin typeface="Meiryo UI" panose="020B0604030504040204" pitchFamily="34" charset="-128"/>
                <a:ea typeface="Meiryo UI" panose="020B0604030504040204" pitchFamily="34" charset="-128"/>
              </a:rPr>
              <a:t>?18</a:t>
            </a:r>
            <a:r>
              <a:rPr lang="ja-JP" altLang="en-US" sz="900" dirty="0">
                <a:latin typeface="Meiryo UI" panose="020B0604030504040204" pitchFamily="34" charset="-128"/>
                <a:ea typeface="Meiryo UI" panose="020B0604030504040204" pitchFamily="34" charset="-128"/>
              </a:rPr>
              <a:t>分（強）電源：リチウムイオン電池　バッテリー容量：</a:t>
            </a:r>
            <a:r>
              <a:rPr lang="en-US" altLang="ja-JP" sz="900" dirty="0">
                <a:latin typeface="Meiryo UI" panose="020B0604030504040204" pitchFamily="34" charset="-128"/>
                <a:ea typeface="Meiryo UI" panose="020B0604030504040204" pitchFamily="34" charset="-128"/>
              </a:rPr>
              <a:t>2000mAh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en-US" altLang="ja-JP" sz="1600" dirty="0"/>
              <a:t>950g</a:t>
            </a:r>
            <a:r>
              <a:rPr lang="ja-JP" altLang="en-US" sz="1600" dirty="0"/>
              <a:t>という軽量さと連続使用は最長</a:t>
            </a:r>
            <a:r>
              <a:rPr lang="en-US" altLang="ja-JP" sz="1600" dirty="0"/>
              <a:t>40</a:t>
            </a:r>
            <a:r>
              <a:rPr lang="ja-JP" altLang="en-US" sz="1600" dirty="0"/>
              <a:t>分が非常に便利な、充電式のコードレススティッククリーナーです。すき間ノズルや四角形ブラシ付きのため室内はもちろん、車内清掃にも役立ちます。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39" name="図 38">
            <a:extLst>
              <a:ext uri="{FF2B5EF4-FFF2-40B4-BE49-F238E27FC236}">
                <a16:creationId xmlns:a16="http://schemas.microsoft.com/office/drawing/2014/main" id="{A9D8A07D-5BF2-7F98-8D50-7BB1C9E04842}"/>
              </a:ext>
            </a:extLst>
          </p:cNvPr>
          <p:cNvPicPr>
            <a:picLocks noChangeAspect="1"/>
          </p:cNvPicPr>
          <p:nvPr/>
        </p:nvPicPr>
        <p:blipFill>
          <a:blip r:embed="rId5"/>
          <a:stretch>
            <a:fillRect/>
          </a:stretch>
        </p:blipFill>
        <p:spPr>
          <a:xfrm>
            <a:off x="756131" y="1371598"/>
            <a:ext cx="3600450" cy="3600450"/>
          </a:xfrm>
          <a:prstGeom prst="rect">
            <a:avLst/>
          </a:prstGeom>
        </p:spPr>
      </p:pic>
    </p:spTree>
    <p:extLst>
      <p:ext uri="{BB962C8B-B14F-4D97-AF65-F5344CB8AC3E}">
        <p14:creationId xmlns:p14="http://schemas.microsoft.com/office/powerpoint/2010/main" val="970293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338554"/>
          </a:xfrm>
          <a:prstGeom prst="rect">
            <a:avLst/>
          </a:prstGeom>
          <a:noFill/>
        </p:spPr>
        <p:txBody>
          <a:bodyPr wrap="square" rtlCol="0">
            <a:spAutoFit/>
          </a:bodyPr>
          <a:lstStyle/>
          <a:p>
            <a:pPr algn="ctr"/>
            <a:r>
              <a:rPr lang="ja-JP" altLang="en-US" sz="1600" dirty="0">
                <a:solidFill>
                  <a:schemeClr val="bg1"/>
                </a:solidFill>
                <a:latin typeface="Meiryo UI" panose="020B0604030504040204" pitchFamily="34" charset="-128"/>
                <a:ea typeface="Meiryo UI" panose="020B0604030504040204" pitchFamily="34" charset="-128"/>
              </a:rPr>
              <a:t>電動モップ 回転モップ コードレス 充電式 クリーナー 連続</a:t>
            </a:r>
            <a:r>
              <a:rPr lang="en-US" altLang="ja-JP" sz="1600" dirty="0">
                <a:solidFill>
                  <a:schemeClr val="bg1"/>
                </a:solidFill>
                <a:latin typeface="Meiryo UI" panose="020B0604030504040204" pitchFamily="34" charset="-128"/>
                <a:ea typeface="Meiryo UI" panose="020B0604030504040204" pitchFamily="34" charset="-128"/>
              </a:rPr>
              <a:t>60</a:t>
            </a:r>
            <a:r>
              <a:rPr lang="ja-JP" altLang="en-US" sz="1600" dirty="0">
                <a:solidFill>
                  <a:schemeClr val="bg1"/>
                </a:solidFill>
                <a:latin typeface="Meiryo UI" panose="020B0604030504040204" pitchFamily="34" charset="-128"/>
                <a:ea typeface="Meiryo UI" panose="020B0604030504040204" pitchFamily="34" charset="-128"/>
              </a:rPr>
              <a:t>分使用 伸縮可能 軽量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W315×D150×H940?H1200mm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1kg</a:t>
            </a:r>
          </a:p>
          <a:p>
            <a:r>
              <a:rPr lang="ja-JP" altLang="en-US" sz="900" dirty="0">
                <a:latin typeface="Meiryo UI" panose="020B0604030504040204" pitchFamily="34" charset="-128"/>
                <a:ea typeface="Meiryo UI" panose="020B0604030504040204" pitchFamily="34" charset="-128"/>
              </a:rPr>
              <a:t>付属品：交換用パッド</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、充電用</a:t>
            </a:r>
            <a:r>
              <a:rPr lang="en-US" altLang="ja-JP" sz="900" dirty="0">
                <a:latin typeface="Meiryo UI" panose="020B0604030504040204" pitchFamily="34" charset="-128"/>
                <a:ea typeface="Meiryo UI" panose="020B0604030504040204" pitchFamily="34" charset="-128"/>
              </a:rPr>
              <a:t>AC</a:t>
            </a:r>
            <a:r>
              <a:rPr lang="ja-JP" altLang="en-US" sz="900" dirty="0">
                <a:latin typeface="Meiryo UI" panose="020B0604030504040204" pitchFamily="34" charset="-128"/>
                <a:ea typeface="Meiryo UI" panose="020B0604030504040204" pitchFamily="34" charset="-128"/>
              </a:rPr>
              <a:t>アダプタ（ケーブル長約</a:t>
            </a:r>
            <a:r>
              <a:rPr lang="en-US" altLang="ja-JP" sz="900" dirty="0">
                <a:latin typeface="Meiryo UI" panose="020B0604030504040204" pitchFamily="34" charset="-128"/>
                <a:ea typeface="Meiryo UI" panose="020B0604030504040204" pitchFamily="34" charset="-128"/>
              </a:rPr>
              <a:t>1.5m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備考：消費電力：</a:t>
            </a:r>
            <a:r>
              <a:rPr lang="en-US" altLang="ja-JP" sz="900" dirty="0">
                <a:latin typeface="Meiryo UI" panose="020B0604030504040204" pitchFamily="34" charset="-128"/>
                <a:ea typeface="Meiryo UI" panose="020B0604030504040204" pitchFamily="34" charset="-128"/>
              </a:rPr>
              <a:t>8.9W</a:t>
            </a:r>
            <a:r>
              <a:rPr lang="ja-JP" altLang="en-US" sz="900" dirty="0">
                <a:latin typeface="Meiryo UI" panose="020B0604030504040204" pitchFamily="34" charset="-128"/>
                <a:ea typeface="Meiryo UI" panose="020B0604030504040204" pitchFamily="34" charset="-128"/>
              </a:rPr>
              <a:t>　バッテリー容量：</a:t>
            </a:r>
            <a:r>
              <a:rPr lang="en-US" altLang="ja-JP" sz="900" dirty="0">
                <a:latin typeface="Meiryo UI" panose="020B0604030504040204" pitchFamily="34" charset="-128"/>
                <a:ea typeface="Meiryo UI" panose="020B0604030504040204" pitchFamily="34" charset="-128"/>
              </a:rPr>
              <a:t>2000mAh</a:t>
            </a:r>
            <a:r>
              <a:rPr lang="ja-JP" altLang="en-US" sz="900" dirty="0">
                <a:latin typeface="Meiryo UI" panose="020B0604030504040204" pitchFamily="34" charset="-128"/>
                <a:ea typeface="Meiryo UI" panose="020B0604030504040204" pitchFamily="34" charset="-128"/>
              </a:rPr>
              <a:t>　電源：リチウムイオンバッテリー　充電時間：約</a:t>
            </a:r>
            <a:r>
              <a:rPr lang="en-US" altLang="ja-JP" sz="900" dirty="0">
                <a:latin typeface="Meiryo UI" panose="020B0604030504040204" pitchFamily="34" charset="-128"/>
                <a:ea typeface="Meiryo UI" panose="020B0604030504040204" pitchFamily="34" charset="-128"/>
              </a:rPr>
              <a:t>3.5</a:t>
            </a:r>
            <a:r>
              <a:rPr lang="ja-JP" altLang="en-US" sz="900" dirty="0">
                <a:latin typeface="Meiryo UI" panose="020B0604030504040204" pitchFamily="34" charset="-128"/>
                <a:ea typeface="Meiryo UI" panose="020B0604030504040204" pitchFamily="34" charset="-128"/>
              </a:rPr>
              <a:t>時間　連続使用時間：約</a:t>
            </a:r>
            <a:r>
              <a:rPr lang="en-US" altLang="ja-JP" sz="900" dirty="0">
                <a:latin typeface="Meiryo UI" panose="020B0604030504040204" pitchFamily="34" charset="-128"/>
                <a:ea typeface="Meiryo UI" panose="020B0604030504040204" pitchFamily="34" charset="-128"/>
              </a:rPr>
              <a:t>60</a:t>
            </a:r>
            <a:r>
              <a:rPr lang="ja-JP" altLang="en-US" sz="900" dirty="0">
                <a:latin typeface="Meiryo UI" panose="020B0604030504040204" pitchFamily="34" charset="-128"/>
                <a:ea typeface="Meiryo UI" panose="020B0604030504040204" pitchFamily="34" charset="-128"/>
              </a:rPr>
              <a:t>分　保証期間：ご購入日より</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ヵ月　取扱説明書：日本語取扱説明書あり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軽量ながら軽い力でしっかり汚れを落としてくれる回転式の電動モップ。充電式でコードレスなためどんな場所でもお掃除ができ、充電後は連続</a:t>
            </a:r>
            <a:r>
              <a:rPr lang="en-US" altLang="ja-JP" sz="1600" dirty="0"/>
              <a:t>60</a:t>
            </a:r>
            <a:r>
              <a:rPr lang="ja-JP" altLang="en-US" sz="1600" dirty="0"/>
              <a:t>分使用可能！</a:t>
            </a:r>
            <a:r>
              <a:rPr lang="en-US" altLang="ja-JP" sz="1600" dirty="0"/>
              <a:t>14</a:t>
            </a:r>
            <a:r>
              <a:rPr lang="ja-JP" altLang="en-US" sz="1600" dirty="0"/>
              <a:t>段階に伸縮できる持ち手も◎！</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8CEB29DD-6685-7CBD-902F-F36F24A941BB}"/>
              </a:ext>
            </a:extLst>
          </p:cNvPr>
          <p:cNvPicPr>
            <a:picLocks noChangeAspect="1"/>
          </p:cNvPicPr>
          <p:nvPr/>
        </p:nvPicPr>
        <p:blipFill>
          <a:blip r:embed="rId5"/>
          <a:stretch>
            <a:fillRect/>
          </a:stretch>
        </p:blipFill>
        <p:spPr>
          <a:xfrm>
            <a:off x="753640" y="1439485"/>
            <a:ext cx="3437164" cy="3437164"/>
          </a:xfrm>
          <a:prstGeom prst="rect">
            <a:avLst/>
          </a:prstGeom>
        </p:spPr>
      </p:pic>
    </p:spTree>
    <p:extLst>
      <p:ext uri="{BB962C8B-B14F-4D97-AF65-F5344CB8AC3E}">
        <p14:creationId xmlns:p14="http://schemas.microsoft.com/office/powerpoint/2010/main" val="3230029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338554"/>
          </a:xfrm>
          <a:prstGeom prst="rect">
            <a:avLst/>
          </a:prstGeom>
          <a:noFill/>
        </p:spPr>
        <p:txBody>
          <a:bodyPr wrap="square" rtlCol="0">
            <a:spAutoFit/>
          </a:bodyPr>
          <a:lstStyle/>
          <a:p>
            <a:pPr algn="ctr"/>
            <a:r>
              <a:rPr lang="ja-JP" altLang="en-US" sz="1600" dirty="0">
                <a:solidFill>
                  <a:schemeClr val="bg1"/>
                </a:solidFill>
                <a:latin typeface="Meiryo UI" panose="020B0604030504040204" pitchFamily="34" charset="-128"/>
                <a:ea typeface="Meiryo UI" panose="020B0604030504040204" pitchFamily="34" charset="-128"/>
              </a:rPr>
              <a:t>コードレス ハンディクリーナー </a:t>
            </a:r>
            <a:r>
              <a:rPr lang="en-US" altLang="ja-JP" sz="1600" dirty="0">
                <a:solidFill>
                  <a:schemeClr val="bg1"/>
                </a:solidFill>
                <a:latin typeface="Meiryo UI" panose="020B0604030504040204" pitchFamily="34" charset="-128"/>
                <a:ea typeface="Meiryo UI" panose="020B0604030504040204" pitchFamily="34" charset="-128"/>
              </a:rPr>
              <a:t>USB</a:t>
            </a:r>
            <a:r>
              <a:rPr lang="ja-JP" altLang="en-US" sz="1600" dirty="0">
                <a:solidFill>
                  <a:schemeClr val="bg1"/>
                </a:solidFill>
                <a:latin typeface="Meiryo UI" panose="020B0604030504040204" pitchFamily="34" charset="-128"/>
                <a:ea typeface="Meiryo UI" panose="020B0604030504040204" pitchFamily="34" charset="-128"/>
              </a:rPr>
              <a:t>充電式 ブロワー機能つき 吸引力</a:t>
            </a:r>
            <a:r>
              <a:rPr lang="en-US" altLang="ja-JP" sz="1600" dirty="0">
                <a:solidFill>
                  <a:schemeClr val="bg1"/>
                </a:solidFill>
                <a:latin typeface="Meiryo UI" panose="020B0604030504040204" pitchFamily="34" charset="-128"/>
                <a:ea typeface="Meiryo UI" panose="020B0604030504040204" pitchFamily="34" charset="-128"/>
              </a:rPr>
              <a:t>5000Pa </a:t>
            </a:r>
            <a:r>
              <a:rPr lang="ja-JP" altLang="en-US" sz="1600" dirty="0">
                <a:solidFill>
                  <a:schemeClr val="bg1"/>
                </a:solidFill>
                <a:latin typeface="Meiryo UI" panose="020B0604030504040204" pitchFamily="34" charset="-128"/>
                <a:ea typeface="Meiryo UI" panose="020B0604030504040204" pitchFamily="34" charset="-128"/>
              </a:rPr>
              <a:t>小型掃除機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W248×D70×H70mm</a:t>
            </a:r>
            <a:r>
              <a:rPr lang="ja-JP" altLang="en-US" sz="900" dirty="0">
                <a:latin typeface="Meiryo UI" panose="020B0604030504040204" pitchFamily="34" charset="-128"/>
                <a:ea typeface="Meiryo UI" panose="020B0604030504040204" pitchFamily="34" charset="-128"/>
              </a:rPr>
              <a:t>（キャップ装着時）</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543g</a:t>
            </a:r>
          </a:p>
          <a:p>
            <a:r>
              <a:rPr lang="ja-JP" altLang="en-US" sz="900" dirty="0">
                <a:latin typeface="Meiryo UI" panose="020B0604030504040204" pitchFamily="34" charset="-128"/>
                <a:ea typeface="Meiryo UI" panose="020B0604030504040204" pitchFamily="34" charset="-128"/>
              </a:rPr>
              <a:t>付属品：充電用</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ケーブル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94cm)</a:t>
            </a:r>
            <a:r>
              <a:rPr lang="ja-JP" altLang="en-US" sz="900" dirty="0">
                <a:latin typeface="Meiryo UI" panose="020B0604030504040204" pitchFamily="34" charset="-128"/>
                <a:ea typeface="Meiryo UI" panose="020B0604030504040204" pitchFamily="34" charset="-128"/>
              </a:rPr>
              <a:t>、ブラシノズル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7.5cm)</a:t>
            </a:r>
            <a:r>
              <a:rPr lang="ja-JP" altLang="en-US" sz="900" dirty="0">
                <a:latin typeface="Meiryo UI" panose="020B0604030504040204" pitchFamily="34" charset="-128"/>
                <a:ea typeface="Meiryo UI" panose="020B0604030504040204" pitchFamily="34" charset="-128"/>
              </a:rPr>
              <a:t>、すき間ノズル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22.5cm)</a:t>
            </a:r>
            <a:r>
              <a:rPr lang="ja-JP" altLang="en-US" sz="900" dirty="0">
                <a:latin typeface="Meiryo UI" panose="020B0604030504040204" pitchFamily="34" charset="-128"/>
                <a:ea typeface="Meiryo UI" panose="020B0604030504040204" pitchFamily="34" charset="-128"/>
              </a:rPr>
              <a:t>、ブロアーホース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34.5cm)</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備考：定格電圧：</a:t>
            </a:r>
            <a:r>
              <a:rPr lang="en-US" altLang="ja-JP" sz="900" dirty="0">
                <a:latin typeface="Meiryo UI" panose="020B0604030504040204" pitchFamily="34" charset="-128"/>
                <a:ea typeface="Meiryo UI" panose="020B0604030504040204" pitchFamily="34" charset="-128"/>
              </a:rPr>
              <a:t>5V/2.4A(MAX) Type-C</a:t>
            </a:r>
            <a:r>
              <a:rPr lang="ja-JP" altLang="en-US" sz="900" dirty="0">
                <a:latin typeface="Meiryo UI" panose="020B0604030504040204" pitchFamily="34" charset="-128"/>
                <a:ea typeface="Meiryo UI" panose="020B0604030504040204" pitchFamily="34" charset="-128"/>
              </a:rPr>
              <a:t>　バッテリー容量：</a:t>
            </a:r>
            <a:r>
              <a:rPr lang="en-US" altLang="ja-JP" sz="900" dirty="0">
                <a:latin typeface="Meiryo UI" panose="020B0604030504040204" pitchFamily="34" charset="-128"/>
                <a:ea typeface="Meiryo UI" panose="020B0604030504040204" pitchFamily="34" charset="-128"/>
              </a:rPr>
              <a:t>6000mAh</a:t>
            </a:r>
            <a:r>
              <a:rPr lang="ja-JP" altLang="en-US" sz="900" dirty="0">
                <a:latin typeface="Meiryo UI" panose="020B0604030504040204" pitchFamily="34" charset="-128"/>
                <a:ea typeface="Meiryo UI" panose="020B0604030504040204" pitchFamily="34" charset="-128"/>
              </a:rPr>
              <a:t>　電源：リチウムイオンバッテリー　</a:t>
            </a:r>
            <a:r>
              <a:rPr lang="en-US" altLang="ja-JP" sz="900" dirty="0">
                <a:latin typeface="Meiryo UI" panose="020B0604030504040204" pitchFamily="34" charset="-128"/>
                <a:ea typeface="Meiryo UI" panose="020B0604030504040204" pitchFamily="34" charset="-128"/>
              </a:rPr>
              <a:t>2000mAh×3</a:t>
            </a:r>
            <a:r>
              <a:rPr lang="ja-JP" altLang="en-US" sz="900" dirty="0">
                <a:latin typeface="Meiryo UI" panose="020B0604030504040204" pitchFamily="34" charset="-128"/>
                <a:ea typeface="Meiryo UI" panose="020B0604030504040204" pitchFamily="34" charset="-128"/>
              </a:rPr>
              <a:t>本　消費電力：</a:t>
            </a:r>
            <a:r>
              <a:rPr lang="en-US" altLang="ja-JP" sz="900" dirty="0">
                <a:latin typeface="Meiryo UI" panose="020B0604030504040204" pitchFamily="34" charset="-128"/>
                <a:ea typeface="Meiryo UI" panose="020B0604030504040204" pitchFamily="34" charset="-128"/>
              </a:rPr>
              <a:t>65W</a:t>
            </a:r>
            <a:r>
              <a:rPr lang="ja-JP" altLang="en-US" sz="900" dirty="0">
                <a:latin typeface="Meiryo UI" panose="020B0604030504040204" pitchFamily="34" charset="-128"/>
                <a:ea typeface="Meiryo UI" panose="020B0604030504040204" pitchFamily="34" charset="-128"/>
              </a:rPr>
              <a:t>　充電時間：約</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時間</a:t>
            </a:r>
            <a:r>
              <a:rPr lang="en-US" altLang="ja-JP" sz="900" dirty="0">
                <a:latin typeface="Meiryo UI" panose="020B0604030504040204" pitchFamily="34" charset="-128"/>
                <a:ea typeface="Meiryo UI" panose="020B0604030504040204" pitchFamily="34" charset="-128"/>
              </a:rPr>
              <a:t>(5V/2.4A</a:t>
            </a:r>
            <a:r>
              <a:rPr lang="ja-JP" altLang="en-US" sz="900" dirty="0">
                <a:latin typeface="Meiryo UI" panose="020B0604030504040204" pitchFamily="34" charset="-128"/>
                <a:ea typeface="Meiryo UI" panose="020B0604030504040204" pitchFamily="34" charset="-128"/>
              </a:rPr>
              <a:t>の時</a:t>
            </a:r>
            <a:r>
              <a:rPr lang="en-US" altLang="ja-JP" sz="900" dirty="0">
                <a:latin typeface="Meiryo UI" panose="020B0604030504040204" pitchFamily="34" charset="-128"/>
                <a:ea typeface="Meiryo UI" panose="020B0604030504040204" pitchFamily="34" charset="-128"/>
              </a:rPr>
              <a:t>)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パワフル吸引力ながらどこでも使えるコードレスハンディクリーナー。ブラシノズルやすき間ノズル付きのため、デスク上も車内も窓のサッシも手軽に使えます。</a:t>
            </a:r>
            <a:r>
              <a:rPr lang="en-US" altLang="ja-JP" sz="1600" dirty="0"/>
              <a:t>4</a:t>
            </a:r>
            <a:r>
              <a:rPr lang="ja-JP" altLang="en-US" sz="1600" dirty="0"/>
              <a:t>時間充電で</a:t>
            </a:r>
            <a:r>
              <a:rPr lang="en-US" altLang="ja-JP" sz="1600" dirty="0"/>
              <a:t>25</a:t>
            </a:r>
            <a:r>
              <a:rPr lang="ja-JP" altLang="en-US" sz="1600" dirty="0"/>
              <a:t>分連続使用可能！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4" name="図 43">
            <a:extLst>
              <a:ext uri="{FF2B5EF4-FFF2-40B4-BE49-F238E27FC236}">
                <a16:creationId xmlns:a16="http://schemas.microsoft.com/office/drawing/2014/main" id="{77A65322-35A9-6392-30E8-57191A1F810E}"/>
              </a:ext>
            </a:extLst>
          </p:cNvPr>
          <p:cNvPicPr>
            <a:picLocks noChangeAspect="1"/>
          </p:cNvPicPr>
          <p:nvPr/>
        </p:nvPicPr>
        <p:blipFill>
          <a:blip r:embed="rId5"/>
          <a:stretch>
            <a:fillRect/>
          </a:stretch>
        </p:blipFill>
        <p:spPr>
          <a:xfrm>
            <a:off x="785764" y="1422052"/>
            <a:ext cx="3541183" cy="3541183"/>
          </a:xfrm>
          <a:prstGeom prst="rect">
            <a:avLst/>
          </a:prstGeom>
        </p:spPr>
      </p:pic>
    </p:spTree>
    <p:extLst>
      <p:ext uri="{BB962C8B-B14F-4D97-AF65-F5344CB8AC3E}">
        <p14:creationId xmlns:p14="http://schemas.microsoft.com/office/powerpoint/2010/main" val="2264541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307777"/>
          </a:xfrm>
          <a:prstGeom prst="rect">
            <a:avLst/>
          </a:prstGeom>
          <a:noFill/>
        </p:spPr>
        <p:txBody>
          <a:bodyPr wrap="square" rtlCol="0">
            <a:spAutoFit/>
          </a:bodyPr>
          <a:lstStyle/>
          <a:p>
            <a:pPr algn="ctr"/>
            <a:r>
              <a:rPr lang="ja-JP" altLang="en-US" sz="1400" dirty="0">
                <a:solidFill>
                  <a:schemeClr val="bg1"/>
                </a:solidFill>
                <a:latin typeface="Meiryo UI" panose="020B0604030504040204" pitchFamily="34" charset="-128"/>
                <a:ea typeface="Meiryo UI" panose="020B0604030504040204" pitchFamily="34" charset="-128"/>
              </a:rPr>
              <a:t>セミハード収納ケース </a:t>
            </a:r>
            <a:r>
              <a:rPr lang="en-US" altLang="ja-JP" sz="1400" dirty="0">
                <a:solidFill>
                  <a:schemeClr val="bg1"/>
                </a:solidFill>
                <a:latin typeface="Meiryo UI" panose="020B0604030504040204" pitchFamily="34" charset="-128"/>
                <a:ea typeface="Meiryo UI" panose="020B0604030504040204" pitchFamily="34" charset="-128"/>
              </a:rPr>
              <a:t>XL</a:t>
            </a:r>
            <a:r>
              <a:rPr lang="ja-JP" altLang="en-US" sz="1400" dirty="0">
                <a:solidFill>
                  <a:schemeClr val="bg1"/>
                </a:solidFill>
                <a:latin typeface="Meiryo UI" panose="020B0604030504040204" pitchFamily="34" charset="-128"/>
                <a:ea typeface="Meiryo UI" panose="020B0604030504040204" pitchFamily="34" charset="-128"/>
              </a:rPr>
              <a:t>サイズ </a:t>
            </a:r>
            <a:r>
              <a:rPr lang="en-US" altLang="ja-JP" sz="1400" dirty="0">
                <a:solidFill>
                  <a:schemeClr val="bg1"/>
                </a:solidFill>
                <a:latin typeface="Meiryo UI" panose="020B0604030504040204" pitchFamily="34" charset="-128"/>
                <a:ea typeface="Meiryo UI" panose="020B0604030504040204" pitchFamily="34" charset="-128"/>
              </a:rPr>
              <a:t>13.3</a:t>
            </a:r>
            <a:r>
              <a:rPr lang="ja-JP" altLang="en-US" sz="1400" dirty="0">
                <a:solidFill>
                  <a:schemeClr val="bg1"/>
                </a:solidFill>
                <a:latin typeface="Meiryo UI" panose="020B0604030504040204" pitchFamily="34" charset="-128"/>
                <a:ea typeface="Meiryo UI" panose="020B0604030504040204" pitchFamily="34" charset="-128"/>
              </a:rPr>
              <a:t>インチ ノート</a:t>
            </a:r>
            <a:r>
              <a:rPr lang="en-US" altLang="ja-JP" sz="1400" dirty="0">
                <a:solidFill>
                  <a:schemeClr val="bg1"/>
                </a:solidFill>
                <a:latin typeface="Meiryo UI" panose="020B0604030504040204" pitchFamily="34" charset="-128"/>
                <a:ea typeface="Meiryo UI" panose="020B0604030504040204" pitchFamily="34" charset="-128"/>
              </a:rPr>
              <a:t>PC</a:t>
            </a:r>
            <a:r>
              <a:rPr lang="ja-JP" altLang="en-US" sz="1400" dirty="0">
                <a:solidFill>
                  <a:schemeClr val="bg1"/>
                </a:solidFill>
                <a:latin typeface="Meiryo UI" panose="020B0604030504040204" pitchFamily="34" charset="-128"/>
                <a:ea typeface="Meiryo UI" panose="020B0604030504040204" pitchFamily="34" charset="-128"/>
              </a:rPr>
              <a:t>収納 モバイルバッテリー </a:t>
            </a:r>
            <a:r>
              <a:rPr lang="en-US" altLang="ja-JP" sz="1400" dirty="0">
                <a:solidFill>
                  <a:schemeClr val="bg1"/>
                </a:solidFill>
                <a:latin typeface="Meiryo UI" panose="020B0604030504040204" pitchFamily="34" charset="-128"/>
                <a:ea typeface="Meiryo UI" panose="020B0604030504040204" pitchFamily="34" charset="-128"/>
              </a:rPr>
              <a:t>PC</a:t>
            </a:r>
            <a:r>
              <a:rPr lang="ja-JP" altLang="en-US" sz="1400" dirty="0">
                <a:solidFill>
                  <a:schemeClr val="bg1"/>
                </a:solidFill>
                <a:latin typeface="Meiryo UI" panose="020B0604030504040204" pitchFamily="34" charset="-128"/>
                <a:ea typeface="Meiryo UI" panose="020B0604030504040204" pitchFamily="34" charset="-128"/>
              </a:rPr>
              <a:t>周辺機器 ケーブル 整理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p>
          <a:p>
            <a:r>
              <a:rPr lang="ja-JP" altLang="en-US" sz="900" dirty="0">
                <a:latin typeface="Meiryo UI" panose="020B0604030504040204" pitchFamily="34" charset="-128"/>
                <a:ea typeface="Meiryo UI" panose="020B0604030504040204" pitchFamily="34" charset="-128"/>
              </a:rPr>
              <a:t>素材：表装</a:t>
            </a:r>
            <a:r>
              <a:rPr lang="en-US" altLang="ja-JP" sz="900" dirty="0">
                <a:latin typeface="Meiryo UI" panose="020B0604030504040204" pitchFamily="34" charset="-128"/>
                <a:ea typeface="Meiryo UI" panose="020B0604030504040204" pitchFamily="34" charset="-128"/>
              </a:rPr>
              <a:t>/EVA</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PU</a:t>
            </a:r>
            <a:r>
              <a:rPr lang="ja-JP" altLang="en-US" sz="900" dirty="0">
                <a:latin typeface="Meiryo UI" panose="020B0604030504040204" pitchFamily="34" charset="-128"/>
                <a:ea typeface="Meiryo UI" panose="020B0604030504040204" pitchFamily="34" charset="-128"/>
              </a:rPr>
              <a:t>貼り）</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W395×D295×H120mm</a:t>
            </a:r>
            <a:r>
              <a:rPr lang="ja-JP" altLang="en-US" sz="900" dirty="0">
                <a:latin typeface="Meiryo UI" panose="020B0604030504040204" pitchFamily="34" charset="-128"/>
                <a:ea typeface="Meiryo UI" panose="020B0604030504040204" pitchFamily="34" charset="-128"/>
              </a:rPr>
              <a:t>（突起部、持ち手含まず）</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720g</a:t>
            </a:r>
          </a:p>
          <a:p>
            <a:r>
              <a:rPr lang="ja-JP" altLang="en-US" sz="900" dirty="0">
                <a:latin typeface="Meiryo UI" panose="020B0604030504040204" pitchFamily="34" charset="-128"/>
                <a:ea typeface="Meiryo UI" panose="020B0604030504040204" pitchFamily="34" charset="-128"/>
              </a:rPr>
              <a:t>付属品：間仕切り（大）</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枚、間仕切り（小）</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枚（本体に装着済）</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備考：メイン収納部有効内寸：約</a:t>
            </a:r>
            <a:r>
              <a:rPr lang="en-US" altLang="ja-JP" sz="900" dirty="0">
                <a:latin typeface="Meiryo UI" panose="020B0604030504040204" pitchFamily="34" charset="-128"/>
                <a:ea typeface="Meiryo UI" panose="020B0604030504040204" pitchFamily="34" charset="-128"/>
              </a:rPr>
              <a:t>W380×D280×H50mm</a:t>
            </a:r>
            <a:r>
              <a:rPr lang="ja-JP" altLang="en-US" sz="900" dirty="0">
                <a:latin typeface="Meiryo UI" panose="020B0604030504040204" pitchFamily="34" charset="-128"/>
                <a:ea typeface="Meiryo UI" panose="020B0604030504040204" pitchFamily="34" charset="-128"/>
              </a:rPr>
              <a:t>　メッシュポケット部サイズ：約</a:t>
            </a:r>
            <a:r>
              <a:rPr lang="en-US" altLang="ja-JP" sz="900" dirty="0">
                <a:latin typeface="Meiryo UI" panose="020B0604030504040204" pitchFamily="34" charset="-128"/>
                <a:ea typeface="Meiryo UI" panose="020B0604030504040204" pitchFamily="34" charset="-128"/>
              </a:rPr>
              <a:t>W380×D280×H45mm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en-US" altLang="ja-JP" sz="1600" dirty="0"/>
              <a:t>XL</a:t>
            </a:r>
            <a:r>
              <a:rPr lang="ja-JP" altLang="en-US" sz="1600" dirty="0"/>
              <a:t>サイズのセミハードガジェットポーチ。外からの衝撃に強いセミハードタイプのため、精密機器などを持ち歩く際におすすめです。取り外し可能な間仕切り付きで、好きなように整理整頓も可能。</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4" name="図 13">
            <a:extLst>
              <a:ext uri="{FF2B5EF4-FFF2-40B4-BE49-F238E27FC236}">
                <a16:creationId xmlns:a16="http://schemas.microsoft.com/office/drawing/2014/main" id="{33A1C2C8-948A-3B2E-5B4C-A8F8F0F4258F}"/>
              </a:ext>
            </a:extLst>
          </p:cNvPr>
          <p:cNvPicPr>
            <a:picLocks noChangeAspect="1"/>
          </p:cNvPicPr>
          <p:nvPr/>
        </p:nvPicPr>
        <p:blipFill>
          <a:blip r:embed="rId5"/>
          <a:stretch>
            <a:fillRect/>
          </a:stretch>
        </p:blipFill>
        <p:spPr>
          <a:xfrm>
            <a:off x="709623" y="1437533"/>
            <a:ext cx="3549887" cy="3549887"/>
          </a:xfrm>
          <a:prstGeom prst="rect">
            <a:avLst/>
          </a:prstGeom>
        </p:spPr>
      </p:pic>
    </p:spTree>
    <p:extLst>
      <p:ext uri="{BB962C8B-B14F-4D97-AF65-F5344CB8AC3E}">
        <p14:creationId xmlns:p14="http://schemas.microsoft.com/office/powerpoint/2010/main" val="4845718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1280</TotalTime>
  <Words>3691</Words>
  <Application>Microsoft Office PowerPoint</Application>
  <PresentationFormat>画面に合わせる (4:3)</PresentationFormat>
  <Paragraphs>462</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271</cp:revision>
  <cp:lastPrinted>2021-07-20T08:57:41Z</cp:lastPrinted>
  <dcterms:created xsi:type="dcterms:W3CDTF">2021-06-21T09:41:39Z</dcterms:created>
  <dcterms:modified xsi:type="dcterms:W3CDTF">2025-03-13T08:59:53Z</dcterms:modified>
</cp:coreProperties>
</file>