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88" r:id="rId8"/>
    <p:sldId id="263" r:id="rId9"/>
    <p:sldId id="264" r:id="rId10"/>
    <p:sldId id="265" r:id="rId11"/>
    <p:sldId id="289" r:id="rId12"/>
    <p:sldId id="267" r:id="rId13"/>
    <p:sldId id="268" r:id="rId14"/>
    <p:sldId id="269" r:id="rId15"/>
    <p:sldId id="270" r:id="rId16"/>
    <p:sldId id="271" r:id="rId17"/>
    <p:sldId id="272" r:id="rId18"/>
    <p:sldId id="273" r:id="rId19"/>
    <p:sldId id="274" r:id="rId20"/>
    <p:sldId id="275" r:id="rId21"/>
    <p:sldId id="276" r:id="rId22"/>
    <p:sldId id="277" r:id="rId23"/>
    <p:sldId id="290" r:id="rId24"/>
    <p:sldId id="279" r:id="rId25"/>
    <p:sldId id="280" r:id="rId26"/>
    <p:sldId id="281" r:id="rId27"/>
    <p:sldId id="282" r:id="rId28"/>
    <p:sldId id="291"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48" autoAdjust="0"/>
    <p:restoredTop sz="94656"/>
  </p:normalViewPr>
  <p:slideViewPr>
    <p:cSldViewPr snapToGrid="0" snapToObjects="1">
      <p:cViewPr varScale="1">
        <p:scale>
          <a:sx n="90" d="100"/>
          <a:sy n="90" d="100"/>
        </p:scale>
        <p:origin x="390"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カスタムデザイン付箋 スタンドポップ シングル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592350"/>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紙</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60</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75×75×7(mm)</a:t>
            </a:r>
          </a:p>
          <a:p>
            <a:r>
              <a:rPr lang="ja-JP" altLang="en-US" sz="900" dirty="0">
                <a:latin typeface="Meiryo UI" panose="020B0604030504040204" pitchFamily="34" charset="-128"/>
                <a:ea typeface="Meiryo UI" panose="020B0604030504040204" pitchFamily="34" charset="-128"/>
              </a:rPr>
              <a:t>包装</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48540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369985"/>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フルカラープリント可能な台紙はデザインに合わせて形状も切り抜くことが可能な付箋です。組み立てるとスタンドとして飾ることもでき、デスク上などで存在感のあるアイテムです。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8" name="Picture 14">
            <a:extLst>
              <a:ext uri="{FF2B5EF4-FFF2-40B4-BE49-F238E27FC236}">
                <a16:creationId xmlns:a16="http://schemas.microsoft.com/office/drawing/2014/main" id="{C5BE84E7-2964-E314-8404-3CEDD26424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24" y="1411148"/>
            <a:ext cx="3689350" cy="368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51908"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新壱億円キッチンペーパー</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素材：パルプ</a:t>
            </a:r>
          </a:p>
          <a:p>
            <a:r>
              <a:rPr lang="ja-JP" altLang="en-US" sz="900">
                <a:latin typeface="Meiryo UI" panose="020B0604030504040204" pitchFamily="34" charset="-128"/>
                <a:ea typeface="Meiryo UI" panose="020B0604030504040204" pitchFamily="34" charset="-128"/>
              </a:rPr>
              <a:t>包装：包装袋</a:t>
            </a:r>
          </a:p>
          <a:p>
            <a:r>
              <a:rPr lang="ja-JP" altLang="en-US" sz="900">
                <a:latin typeface="Meiryo UI" panose="020B0604030504040204" pitchFamily="34" charset="-128"/>
                <a:ea typeface="Meiryo UI" panose="020B0604030504040204" pitchFamily="34" charset="-128"/>
              </a:rPr>
              <a:t>生産国：日本 </a:t>
            </a:r>
            <a:endParaRPr lang="ja-JP" altLang="en-US"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新壱万円札のデザインをモチーフにした、ちょっとしたおもしろグッズ新壱億円キッチンペーパー</a:t>
            </a:r>
            <a:r>
              <a:rPr lang="en-US" altLang="ja-JP" sz="1600" dirty="0"/>
              <a:t>10</a:t>
            </a:r>
            <a:r>
              <a:rPr lang="ja-JP" altLang="en-US" sz="1600" dirty="0"/>
              <a:t>枚入り。インパクトがあるためイベントのディスプレイ用としてもおすすめです。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25" name="図 24">
            <a:extLst>
              <a:ext uri="{FF2B5EF4-FFF2-40B4-BE49-F238E27FC236}">
                <a16:creationId xmlns:a16="http://schemas.microsoft.com/office/drawing/2014/main" id="{F72471EA-9365-508B-D168-39AC3269519E}"/>
              </a:ext>
            </a:extLst>
          </p:cNvPr>
          <p:cNvPicPr>
            <a:picLocks noChangeAspect="1"/>
          </p:cNvPicPr>
          <p:nvPr/>
        </p:nvPicPr>
        <p:blipFill>
          <a:blip r:embed="rId5"/>
          <a:stretch>
            <a:fillRect/>
          </a:stretch>
        </p:blipFill>
        <p:spPr>
          <a:xfrm>
            <a:off x="724120" y="1387205"/>
            <a:ext cx="3584843" cy="3584843"/>
          </a:xfrm>
          <a:prstGeom prst="rect">
            <a:avLst/>
          </a:prstGeom>
        </p:spPr>
      </p:pic>
    </p:spTree>
    <p:extLst>
      <p:ext uri="{BB962C8B-B14F-4D97-AF65-F5344CB8AC3E}">
        <p14:creationId xmlns:p14="http://schemas.microsoft.com/office/powerpoint/2010/main" val="3115750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ブルーライトカット付きメガネルーペ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素材：本体：ポリカーボネート、専用ポーチ・クロス・メガネストラップ：ポリエステル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45×155×140mm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63×180×60mm</a:t>
            </a:r>
          </a:p>
          <a:p>
            <a:r>
              <a:rPr lang="ja-JP" altLang="en-US" sz="900" dirty="0">
                <a:latin typeface="Meiryo UI" panose="020B0604030504040204" pitchFamily="34" charset="-128"/>
                <a:ea typeface="Meiryo UI" panose="020B0604030504040204" pitchFamily="34" charset="-128"/>
              </a:rPr>
              <a:t>包装 ：化粧箱入</a:t>
            </a:r>
          </a:p>
          <a:p>
            <a:r>
              <a:rPr lang="ja-JP" altLang="en-US" sz="900" dirty="0">
                <a:latin typeface="Meiryo UI" panose="020B0604030504040204" pitchFamily="34" charset="-128"/>
                <a:ea typeface="Meiryo UI" panose="020B0604030504040204" pitchFamily="34" charset="-128"/>
              </a:rPr>
              <a:t>備考：専用ポーチ・クロス・メガネストラップ付き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目に優しいブルーライトカット機能が付いたメガネ型のルーペです。通常のメガネの上からでもかけられますし、ストラップや専用ケースなども付いているため、とっても便利です。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0" name="図 69">
            <a:extLst>
              <a:ext uri="{FF2B5EF4-FFF2-40B4-BE49-F238E27FC236}">
                <a16:creationId xmlns:a16="http://schemas.microsoft.com/office/drawing/2014/main" id="{396B51C7-34AD-CD44-9A0B-E433F000172E}"/>
              </a:ext>
            </a:extLst>
          </p:cNvPr>
          <p:cNvPicPr>
            <a:picLocks noChangeAspect="1"/>
          </p:cNvPicPr>
          <p:nvPr/>
        </p:nvPicPr>
        <p:blipFill>
          <a:blip r:embed="rId5"/>
          <a:stretch>
            <a:fillRect/>
          </a:stretch>
        </p:blipFill>
        <p:spPr>
          <a:xfrm>
            <a:off x="669798" y="1362462"/>
            <a:ext cx="3721517" cy="3721517"/>
          </a:xfrm>
          <a:prstGeom prst="rect">
            <a:avLst/>
          </a:prstGeom>
        </p:spPr>
      </p:pic>
    </p:spTree>
    <p:extLst>
      <p:ext uri="{BB962C8B-B14F-4D97-AF65-F5344CB8AC3E}">
        <p14:creationId xmlns:p14="http://schemas.microsoft.com/office/powerpoint/2010/main" val="3394193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err="1">
                <a:solidFill>
                  <a:schemeClr val="bg1"/>
                </a:solidFill>
                <a:latin typeface="Meiryo UI" panose="020B0604030504040204" pitchFamily="34" charset="-128"/>
                <a:ea typeface="Meiryo UI" panose="020B0604030504040204" pitchFamily="34" charset="-128"/>
              </a:rPr>
              <a:t>CafeDeli</a:t>
            </a:r>
            <a:r>
              <a:rPr lang="en" altLang="ja-JP" sz="2000" dirty="0">
                <a:solidFill>
                  <a:schemeClr val="bg1"/>
                </a:solidFill>
                <a:latin typeface="Meiryo UI" panose="020B0604030504040204" pitchFamily="34" charset="-128"/>
                <a:ea typeface="Meiryo UI" panose="020B0604030504040204" pitchFamily="34" charset="-128"/>
              </a:rPr>
              <a:t> </a:t>
            </a:r>
            <a:r>
              <a:rPr lang="ja-JP" altLang="en-US" sz="2000">
                <a:solidFill>
                  <a:schemeClr val="bg1"/>
                </a:solidFill>
                <a:latin typeface="Meiryo UI" panose="020B0604030504040204" pitchFamily="34" charset="-128"/>
                <a:ea typeface="Meiryo UI" panose="020B0604030504040204" pitchFamily="34" charset="-128"/>
              </a:rPr>
              <a:t>フルーツサンドタオル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633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：タオル展開時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20×20cm</a:t>
            </a:r>
            <a:r>
              <a:rPr lang="ja-JP" altLang="en-US" sz="900">
                <a:latin typeface="Meiryo UI" panose="020B0604030504040204" pitchFamily="34" charset="-128"/>
                <a:ea typeface="Meiryo UI" panose="020B0604030504040204" pitchFamily="34" charset="-128"/>
              </a:rPr>
              <a:t>（包装形態：ポリ袋入り）</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12g</a:t>
            </a:r>
          </a:p>
          <a:p>
            <a:r>
              <a:rPr lang="ja-JP" altLang="en-US" sz="900">
                <a:latin typeface="Meiryo UI" panose="020B0604030504040204" pitchFamily="34" charset="-128"/>
                <a:ea typeface="Meiryo UI" panose="020B0604030504040204" pitchFamily="34" charset="-128"/>
              </a:rPr>
              <a:t>注意事項：色指定不可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フルーツサンド風のパッケージがインパクトがあり可愛らしい、ギフト用のタオルです。抽選会などの景品からノベルティアイテム、大切な人への贈答用まで、幅広いシーンでご利用いただけます。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7F85E2BC-6F5D-9941-919C-5A826A51AA41}"/>
              </a:ext>
            </a:extLst>
          </p:cNvPr>
          <p:cNvPicPr>
            <a:picLocks noChangeAspect="1"/>
          </p:cNvPicPr>
          <p:nvPr/>
        </p:nvPicPr>
        <p:blipFill>
          <a:blip r:embed="rId5"/>
          <a:stretch>
            <a:fillRect/>
          </a:stretch>
        </p:blipFill>
        <p:spPr>
          <a:xfrm>
            <a:off x="872094" y="1597412"/>
            <a:ext cx="3175000" cy="3175000"/>
          </a:xfrm>
          <a:prstGeom prst="rect">
            <a:avLst/>
          </a:prstGeom>
        </p:spPr>
      </p:pic>
    </p:spTree>
    <p:extLst>
      <p:ext uri="{BB962C8B-B14F-4D97-AF65-F5344CB8AC3E}">
        <p14:creationId xmlns:p14="http://schemas.microsoft.com/office/powerpoint/2010/main" val="2117918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洗剤が要らないエコスポンジ</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オレンジ･グリーン･ブルー </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ポリウレタン･アクリル･ポリエステル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152×64×40mm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デザイン袋</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洗剤を付けずともアクリルネットで汚れを綺麗に落とすことができる、地球環境にも優しいエコなスポンジです。パッケージの見た目もとっても可愛いため、特典用や景品用としてもおすすめ。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826576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51908"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粉体入浴剤 エステ気分アロマ</a:t>
            </a:r>
            <a:r>
              <a:rPr lang="en-US" altLang="ja-JP" sz="2000" dirty="0">
                <a:solidFill>
                  <a:schemeClr val="bg1"/>
                </a:solidFill>
                <a:latin typeface="Meiryo UI" panose="020B0604030504040204" pitchFamily="34" charset="-128"/>
                <a:ea typeface="Meiryo UI" panose="020B0604030504040204" pitchFamily="34" charset="-128"/>
              </a:rPr>
              <a:t>40g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包装：なし</a:t>
            </a:r>
          </a:p>
          <a:p>
            <a:r>
              <a:rPr lang="ja-JP" altLang="en-US" sz="900" dirty="0">
                <a:latin typeface="Meiryo UI" panose="020B0604030504040204" pitchFamily="34" charset="-128"/>
                <a:ea typeface="Meiryo UI" panose="020B0604030504040204" pitchFamily="34" charset="-128"/>
              </a:rPr>
              <a:t>生産国：日本製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リゾートでゆったりエステを受けている気分にさせてくれる入浴剤です。ポップでカラフルなパッケージデザインも印象的で、イベント等での配布用にもおすすめ。</a:t>
            </a:r>
            <a:r>
              <a:rPr lang="en-US" altLang="ja-JP" sz="1600" dirty="0"/>
              <a:t>3</a:t>
            </a:r>
            <a:r>
              <a:rPr lang="ja-JP" altLang="en-US" sz="1600" dirty="0"/>
              <a:t>種類から選択可能です。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27" name="図 26">
            <a:extLst>
              <a:ext uri="{FF2B5EF4-FFF2-40B4-BE49-F238E27FC236}">
                <a16:creationId xmlns:a16="http://schemas.microsoft.com/office/drawing/2014/main" id="{BB22EE07-ECEB-AE7B-6433-A34501DECA1E}"/>
              </a:ext>
            </a:extLst>
          </p:cNvPr>
          <p:cNvPicPr>
            <a:picLocks noChangeAspect="1"/>
          </p:cNvPicPr>
          <p:nvPr/>
        </p:nvPicPr>
        <p:blipFill>
          <a:blip r:embed="rId5"/>
          <a:stretch>
            <a:fillRect/>
          </a:stretch>
        </p:blipFill>
        <p:spPr>
          <a:xfrm>
            <a:off x="730884" y="1357783"/>
            <a:ext cx="3650944" cy="3650944"/>
          </a:xfrm>
          <a:prstGeom prst="rect">
            <a:avLst/>
          </a:prstGeom>
        </p:spPr>
      </p:pic>
    </p:spTree>
    <p:extLst>
      <p:ext uri="{BB962C8B-B14F-4D97-AF65-F5344CB8AC3E}">
        <p14:creationId xmlns:p14="http://schemas.microsoft.com/office/powerpoint/2010/main" val="1695006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耐水メモカード</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枚</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素材：炭酸カルシウム・高密度ポリエチレン</a:t>
            </a:r>
          </a:p>
          <a:p>
            <a:r>
              <a:rPr lang="ja-JP" altLang="en-US" sz="900" dirty="0">
                <a:latin typeface="Meiryo UI" panose="020B0604030504040204" pitchFamily="34" charset="-128"/>
                <a:ea typeface="Meiryo UI" panose="020B0604030504040204" pitchFamily="34" charset="-128"/>
              </a:rPr>
              <a:t>サイズ：台紙：</a:t>
            </a:r>
            <a:r>
              <a:rPr lang="en-US" altLang="ja-JP" sz="900" dirty="0">
                <a:latin typeface="Meiryo UI" panose="020B0604030504040204" pitchFamily="34" charset="-128"/>
                <a:ea typeface="Meiryo UI" panose="020B0604030504040204" pitchFamily="34" charset="-128"/>
              </a:rPr>
              <a:t>85×131mm</a:t>
            </a:r>
            <a:r>
              <a:rPr lang="ja-JP" altLang="en-US" sz="900" dirty="0">
                <a:latin typeface="Meiryo UI" panose="020B0604030504040204" pitchFamily="34" charset="-128"/>
                <a:ea typeface="Meiryo UI" panose="020B0604030504040204" pitchFamily="34" charset="-128"/>
              </a:rPr>
              <a:t>・メモ：</a:t>
            </a:r>
            <a:r>
              <a:rPr lang="en-US" altLang="ja-JP" sz="900" dirty="0">
                <a:latin typeface="Meiryo UI" panose="020B0604030504040204" pitchFamily="34" charset="-128"/>
                <a:ea typeface="Meiryo UI" panose="020B0604030504040204" pitchFamily="34" charset="-128"/>
              </a:rPr>
              <a:t>80×100mm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備考：メモ</a:t>
            </a:r>
            <a:r>
              <a:rPr lang="en-US" altLang="ja-JP" sz="900" dirty="0">
                <a:latin typeface="Meiryo UI" panose="020B0604030504040204" pitchFamily="34" charset="-128"/>
                <a:ea typeface="Meiryo UI" panose="020B0604030504040204" pitchFamily="34" charset="-128"/>
              </a:rPr>
              <a:t>×5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濡れても平気なため、キッチン仕事や災害時などにも非常に便利なメモカードの</a:t>
            </a:r>
            <a:r>
              <a:rPr lang="en-US" altLang="ja-JP" sz="1600" dirty="0"/>
              <a:t>5</a:t>
            </a:r>
            <a:r>
              <a:rPr lang="ja-JP" altLang="en-US" sz="1600" dirty="0"/>
              <a:t>枚組です。防災イベントやキャンペーンのノベルティグッズ用としても人気のあるアイテムです。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CBF57B27-BD68-F6F3-C12C-CDF59971A5DE}"/>
              </a:ext>
            </a:extLst>
          </p:cNvPr>
          <p:cNvPicPr>
            <a:picLocks noChangeAspect="1"/>
          </p:cNvPicPr>
          <p:nvPr/>
        </p:nvPicPr>
        <p:blipFill>
          <a:blip r:embed="rId5"/>
          <a:stretch>
            <a:fillRect/>
          </a:stretch>
        </p:blipFill>
        <p:spPr>
          <a:xfrm>
            <a:off x="659942" y="1373565"/>
            <a:ext cx="3702633" cy="3702633"/>
          </a:xfrm>
          <a:prstGeom prst="rect">
            <a:avLst/>
          </a:prstGeom>
        </p:spPr>
      </p:pic>
    </p:spTree>
    <p:extLst>
      <p:ext uri="{BB962C8B-B14F-4D97-AF65-F5344CB8AC3E}">
        <p14:creationId xmlns:p14="http://schemas.microsoft.com/office/powerpoint/2010/main" val="3642611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アニマル付箋</a:t>
            </a:r>
            <a:r>
              <a:rPr lang="en-US" altLang="ja-JP" sz="2000" dirty="0">
                <a:solidFill>
                  <a:schemeClr val="bg1"/>
                </a:solidFill>
                <a:latin typeface="Meiryo UI" panose="020B0604030504040204" pitchFamily="34" charset="-128"/>
                <a:ea typeface="Meiryo UI" panose="020B0604030504040204" pitchFamily="34" charset="-128"/>
              </a:rPr>
              <a:t>1</a:t>
            </a:r>
            <a:r>
              <a:rPr lang="ja-JP" altLang="en-US" sz="2000" dirty="0">
                <a:solidFill>
                  <a:schemeClr val="bg1"/>
                </a:solidFill>
                <a:latin typeface="Meiryo UI" panose="020B0604030504040204" pitchFamily="34" charset="-128"/>
                <a:ea typeface="Meiryo UI" panose="020B0604030504040204" pitchFamily="34" charset="-128"/>
              </a:rPr>
              <a:t>組</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:1.5×4.5cm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ポリ袋入り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仕事も勉強もぜったい楽しくなる、とってもキュートなアニマルデザインの付箋です。手軽なサイズ感で、イベントやキャンペーンでばらまくノベルティ用としても便利ですしおすすめです。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3DA6D303-CEDB-5F2E-0DE1-A1C74F13A9DD}"/>
              </a:ext>
            </a:extLst>
          </p:cNvPr>
          <p:cNvPicPr>
            <a:picLocks noChangeAspect="1"/>
          </p:cNvPicPr>
          <p:nvPr/>
        </p:nvPicPr>
        <p:blipFill>
          <a:blip r:embed="rId5"/>
          <a:stretch>
            <a:fillRect/>
          </a:stretch>
        </p:blipFill>
        <p:spPr>
          <a:xfrm>
            <a:off x="808002" y="1475340"/>
            <a:ext cx="3496708" cy="3496708"/>
          </a:xfrm>
          <a:prstGeom prst="rect">
            <a:avLst/>
          </a:prstGeom>
        </p:spPr>
      </p:pic>
    </p:spTree>
    <p:extLst>
      <p:ext uri="{BB962C8B-B14F-4D97-AF65-F5344CB8AC3E}">
        <p14:creationId xmlns:p14="http://schemas.microsoft.com/office/powerpoint/2010/main" val="2722806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ふわふわスイーツタオル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グリーン･ピンク･ブラウン･ベージュ </a:t>
            </a:r>
            <a:r>
              <a:rPr lang="en-US" altLang="ja-JP" sz="900" b="0" i="0" dirty="0">
                <a:solidFill>
                  <a:srgbClr val="333333"/>
                </a:solidFill>
                <a:effectLst/>
                <a:latin typeface="-apple-system"/>
              </a:rPr>
              <a:t>4</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ポリエステル･ナイロン</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200×200mm(</a:t>
            </a:r>
            <a:r>
              <a:rPr lang="ja-JP" altLang="en-US" sz="900" b="0" i="0" dirty="0">
                <a:solidFill>
                  <a:srgbClr val="333333"/>
                </a:solidFill>
                <a:effectLst/>
                <a:latin typeface="-apple-system"/>
              </a:rPr>
              <a:t>セット時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l-GR" altLang="ja-JP" sz="900" b="0" i="0" dirty="0">
                <a:solidFill>
                  <a:srgbClr val="333333"/>
                </a:solidFill>
                <a:effectLst/>
                <a:latin typeface="-apple-system"/>
              </a:rPr>
              <a:t>φ80×32</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デザイン袋</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まるで本物のドーナツのようなパッケージジングがオシャレで可愛らしいタオルです。</a:t>
            </a:r>
            <a:r>
              <a:rPr lang="en-US" altLang="ja-JP" sz="1600" b="0" i="0" dirty="0">
                <a:solidFill>
                  <a:srgbClr val="333333"/>
                </a:solidFill>
                <a:effectLst/>
                <a:latin typeface="-apple-system"/>
              </a:rPr>
              <a:t>200mm×200mm</a:t>
            </a:r>
            <a:r>
              <a:rPr lang="ja-JP" altLang="en-US" sz="1600" b="0" i="0" dirty="0">
                <a:solidFill>
                  <a:srgbClr val="333333"/>
                </a:solidFill>
                <a:effectLst/>
                <a:latin typeface="-apple-system"/>
              </a:rPr>
              <a:t>の手頃サイズなため、さまざまなシーンで便利です。バレンタイン用などにもおすすめ。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59805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新壱億円ウェットティッシュ</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zh-CN" altLang="en-US" sz="900" dirty="0">
                <a:latin typeface="Meiryo UI" panose="020B0604030504040204" pitchFamily="34" charset="-128"/>
                <a:ea typeface="Meiryo UI" panose="020B0604030504040204" pitchFamily="34" charset="-128"/>
              </a:rPr>
              <a:t>素材：不織布</a:t>
            </a:r>
          </a:p>
          <a:p>
            <a:r>
              <a:rPr lang="zh-CN" altLang="en-US" sz="900" dirty="0">
                <a:latin typeface="Meiryo UI" panose="020B0604030504040204" pitchFamily="34" charset="-128"/>
                <a:ea typeface="Meiryo UI" panose="020B0604030504040204" pitchFamily="34" charset="-128"/>
              </a:rPr>
              <a:t>包装：包装袋</a:t>
            </a:r>
          </a:p>
          <a:p>
            <a:r>
              <a:rPr lang="zh-CN" altLang="en-US" sz="900" dirty="0">
                <a:latin typeface="Meiryo UI" panose="020B0604030504040204" pitchFamily="34" charset="-128"/>
                <a:ea typeface="Meiryo UI" panose="020B0604030504040204" pitchFamily="34" charset="-128"/>
              </a:rPr>
              <a:t>生産国：日本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新壱万円札のデザインをモチーフにした、ちょっとしたおもしろグッズ新壱億円ウェットティッシュ</a:t>
            </a:r>
            <a:r>
              <a:rPr lang="en-US" altLang="ja-JP" sz="1600" dirty="0"/>
              <a:t>10</a:t>
            </a:r>
            <a:r>
              <a:rPr lang="ja-JP" altLang="en-US" sz="1600" dirty="0"/>
              <a:t>枚入り。インパクトがあるためイベントのディスプレイ用としてもおすすめです。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A93EF101-8E53-F352-9EA7-D5CFA6E11F08}"/>
              </a:ext>
            </a:extLst>
          </p:cNvPr>
          <p:cNvPicPr>
            <a:picLocks noChangeAspect="1"/>
          </p:cNvPicPr>
          <p:nvPr/>
        </p:nvPicPr>
        <p:blipFill>
          <a:blip r:embed="rId5"/>
          <a:stretch>
            <a:fillRect/>
          </a:stretch>
        </p:blipFill>
        <p:spPr>
          <a:xfrm>
            <a:off x="692686" y="1425283"/>
            <a:ext cx="3594189" cy="3594189"/>
          </a:xfrm>
          <a:prstGeom prst="rect">
            <a:avLst/>
          </a:prstGeom>
        </p:spPr>
      </p:pic>
    </p:spTree>
    <p:extLst>
      <p:ext uri="{BB962C8B-B14F-4D97-AF65-F5344CB8AC3E}">
        <p14:creationId xmlns:p14="http://schemas.microsoft.com/office/powerpoint/2010/main" val="3010177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ノック式半永久鉛筆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サイズ：全長</a:t>
            </a:r>
            <a:r>
              <a:rPr lang="en-US" altLang="ja-JP" sz="900" dirty="0">
                <a:latin typeface="Meiryo UI" panose="020B0604030504040204" pitchFamily="34" charset="-128"/>
                <a:ea typeface="Meiryo UI" panose="020B0604030504040204" pitchFamily="34" charset="-128"/>
              </a:rPr>
              <a:t>14.3cm</a:t>
            </a:r>
          </a:p>
          <a:p>
            <a:r>
              <a:rPr lang="ja-JP" altLang="en-US" sz="900" dirty="0">
                <a:latin typeface="Meiryo UI" panose="020B0604030504040204" pitchFamily="34" charset="-128"/>
                <a:ea typeface="Meiryo UI" panose="020B0604030504040204" pitchFamily="34" charset="-128"/>
              </a:rPr>
              <a:t>包装：ポリ袋入り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半永久的に使用できる、特殊石炭で作られた鉛筆です。紙との摩擦で生じる黒鉛と合金の粒子が付着することで筆跡となり、消しゴムで消すことも可能です。ノベルティ用等におすすめ。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9" name="図 108">
            <a:extLst>
              <a:ext uri="{FF2B5EF4-FFF2-40B4-BE49-F238E27FC236}">
                <a16:creationId xmlns:a16="http://schemas.microsoft.com/office/drawing/2014/main" id="{0144AB07-653E-16F8-E67D-076F58E3D2F6}"/>
              </a:ext>
            </a:extLst>
          </p:cNvPr>
          <p:cNvPicPr>
            <a:picLocks noChangeAspect="1"/>
          </p:cNvPicPr>
          <p:nvPr/>
        </p:nvPicPr>
        <p:blipFill>
          <a:blip r:embed="rId5"/>
          <a:stretch>
            <a:fillRect/>
          </a:stretch>
        </p:blipFill>
        <p:spPr>
          <a:xfrm>
            <a:off x="679140" y="1412506"/>
            <a:ext cx="3671473" cy="3671473"/>
          </a:xfrm>
          <a:prstGeom prst="rect">
            <a:avLst/>
          </a:prstGeom>
        </p:spPr>
      </p:pic>
    </p:spTree>
    <p:extLst>
      <p:ext uri="{BB962C8B-B14F-4D97-AF65-F5344CB8AC3E}">
        <p14:creationId xmlns:p14="http://schemas.microsoft.com/office/powerpoint/2010/main" val="4144692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ミニミニゴールドティッシュ</a:t>
            </a:r>
            <a:r>
              <a:rPr lang="en-US" altLang="ja-JP" sz="2000" dirty="0">
                <a:solidFill>
                  <a:schemeClr val="bg1"/>
                </a:solidFill>
                <a:latin typeface="Meiryo UI" panose="020B0604030504040204" pitchFamily="34" charset="-128"/>
                <a:ea typeface="Meiryo UI" panose="020B0604030504040204" pitchFamily="34" charset="-128"/>
              </a:rPr>
              <a:t>10W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233014"/>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金の延べ棒をモチーフにしたミニミニ</a:t>
            </a:r>
            <a:r>
              <a:rPr lang="en-US" altLang="ja-JP" sz="1600" dirty="0"/>
              <a:t>BOX</a:t>
            </a:r>
            <a:r>
              <a:rPr lang="ja-JP" altLang="en-US" sz="1600" dirty="0"/>
              <a:t>ティッシュ。積み重ねて店頭ディスプレイとしても活用できます。ポケットにも入るコンパクトサイズで手渡ししやすく、配布用ノベルティに最適です。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5" name="図 74">
            <a:extLst>
              <a:ext uri="{FF2B5EF4-FFF2-40B4-BE49-F238E27FC236}">
                <a16:creationId xmlns:a16="http://schemas.microsoft.com/office/drawing/2014/main" id="{8B275863-0769-EBFD-176E-8EE551A23D40}"/>
              </a:ext>
            </a:extLst>
          </p:cNvPr>
          <p:cNvPicPr>
            <a:picLocks noChangeAspect="1"/>
          </p:cNvPicPr>
          <p:nvPr/>
        </p:nvPicPr>
        <p:blipFill>
          <a:blip r:embed="rId5"/>
          <a:stretch>
            <a:fillRect/>
          </a:stretch>
        </p:blipFill>
        <p:spPr>
          <a:xfrm>
            <a:off x="705343" y="1345542"/>
            <a:ext cx="3641879" cy="3641879"/>
          </a:xfrm>
          <a:prstGeom prst="rect">
            <a:avLst/>
          </a:prstGeom>
        </p:spPr>
      </p:pic>
    </p:spTree>
    <p:extLst>
      <p:ext uri="{BB962C8B-B14F-4D97-AF65-F5344CB8AC3E}">
        <p14:creationId xmlns:p14="http://schemas.microsoft.com/office/powerpoint/2010/main" val="2031292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リル </a:t>
            </a:r>
            <a:r>
              <a:rPr lang="en-US" altLang="ja-JP" sz="2000" dirty="0">
                <a:solidFill>
                  <a:schemeClr val="bg1"/>
                </a:solidFill>
                <a:latin typeface="Meiryo UI" panose="020B0604030504040204" pitchFamily="34" charset="-128"/>
                <a:ea typeface="Meiryo UI" panose="020B0604030504040204" pitchFamily="34" charset="-128"/>
              </a:rPr>
              <a:t>4</a:t>
            </a:r>
            <a:r>
              <a:rPr lang="ja-JP" altLang="en-US" sz="2000" dirty="0">
                <a:solidFill>
                  <a:schemeClr val="bg1"/>
                </a:solidFill>
                <a:latin typeface="Meiryo UI" panose="020B0604030504040204" pitchFamily="34" charset="-128"/>
                <a:ea typeface="Meiryo UI" panose="020B0604030504040204" pitchFamily="34" charset="-128"/>
              </a:rPr>
              <a:t>色コルクボールペン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麦わら配合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・コルク</a:t>
            </a:r>
          </a:p>
          <a:p>
            <a:r>
              <a:rPr lang="ja-JP" altLang="en-US" sz="900" dirty="0">
                <a:latin typeface="Meiryo UI" panose="020B0604030504040204" pitchFamily="34" charset="-128"/>
                <a:ea typeface="Meiryo UI" panose="020B0604030504040204" pitchFamily="34" charset="-128"/>
              </a:rPr>
              <a:t>サイズ：全長</a:t>
            </a:r>
            <a:r>
              <a:rPr lang="en-US" altLang="ja-JP" sz="900" dirty="0">
                <a:latin typeface="Meiryo UI" panose="020B0604030504040204" pitchFamily="34" charset="-128"/>
                <a:ea typeface="Meiryo UI" panose="020B0604030504040204" pitchFamily="34" charset="-128"/>
              </a:rPr>
              <a:t>/143mm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3</a:t>
            </a:r>
            <a:r>
              <a:rPr lang="ja-JP" altLang="en-US" sz="1600" dirty="0"/>
              <a:t>色（黒</a:t>
            </a:r>
            <a:r>
              <a:rPr lang="en-US" altLang="ja-JP" sz="1600" dirty="0"/>
              <a:t>2</a:t>
            </a:r>
            <a:r>
              <a:rPr lang="ja-JP" altLang="en-US" sz="1600" dirty="0"/>
              <a:t>本）</a:t>
            </a:r>
            <a:r>
              <a:rPr lang="en-US" altLang="ja-JP" sz="1600" dirty="0"/>
              <a:t>+</a:t>
            </a:r>
            <a:r>
              <a:rPr lang="ja-JP" altLang="en-US" sz="1600" dirty="0"/>
              <a:t>タッチペンで日常使いにも非常に便利なスリムペンです。再生</a:t>
            </a:r>
            <a:r>
              <a:rPr lang="en-US" altLang="ja-JP" sz="1600" dirty="0"/>
              <a:t>ABS</a:t>
            </a:r>
            <a:r>
              <a:rPr lang="ja-JP" altLang="en-US" sz="1600" dirty="0"/>
              <a:t>素材を使用し作られているため環境に優しいアイテムである点も◎！全</a:t>
            </a:r>
            <a:r>
              <a:rPr lang="en-US" altLang="ja-JP" sz="1600" dirty="0"/>
              <a:t>5</a:t>
            </a:r>
            <a:r>
              <a:rPr lang="ja-JP" altLang="en-US" sz="1600" dirty="0"/>
              <a:t>色展開から選択可能です。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3F3AE57A-4B20-80DF-B646-C36176947D3B}"/>
              </a:ext>
            </a:extLst>
          </p:cNvPr>
          <p:cNvPicPr>
            <a:picLocks noChangeAspect="1"/>
          </p:cNvPicPr>
          <p:nvPr/>
        </p:nvPicPr>
        <p:blipFill>
          <a:blip r:embed="rId5"/>
          <a:stretch>
            <a:fillRect/>
          </a:stretch>
        </p:blipFill>
        <p:spPr>
          <a:xfrm>
            <a:off x="736108" y="1441885"/>
            <a:ext cx="3560090" cy="3560090"/>
          </a:xfrm>
          <a:prstGeom prst="rect">
            <a:avLst/>
          </a:prstGeom>
        </p:spPr>
      </p:pic>
    </p:spTree>
    <p:extLst>
      <p:ext uri="{BB962C8B-B14F-4D97-AF65-F5344CB8AC3E}">
        <p14:creationId xmlns:p14="http://schemas.microsoft.com/office/powerpoint/2010/main" val="2940286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リトルハーブ缶</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素材：種、土、鉄</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φ63×23mm</a:t>
            </a:r>
          </a:p>
          <a:p>
            <a:r>
              <a:rPr lang="ja-JP" altLang="en-US" sz="900" dirty="0">
                <a:latin typeface="Meiryo UI" panose="020B0604030504040204" pitchFamily="34" charset="-128"/>
                <a:ea typeface="Meiryo UI" panose="020B0604030504040204" pitchFamily="34" charset="-128"/>
              </a:rPr>
              <a:t>包装：無包装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ハーブの栽培キットが入ったオシャレなミニ缶です。コンパクトで手頃なサイズ感からイベントやキャンペーンでばらまくにはちょうど良く、貰う側も楽しめるため非常におすすめです。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3687CFD-9288-66BA-7681-1C8E628A7A8A}"/>
              </a:ext>
            </a:extLst>
          </p:cNvPr>
          <p:cNvPicPr>
            <a:picLocks noChangeAspect="1"/>
          </p:cNvPicPr>
          <p:nvPr/>
        </p:nvPicPr>
        <p:blipFill>
          <a:blip r:embed="rId5"/>
          <a:stretch>
            <a:fillRect/>
          </a:stretch>
        </p:blipFill>
        <p:spPr>
          <a:xfrm>
            <a:off x="694046" y="1309602"/>
            <a:ext cx="3721806" cy="3721806"/>
          </a:xfrm>
          <a:prstGeom prst="rect">
            <a:avLst/>
          </a:prstGeom>
        </p:spPr>
      </p:pic>
    </p:spTree>
    <p:extLst>
      <p:ext uri="{BB962C8B-B14F-4D97-AF65-F5344CB8AC3E}">
        <p14:creationId xmlns:p14="http://schemas.microsoft.com/office/powerpoint/2010/main" val="2480474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多機能パズルボールペン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a:t>
            </a:r>
            <a:r>
              <a:rPr lang="en-US" altLang="ja-JP" sz="1000" dirty="0">
                <a:latin typeface="Meiryo UI" panose="020B0604030504040204" pitchFamily="34" charset="-128"/>
                <a:ea typeface="Meiryo UI" panose="020B0604030504040204" pitchFamily="34" charset="-128"/>
              </a:rPr>
              <a:t>ABS</a:t>
            </a:r>
            <a:r>
              <a:rPr lang="ja-JP" altLang="en-US" sz="1000" dirty="0">
                <a:latin typeface="Meiryo UI" panose="020B0604030504040204" pitchFamily="34" charset="-128"/>
                <a:ea typeface="Meiryo UI" panose="020B0604030504040204" pitchFamily="34" charset="-128"/>
              </a:rPr>
              <a:t>・シリコンゴム</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138×32×19mm</a:t>
            </a:r>
          </a:p>
          <a:p>
            <a:r>
              <a:rPr lang="ja-JP" altLang="en-US" sz="1000" dirty="0">
                <a:latin typeface="Meiryo UI" panose="020B0604030504040204" pitchFamily="34" charset="-128"/>
                <a:ea typeface="Meiryo UI" panose="020B0604030504040204" pitchFamily="34" charset="-128"/>
              </a:rPr>
              <a:t>包装：箱入　箱サイズ／</a:t>
            </a:r>
            <a:r>
              <a:rPr lang="en-US" altLang="ja-JP" sz="1000" dirty="0">
                <a:latin typeface="Meiryo UI" panose="020B0604030504040204" pitchFamily="34" charset="-128"/>
                <a:ea typeface="Meiryo UI" panose="020B0604030504040204" pitchFamily="34" charset="-128"/>
              </a:rPr>
              <a:t>155×35×23mm</a:t>
            </a:r>
          </a:p>
          <a:p>
            <a:r>
              <a:rPr lang="ja-JP" altLang="en-US" sz="1000" dirty="0">
                <a:latin typeface="Meiryo UI" panose="020B0604030504040204" pitchFamily="34" charset="-128"/>
                <a:ea typeface="Meiryo UI" panose="020B0604030504040204" pitchFamily="34" charset="-128"/>
              </a:rPr>
              <a:t>備考：ボタン電池</a:t>
            </a:r>
            <a:r>
              <a:rPr lang="en-US" altLang="ja-JP" sz="1000" dirty="0">
                <a:latin typeface="Meiryo UI" panose="020B0604030504040204" pitchFamily="34" charset="-128"/>
                <a:ea typeface="Meiryo UI" panose="020B0604030504040204" pitchFamily="34" charset="-128"/>
              </a:rPr>
              <a:t>(AG4)3</a:t>
            </a:r>
            <a:r>
              <a:rPr lang="ja-JP" altLang="en-US" sz="1000" dirty="0">
                <a:latin typeface="Meiryo UI" panose="020B0604030504040204" pitchFamily="34" charset="-128"/>
                <a:ea typeface="Meiryo UI" panose="020B0604030504040204" pitchFamily="34" charset="-128"/>
              </a:rPr>
              <a:t>ヶ内蔵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ボールペンに簡単なパズルが付属しれているおもしろグッズです。勉強やデスクワーク中の息抜きなどにはぴったり。イベントやキャンペーンのノベルティ用としてもおすすめです。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2" name="図 81">
            <a:extLst>
              <a:ext uri="{FF2B5EF4-FFF2-40B4-BE49-F238E27FC236}">
                <a16:creationId xmlns:a16="http://schemas.microsoft.com/office/drawing/2014/main" id="{821C2B43-2C15-080E-A686-7C280BA07941}"/>
              </a:ext>
            </a:extLst>
          </p:cNvPr>
          <p:cNvPicPr>
            <a:picLocks noChangeAspect="1"/>
          </p:cNvPicPr>
          <p:nvPr/>
        </p:nvPicPr>
        <p:blipFill>
          <a:blip r:embed="rId5"/>
          <a:stretch>
            <a:fillRect/>
          </a:stretch>
        </p:blipFill>
        <p:spPr>
          <a:xfrm>
            <a:off x="731164" y="1411960"/>
            <a:ext cx="3560088" cy="3560088"/>
          </a:xfrm>
          <a:prstGeom prst="rect">
            <a:avLst/>
          </a:prstGeom>
        </p:spPr>
      </p:pic>
    </p:spTree>
    <p:extLst>
      <p:ext uri="{BB962C8B-B14F-4D97-AF65-F5344CB8AC3E}">
        <p14:creationId xmlns:p14="http://schemas.microsoft.com/office/powerpoint/2010/main" val="1559114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オリジナルフェイスマスク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またはレーヨンポリ</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:150×200mm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シール部：オンデマンド印刷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フェイスマスクのパッケージに添付するシールに、オリジナルデザインをフルカラープリントできます。シートマスクの素材は</a:t>
            </a:r>
            <a:r>
              <a:rPr lang="en-US" altLang="ja-JP" sz="1600" b="0" i="0" dirty="0">
                <a:solidFill>
                  <a:srgbClr val="333333"/>
                </a:solidFill>
                <a:effectLst/>
                <a:highlight>
                  <a:srgbClr val="FFFFFF"/>
                </a:highlight>
                <a:latin typeface="-apple-system"/>
              </a:rPr>
              <a:t>2</a:t>
            </a:r>
            <a:r>
              <a:rPr lang="ja-JP" altLang="en-US" sz="1600" b="0" i="0" dirty="0">
                <a:solidFill>
                  <a:srgbClr val="333333"/>
                </a:solidFill>
                <a:effectLst/>
                <a:highlight>
                  <a:srgbClr val="FFFFFF"/>
                </a:highlight>
                <a:latin typeface="-apple-system"/>
              </a:rPr>
              <a:t>種、処方は</a:t>
            </a:r>
            <a:r>
              <a:rPr lang="en-US" altLang="ja-JP" sz="1600" b="0" i="0" dirty="0">
                <a:solidFill>
                  <a:srgbClr val="333333"/>
                </a:solidFill>
                <a:effectLst/>
                <a:highlight>
                  <a:srgbClr val="FFFFFF"/>
                </a:highlight>
                <a:latin typeface="-apple-system"/>
              </a:rPr>
              <a:t>6</a:t>
            </a:r>
            <a:r>
              <a:rPr lang="ja-JP" altLang="en-US" sz="1600" b="0" i="0" dirty="0">
                <a:solidFill>
                  <a:srgbClr val="333333"/>
                </a:solidFill>
                <a:effectLst/>
                <a:highlight>
                  <a:srgbClr val="FFFFFF"/>
                </a:highlight>
                <a:latin typeface="-apple-system"/>
              </a:rPr>
              <a:t>種類と豊富に選べて、配布ノベルティや記念品にオススメです。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CE6D965-A646-5064-8D9A-6394A6E1B8CA}"/>
              </a:ext>
            </a:extLst>
          </p:cNvPr>
          <p:cNvPicPr>
            <a:picLocks noChangeAspect="1"/>
          </p:cNvPicPr>
          <p:nvPr/>
        </p:nvPicPr>
        <p:blipFill>
          <a:blip r:embed="rId5"/>
          <a:stretch>
            <a:fillRect/>
          </a:stretch>
        </p:blipFill>
        <p:spPr>
          <a:xfrm>
            <a:off x="733621" y="1348508"/>
            <a:ext cx="3643993" cy="3643993"/>
          </a:xfrm>
          <a:prstGeom prst="rect">
            <a:avLst/>
          </a:prstGeom>
        </p:spPr>
      </p:pic>
    </p:spTree>
    <p:extLst>
      <p:ext uri="{BB962C8B-B14F-4D97-AF65-F5344CB8AC3E}">
        <p14:creationId xmlns:p14="http://schemas.microsoft.com/office/powerpoint/2010/main" val="2276394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51908"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日本一なが</a:t>
            </a:r>
            <a:r>
              <a:rPr lang="en-US" altLang="ja-JP" sz="200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い</a:t>
            </a:r>
            <a:r>
              <a:rPr lang="en-US" altLang="ja-JP" sz="2000" dirty="0">
                <a:solidFill>
                  <a:schemeClr val="bg1"/>
                </a:solidFill>
                <a:latin typeface="Meiryo UI" panose="020B0604030504040204" pitchFamily="34" charset="-128"/>
                <a:ea typeface="Meiryo UI" panose="020B0604030504040204" pitchFamily="34" charset="-128"/>
              </a:rPr>
              <a:t>BOX</a:t>
            </a:r>
            <a:r>
              <a:rPr lang="ja-JP" altLang="en-US" sz="2000" dirty="0">
                <a:solidFill>
                  <a:schemeClr val="bg1"/>
                </a:solidFill>
                <a:latin typeface="Meiryo UI" panose="020B0604030504040204" pitchFamily="34" charset="-128"/>
                <a:ea typeface="Meiryo UI" panose="020B0604030504040204" pitchFamily="34" charset="-128"/>
              </a:rPr>
              <a:t>ティッシュ</a:t>
            </a:r>
            <a:r>
              <a:rPr lang="en-US" altLang="ja-JP" sz="2000" dirty="0">
                <a:solidFill>
                  <a:schemeClr val="bg1"/>
                </a:solidFill>
                <a:latin typeface="Meiryo UI" panose="020B0604030504040204" pitchFamily="34" charset="-128"/>
                <a:ea typeface="Meiryo UI" panose="020B0604030504040204" pitchFamily="34" charset="-128"/>
              </a:rPr>
              <a:t>30W </a:t>
            </a:r>
            <a:r>
              <a:rPr lang="ja-JP" altLang="en-US" sz="2000" dirty="0">
                <a:solidFill>
                  <a:schemeClr val="bg1"/>
                </a:solidFill>
                <a:latin typeface="Meiryo UI" panose="020B0604030504040204" pitchFamily="34" charset="-128"/>
                <a:ea typeface="Meiryo UI" panose="020B0604030504040204" pitchFamily="34" charset="-128"/>
              </a:rPr>
              <a:t>新壱億円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素材：パルプ</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生産国：日本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新壱万円札をモチーフにデザインされた、ちょっとしたおもしろグッズです。見た目的に非常にインパクトのあるアイテムですので、イベント等でのディスプレイとしても大活躍します。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29" name="図 28">
            <a:extLst>
              <a:ext uri="{FF2B5EF4-FFF2-40B4-BE49-F238E27FC236}">
                <a16:creationId xmlns:a16="http://schemas.microsoft.com/office/drawing/2014/main" id="{736C8E74-C48F-C944-775F-2BB409AB6F75}"/>
              </a:ext>
            </a:extLst>
          </p:cNvPr>
          <p:cNvPicPr>
            <a:picLocks noChangeAspect="1"/>
          </p:cNvPicPr>
          <p:nvPr/>
        </p:nvPicPr>
        <p:blipFill>
          <a:blip r:embed="rId5"/>
          <a:stretch>
            <a:fillRect/>
          </a:stretch>
        </p:blipFill>
        <p:spPr>
          <a:xfrm>
            <a:off x="724120" y="1411958"/>
            <a:ext cx="3560090" cy="3560090"/>
          </a:xfrm>
          <a:prstGeom prst="rect">
            <a:avLst/>
          </a:prstGeom>
        </p:spPr>
      </p:pic>
    </p:spTree>
    <p:extLst>
      <p:ext uri="{BB962C8B-B14F-4D97-AF65-F5344CB8AC3E}">
        <p14:creationId xmlns:p14="http://schemas.microsoft.com/office/powerpoint/2010/main" val="805695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 おそうじ消しゴム</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材：メラミン樹脂</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7.1×4×11cm</a:t>
            </a:r>
            <a:r>
              <a:rPr lang="ja-JP" altLang="en-US" sz="900">
                <a:latin typeface="Meiryo UI" panose="020B0604030504040204" pitchFamily="34" charset="-128"/>
                <a:ea typeface="Meiryo UI" panose="020B0604030504040204" pitchFamily="34" charset="-128"/>
              </a:rPr>
              <a:t>（包装形態：ヘッダー付ポリ袋入り）</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生産国：日本製</a:t>
            </a:r>
          </a:p>
          <a:p>
            <a:r>
              <a:rPr lang="ja-JP" altLang="en-US" sz="900">
                <a:latin typeface="Meiryo UI" panose="020B0604030504040204" pitchFamily="34" charset="-128"/>
                <a:ea typeface="Meiryo UI" panose="020B0604030504040204" pitchFamily="34" charset="-128"/>
              </a:rPr>
              <a:t>注意事項：最小ロット割れ不可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水を含ませるだけで、特に洗剤などを使わずとも綺麗に汚れを落とすことができます。スポンジ状の極細繊維で、まさに消しゴムのように身を削りながら落とします。是非お試しください。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026" name="Picture 2">
            <a:extLst>
              <a:ext uri="{FF2B5EF4-FFF2-40B4-BE49-F238E27FC236}">
                <a16:creationId xmlns:a16="http://schemas.microsoft.com/office/drawing/2014/main" id="{DBE1E18E-78B8-7843-B3B8-C54CC131BC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852" y="1523516"/>
            <a:ext cx="3411992" cy="3411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458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ムースケーキタオル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グリーン･ピンク･ブラウン </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250×250mm(</a:t>
            </a:r>
            <a:r>
              <a:rPr lang="ja-JP" altLang="en-US" sz="900" b="0" i="0" dirty="0">
                <a:solidFill>
                  <a:srgbClr val="333333"/>
                </a:solidFill>
                <a:effectLst/>
                <a:latin typeface="-apple-system"/>
              </a:rPr>
              <a:t>セット時</a:t>
            </a:r>
            <a:r>
              <a:rPr lang="en-US" altLang="ja-JP" sz="900" b="0" i="0" dirty="0">
                <a:solidFill>
                  <a:srgbClr val="333333"/>
                </a:solidFill>
                <a:effectLst/>
                <a:latin typeface="-apple-system"/>
              </a:rPr>
              <a:t>/</a:t>
            </a:r>
            <a:r>
              <a:rPr lang="el-GR" altLang="ja-JP" sz="900" b="0" i="0" dirty="0">
                <a:solidFill>
                  <a:srgbClr val="333333"/>
                </a:solidFill>
                <a:effectLst/>
                <a:latin typeface="-apple-system"/>
              </a:rPr>
              <a:t>φ64×80</a:t>
            </a:r>
            <a:r>
              <a:rPr lang="en-US" altLang="ja-JP" sz="900" b="0" i="0" dirty="0">
                <a:solidFill>
                  <a:srgbClr val="333333"/>
                </a:solidFill>
                <a:effectLst/>
                <a:latin typeface="-apple-system"/>
              </a:rPr>
              <a:t>mm)</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デザイン袋</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タオルのボーダー柄を活かしたムースケーキ風パッケージがとっても可愛く、大切な方へ贈るプレゼント用にも最適なアイテムです。またイベント等の特典用や景品用にもおすすめです。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62757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100</a:t>
            </a:r>
            <a:r>
              <a:rPr lang="ja-JP" altLang="en-US" sz="2000" dirty="0">
                <a:solidFill>
                  <a:schemeClr val="bg1"/>
                </a:solidFill>
                <a:latin typeface="Meiryo UI" panose="020B0604030504040204" pitchFamily="34" charset="-128"/>
                <a:ea typeface="Meiryo UI" panose="020B0604030504040204" pitchFamily="34" charset="-128"/>
              </a:rPr>
              <a:t>色おりがみ </a:t>
            </a:r>
            <a:r>
              <a:rPr lang="en-US" altLang="ja-JP" sz="2000" dirty="0">
                <a:solidFill>
                  <a:schemeClr val="bg1"/>
                </a:solidFill>
                <a:latin typeface="Meiryo UI" panose="020B0604030504040204" pitchFamily="34" charset="-128"/>
                <a:ea typeface="Meiryo UI" panose="020B0604030504040204" pitchFamily="34" charset="-128"/>
              </a:rPr>
              <a:t>5×5cm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5×5cm</a:t>
            </a:r>
          </a:p>
          <a:p>
            <a:r>
              <a:rPr lang="ja-JP" altLang="en-US" sz="900" dirty="0">
                <a:latin typeface="Meiryo UI" panose="020B0604030504040204" pitchFamily="34" charset="-128"/>
                <a:ea typeface="Meiryo UI" panose="020B0604030504040204" pitchFamily="34" charset="-128"/>
              </a:rPr>
              <a:t>包装：ポリ袋入り</a:t>
            </a:r>
          </a:p>
          <a:p>
            <a:r>
              <a:rPr lang="ja-JP" altLang="en-US" sz="900" dirty="0">
                <a:latin typeface="Meiryo UI" panose="020B0604030504040204" pitchFamily="34" charset="-128"/>
                <a:ea typeface="Meiryo UI" panose="020B0604030504040204" pitchFamily="34" charset="-128"/>
              </a:rPr>
              <a:t>生産国：日本製</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おりがみ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手の平サイズでとっても可愛らしい</a:t>
            </a:r>
            <a:r>
              <a:rPr lang="en-US" altLang="ja-JP" sz="1600" dirty="0"/>
              <a:t>5cm</a:t>
            </a:r>
            <a:r>
              <a:rPr lang="ja-JP" altLang="en-US" sz="1600" dirty="0"/>
              <a:t>角の</a:t>
            </a:r>
            <a:r>
              <a:rPr lang="en-US" altLang="ja-JP" sz="1600" dirty="0"/>
              <a:t>100</a:t>
            </a:r>
            <a:r>
              <a:rPr lang="ja-JP" altLang="en-US" sz="1600" dirty="0"/>
              <a:t>色折り紙です。</a:t>
            </a:r>
            <a:r>
              <a:rPr lang="en-US" altLang="ja-JP" sz="1600" dirty="0"/>
              <a:t>100</a:t>
            </a:r>
            <a:r>
              <a:rPr lang="ja-JP" altLang="en-US" sz="1600" dirty="0"/>
              <a:t>色もあるから気にいる色がきっと見つかりますし、それを探すだけでも楽しい商品です。ノベルティ用等におすすめ。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8" name="図 7">
            <a:extLst>
              <a:ext uri="{FF2B5EF4-FFF2-40B4-BE49-F238E27FC236}">
                <a16:creationId xmlns:a16="http://schemas.microsoft.com/office/drawing/2014/main" id="{6EDC8B07-CBC6-3993-7A4E-6F900B832B2A}"/>
              </a:ext>
            </a:extLst>
          </p:cNvPr>
          <p:cNvPicPr>
            <a:picLocks noChangeAspect="1"/>
          </p:cNvPicPr>
          <p:nvPr/>
        </p:nvPicPr>
        <p:blipFill>
          <a:blip r:embed="rId5"/>
          <a:stretch>
            <a:fillRect/>
          </a:stretch>
        </p:blipFill>
        <p:spPr>
          <a:xfrm>
            <a:off x="724120" y="1422052"/>
            <a:ext cx="3518742" cy="3518742"/>
          </a:xfrm>
          <a:prstGeom prst="rect">
            <a:avLst/>
          </a:prstGeom>
        </p:spPr>
      </p:pic>
    </p:spTree>
    <p:extLst>
      <p:ext uri="{BB962C8B-B14F-4D97-AF65-F5344CB8AC3E}">
        <p14:creationId xmlns:p14="http://schemas.microsoft.com/office/powerpoint/2010/main" val="897422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ふるふるアヒルシャボン玉スティック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・ポリスチレン・</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7×4.7×27cm</a:t>
            </a:r>
          </a:p>
          <a:p>
            <a:r>
              <a:rPr lang="ja-JP" altLang="en-US" sz="900" dirty="0">
                <a:latin typeface="Meiryo UI" panose="020B0604030504040204" pitchFamily="34" charset="-128"/>
                <a:ea typeface="Meiryo UI" panose="020B0604030504040204" pitchFamily="34" charset="-128"/>
              </a:rPr>
              <a:t>包装：ヘッダー付ポリ袋入り</a:t>
            </a:r>
          </a:p>
          <a:p>
            <a:r>
              <a:rPr lang="ja-JP" altLang="en-US" sz="900" dirty="0">
                <a:latin typeface="Meiryo UI" panose="020B0604030504040204" pitchFamily="34" charset="-128"/>
                <a:ea typeface="Meiryo UI" panose="020B0604030504040204" pitchFamily="34" charset="-128"/>
              </a:rPr>
              <a:t>生産国：日本製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スティックを振るととっても可愛いアヒルちゃんの鳴き声が聞こえ、このアヒルちゃんを抜き取ればシャボン玉としても遊べるアイテムです。お子様向けのノベルティ用に人気です。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10D154D7-06ED-2BC2-44D0-C54A0B6DFFD7}"/>
              </a:ext>
            </a:extLst>
          </p:cNvPr>
          <p:cNvPicPr>
            <a:picLocks noChangeAspect="1"/>
          </p:cNvPicPr>
          <p:nvPr/>
        </p:nvPicPr>
        <p:blipFill>
          <a:blip r:embed="rId5"/>
          <a:stretch>
            <a:fillRect/>
          </a:stretch>
        </p:blipFill>
        <p:spPr>
          <a:xfrm>
            <a:off x="709623" y="1435015"/>
            <a:ext cx="3560089" cy="3560089"/>
          </a:xfrm>
          <a:prstGeom prst="rect">
            <a:avLst/>
          </a:prstGeom>
        </p:spPr>
      </p:pic>
    </p:spTree>
    <p:extLst>
      <p:ext uri="{BB962C8B-B14F-4D97-AF65-F5344CB8AC3E}">
        <p14:creationId xmlns:p14="http://schemas.microsoft.com/office/powerpoint/2010/main" val="3572628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51908"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ピーラー式バターナイフ</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素材：ＡＢＳ樹脂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2×1.5×16.5cm</a:t>
            </a:r>
          </a:p>
          <a:p>
            <a:r>
              <a:rPr lang="ja-JP" altLang="en-US" sz="900" dirty="0">
                <a:latin typeface="Meiryo UI" panose="020B0604030504040204" pitchFamily="34" charset="-128"/>
                <a:ea typeface="Meiryo UI" panose="020B0604030504040204" pitchFamily="34" charset="-128"/>
              </a:rPr>
              <a:t>包装：ポリ袋入り</a:t>
            </a:r>
          </a:p>
          <a:p>
            <a:r>
              <a:rPr lang="ja-JP" altLang="en-US" sz="900" dirty="0">
                <a:latin typeface="Meiryo UI" panose="020B0604030504040204" pitchFamily="34" charset="-128"/>
                <a:ea typeface="Meiryo UI" panose="020B0604030504040204" pitchFamily="34" charset="-128"/>
              </a:rPr>
              <a:t>生産国：日本製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ピーラー式のため固いバターも薄く削ってそのままトーストなどに塗ることができる便利なバターナイフです。使う量を細かく調整するのにも役立ちますので、ダイエットなどにも最適！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31" name="図 30">
            <a:extLst>
              <a:ext uri="{FF2B5EF4-FFF2-40B4-BE49-F238E27FC236}">
                <a16:creationId xmlns:a16="http://schemas.microsoft.com/office/drawing/2014/main" id="{7AD307E3-C2C6-B6DD-50D3-3A957E229640}"/>
              </a:ext>
            </a:extLst>
          </p:cNvPr>
          <p:cNvPicPr>
            <a:picLocks noChangeAspect="1"/>
          </p:cNvPicPr>
          <p:nvPr/>
        </p:nvPicPr>
        <p:blipFill>
          <a:blip r:embed="rId5"/>
          <a:stretch>
            <a:fillRect/>
          </a:stretch>
        </p:blipFill>
        <p:spPr>
          <a:xfrm>
            <a:off x="817963" y="1458722"/>
            <a:ext cx="3476786" cy="3476786"/>
          </a:xfrm>
          <a:prstGeom prst="rect">
            <a:avLst/>
          </a:prstGeom>
        </p:spPr>
      </p:pic>
    </p:spTree>
    <p:extLst>
      <p:ext uri="{BB962C8B-B14F-4D97-AF65-F5344CB8AC3E}">
        <p14:creationId xmlns:p14="http://schemas.microsoft.com/office/powerpoint/2010/main" val="4240952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ミニミニ壱億円</a:t>
            </a:r>
            <a:r>
              <a:rPr lang="en-US" altLang="ja-JP" sz="2000" dirty="0">
                <a:solidFill>
                  <a:schemeClr val="bg1"/>
                </a:solidFill>
                <a:latin typeface="Meiryo UI" panose="020B0604030504040204" pitchFamily="34" charset="-128"/>
                <a:ea typeface="Meiryo UI" panose="020B0604030504040204" pitchFamily="34" charset="-128"/>
              </a:rPr>
              <a:t>BOX</a:t>
            </a:r>
            <a:r>
              <a:rPr lang="ja-JP" altLang="en-US" sz="2000" dirty="0">
                <a:solidFill>
                  <a:schemeClr val="bg1"/>
                </a:solidFill>
                <a:latin typeface="Meiryo UI" panose="020B0604030504040204" pitchFamily="34" charset="-128"/>
                <a:ea typeface="Meiryo UI" panose="020B0604030504040204" pitchFamily="34" charset="-128"/>
              </a:rPr>
              <a:t>ティッシュ</a:t>
            </a:r>
            <a:r>
              <a:rPr lang="en-US" altLang="ja-JP" sz="2000" dirty="0">
                <a:solidFill>
                  <a:schemeClr val="bg1"/>
                </a:solidFill>
                <a:latin typeface="Meiryo UI" panose="020B0604030504040204" pitchFamily="34" charset="-128"/>
                <a:ea typeface="Meiryo UI" panose="020B0604030504040204" pitchFamily="34" charset="-128"/>
              </a:rPr>
              <a:t>10W(</a:t>
            </a:r>
            <a:r>
              <a:rPr lang="ja-JP" altLang="en-US" sz="2000" dirty="0">
                <a:solidFill>
                  <a:schemeClr val="bg1"/>
                </a:solidFill>
                <a:latin typeface="Meiryo UI" panose="020B0604030504040204" pitchFamily="34" charset="-128"/>
                <a:ea typeface="Meiryo UI" panose="020B0604030504040204" pitchFamily="34" charset="-128"/>
              </a:rPr>
              <a:t>渋沢栄一</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素材：パルプ</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生産国：日本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壱万円札をモチーフにデザインされた、壱「億」円ボックスティッシュ。見た目に非常にインパクトがあるためイベント等に最適！旧札モチーフタイプと新札モチーフタイプの</a:t>
            </a:r>
            <a:r>
              <a:rPr lang="en-US" altLang="ja-JP" sz="1600" dirty="0"/>
              <a:t>2</a:t>
            </a:r>
            <a:r>
              <a:rPr lang="ja-JP" altLang="en-US" sz="1600" dirty="0"/>
              <a:t>種類から選択可能。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4" name="図 33">
            <a:extLst>
              <a:ext uri="{FF2B5EF4-FFF2-40B4-BE49-F238E27FC236}">
                <a16:creationId xmlns:a16="http://schemas.microsoft.com/office/drawing/2014/main" id="{E7EA320C-2FB1-FAEC-6F31-FB9179571E50}"/>
              </a:ext>
            </a:extLst>
          </p:cNvPr>
          <p:cNvPicPr>
            <a:picLocks noChangeAspect="1"/>
          </p:cNvPicPr>
          <p:nvPr/>
        </p:nvPicPr>
        <p:blipFill>
          <a:blip r:embed="rId5"/>
          <a:stretch>
            <a:fillRect/>
          </a:stretch>
        </p:blipFill>
        <p:spPr>
          <a:xfrm>
            <a:off x="679218" y="1373678"/>
            <a:ext cx="3664203" cy="3664203"/>
          </a:xfrm>
          <a:prstGeom prst="rect">
            <a:avLst/>
          </a:prstGeom>
        </p:spPr>
      </p:pic>
    </p:spTree>
    <p:extLst>
      <p:ext uri="{BB962C8B-B14F-4D97-AF65-F5344CB8AC3E}">
        <p14:creationId xmlns:p14="http://schemas.microsoft.com/office/powerpoint/2010/main" val="1025085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消せるいろえんぴつ </a:t>
            </a:r>
            <a:r>
              <a:rPr lang="en-US" altLang="ja-JP" sz="2000" dirty="0">
                <a:solidFill>
                  <a:schemeClr val="bg1"/>
                </a:solidFill>
                <a:latin typeface="Meiryo UI" panose="020B0604030504040204" pitchFamily="34" charset="-128"/>
                <a:ea typeface="Meiryo UI" panose="020B0604030504040204" pitchFamily="34" charset="-128"/>
              </a:rPr>
              <a:t>12</a:t>
            </a:r>
            <a:r>
              <a:rPr lang="ja-JP" altLang="en-US" sz="2000">
                <a:solidFill>
                  <a:schemeClr val="bg1"/>
                </a:solidFill>
                <a:latin typeface="Meiryo UI" panose="020B0604030504040204" pitchFamily="34" charset="-128"/>
                <a:ea typeface="Meiryo UI" panose="020B0604030504040204" pitchFamily="34" charset="-128"/>
              </a:rPr>
              <a:t>色セット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4889992"/>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材：ポリスチレン・顔料</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10</a:t>
            </a:r>
            <a:r>
              <a:rPr lang="en" altLang="ja-JP" sz="900" dirty="0">
                <a:latin typeface="Meiryo UI" panose="020B0604030504040204" pitchFamily="34" charset="-128"/>
                <a:ea typeface="Meiryo UI" panose="020B0604030504040204" pitchFamily="34" charset="-128"/>
              </a:rPr>
              <a:t>cm</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26g</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装：ヘッダー付化粧箱入り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最小ロット割れ不可</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783043"/>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667627"/>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付属されている消しゴムで消すことができる、ちょっと珍しい色えんぴつの</a:t>
            </a:r>
            <a:r>
              <a:rPr lang="en-US" altLang="ja-JP" sz="1600" dirty="0">
                <a:latin typeface="Meiryo UI" panose="020B0604030504040204" pitchFamily="34" charset="-128"/>
                <a:ea typeface="Meiryo UI" panose="020B0604030504040204" pitchFamily="34" charset="-128"/>
              </a:rPr>
              <a:t>12</a:t>
            </a:r>
            <a:r>
              <a:rPr lang="ja-JP" altLang="en-US" sz="1600">
                <a:latin typeface="Meiryo UI" panose="020B0604030504040204" pitchFamily="34" charset="-128"/>
                <a:ea typeface="Meiryo UI" panose="020B0604030504040204" pitchFamily="34" charset="-128"/>
              </a:rPr>
              <a:t>色セットです。お子様向けのイベントやキャンペーンで配布するノベルティ、特典、景品等におすすめです。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4" name="Picture 30" descr="https://www.kilamek-novelty.com/html/upload/save_image/ut-2214747/2214747-01.jpg">
            <a:extLst>
              <a:ext uri="{FF2B5EF4-FFF2-40B4-BE49-F238E27FC236}">
                <a16:creationId xmlns:a16="http://schemas.microsoft.com/office/drawing/2014/main" id="{32459C6C-B578-D146-9C2B-4C101D9A92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933" y="1399261"/>
            <a:ext cx="3268366" cy="3268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53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51908"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水でふけるクレヨン</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色セット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素材：石蝋・硬化油・水乳剤・顔料・硫酸バリウム・タルクパウダー</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8cm</a:t>
            </a:r>
          </a:p>
          <a:p>
            <a:r>
              <a:rPr lang="ja-JP" altLang="en-US" sz="900" dirty="0">
                <a:latin typeface="Meiryo UI" panose="020B0604030504040204" pitchFamily="34" charset="-128"/>
                <a:ea typeface="Meiryo UI" panose="020B0604030504040204" pitchFamily="34" charset="-128"/>
              </a:rPr>
              <a:t>包装：ヘッダー付化粧箱入り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表面がツルツルとしたテーブルなどの素材の上でしたら水拭きで簡単に消すことができるクレヨンの</a:t>
            </a:r>
            <a:r>
              <a:rPr lang="en-US" altLang="ja-JP" sz="1600" dirty="0"/>
              <a:t>5</a:t>
            </a:r>
            <a:r>
              <a:rPr lang="ja-JP" altLang="en-US" sz="1600" dirty="0"/>
              <a:t>色セットです。発色がとてもキレイに出るためお絵描きも楽しくできます。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33" name="図 32">
            <a:extLst>
              <a:ext uri="{FF2B5EF4-FFF2-40B4-BE49-F238E27FC236}">
                <a16:creationId xmlns:a16="http://schemas.microsoft.com/office/drawing/2014/main" id="{ACEC9679-9512-5333-4D83-11F9D40053B6}"/>
              </a:ext>
            </a:extLst>
          </p:cNvPr>
          <p:cNvPicPr>
            <a:picLocks noChangeAspect="1"/>
          </p:cNvPicPr>
          <p:nvPr/>
        </p:nvPicPr>
        <p:blipFill>
          <a:blip r:embed="rId5"/>
          <a:stretch>
            <a:fillRect/>
          </a:stretch>
        </p:blipFill>
        <p:spPr>
          <a:xfrm>
            <a:off x="709624" y="1371363"/>
            <a:ext cx="3628872" cy="3628872"/>
          </a:xfrm>
          <a:prstGeom prst="rect">
            <a:avLst/>
          </a:prstGeom>
        </p:spPr>
      </p:pic>
    </p:spTree>
    <p:extLst>
      <p:ext uri="{BB962C8B-B14F-4D97-AF65-F5344CB8AC3E}">
        <p14:creationId xmlns:p14="http://schemas.microsoft.com/office/powerpoint/2010/main" val="2869011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変幻自在マルチワイヤー </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本組</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・合成ゴム・スチール</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全長</a:t>
            </a:r>
            <a:r>
              <a:rPr lang="en-US" altLang="ja-JP" sz="900" b="0" i="0" dirty="0">
                <a:solidFill>
                  <a:srgbClr val="333333"/>
                </a:solidFill>
                <a:effectLst/>
                <a:latin typeface="-apple-system"/>
              </a:rPr>
              <a:t>/250mm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透明ケース</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S</a:t>
            </a:r>
            <a:r>
              <a:rPr lang="ja-JP" altLang="en-US" sz="1600" b="0" i="0" dirty="0">
                <a:solidFill>
                  <a:srgbClr val="333333"/>
                </a:solidFill>
                <a:effectLst/>
                <a:latin typeface="-apple-system"/>
              </a:rPr>
              <a:t>字フックやスマホスタンド、延長コードなどを纏めたりするのにも使える、自由自在に曲げて活用できるマルチワイヤーです。あると便利なグッズのためノベルティ用としても喜ばれます。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D76B2409-7B68-DDFE-84F2-EE4F70EC1BC7}"/>
              </a:ext>
            </a:extLst>
          </p:cNvPr>
          <p:cNvPicPr>
            <a:picLocks noChangeAspect="1"/>
          </p:cNvPicPr>
          <p:nvPr/>
        </p:nvPicPr>
        <p:blipFill>
          <a:blip r:embed="rId5"/>
          <a:stretch>
            <a:fillRect/>
          </a:stretch>
        </p:blipFill>
        <p:spPr>
          <a:xfrm>
            <a:off x="742866" y="1411148"/>
            <a:ext cx="3522724" cy="3522724"/>
          </a:xfrm>
          <a:prstGeom prst="rect">
            <a:avLst/>
          </a:prstGeom>
        </p:spPr>
      </p:pic>
    </p:spTree>
    <p:extLst>
      <p:ext uri="{BB962C8B-B14F-4D97-AF65-F5344CB8AC3E}">
        <p14:creationId xmlns:p14="http://schemas.microsoft.com/office/powerpoint/2010/main" val="2704509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ミニ千両箱ティッシュ</a:t>
            </a:r>
            <a:r>
              <a:rPr lang="en-US" altLang="ja-JP" sz="2000" dirty="0">
                <a:solidFill>
                  <a:schemeClr val="bg1"/>
                </a:solidFill>
                <a:latin typeface="Meiryo UI" panose="020B0604030504040204" pitchFamily="34" charset="-128"/>
                <a:ea typeface="Meiryo UI" panose="020B0604030504040204" pitchFamily="34" charset="-128"/>
              </a:rPr>
              <a:t>20W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233014"/>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千両箱風のデザインが、インパクトがあってゴージャスで面白いバラエティボックスティッシュです。イベントやキャンペーンでのばらまき用ノベルティグッズとしては非常に人気のアイテムです。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8" name="図 17">
            <a:extLst>
              <a:ext uri="{FF2B5EF4-FFF2-40B4-BE49-F238E27FC236}">
                <a16:creationId xmlns:a16="http://schemas.microsoft.com/office/drawing/2014/main" id="{1C18D6D1-5CA3-A797-90FE-CEAC6ED95F26}"/>
              </a:ext>
            </a:extLst>
          </p:cNvPr>
          <p:cNvPicPr>
            <a:picLocks noChangeAspect="1"/>
          </p:cNvPicPr>
          <p:nvPr/>
        </p:nvPicPr>
        <p:blipFill>
          <a:blip r:embed="rId5"/>
          <a:stretch>
            <a:fillRect/>
          </a:stretch>
        </p:blipFill>
        <p:spPr>
          <a:xfrm>
            <a:off x="724120" y="1365171"/>
            <a:ext cx="3606877" cy="3606877"/>
          </a:xfrm>
          <a:prstGeom prst="rect">
            <a:avLst/>
          </a:prstGeom>
        </p:spPr>
      </p:pic>
    </p:spTree>
    <p:extLst>
      <p:ext uri="{BB962C8B-B14F-4D97-AF65-F5344CB8AC3E}">
        <p14:creationId xmlns:p14="http://schemas.microsoft.com/office/powerpoint/2010/main" val="4144225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ミニナイ書ペン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PP</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97×20×16mm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ボタン電池</a:t>
            </a:r>
            <a:r>
              <a:rPr lang="en-US" altLang="ja-JP" sz="900" b="0" i="0" dirty="0">
                <a:solidFill>
                  <a:srgbClr val="333333"/>
                </a:solidFill>
                <a:effectLst/>
                <a:latin typeface="-apple-system"/>
              </a:rPr>
              <a:t>(AG3)3</a:t>
            </a:r>
            <a:r>
              <a:rPr lang="ja-JP" altLang="en-US" sz="900" b="0" i="0" dirty="0">
                <a:solidFill>
                  <a:srgbClr val="333333"/>
                </a:solidFill>
                <a:effectLst/>
                <a:latin typeface="-apple-system"/>
              </a:rPr>
              <a:t>ヶ内蔵</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ペンに付いたライトで照らした時だけ書いた文字が浮かび上がるとっても不思議で面白いペンです。名入れプリントも可能ですので、オリジナルグッズやノベルティアイテムにもおすすめです。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894809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長いお付き合いを</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トイレットロール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素材：再生紙</a:t>
            </a:r>
          </a:p>
          <a:p>
            <a:r>
              <a:rPr lang="ja-JP" altLang="en-US" sz="900">
                <a:latin typeface="Meiryo UI" panose="020B0604030504040204" pitchFamily="34" charset="-128"/>
                <a:ea typeface="Meiryo UI" panose="020B0604030504040204" pitchFamily="34" charset="-128"/>
              </a:rPr>
              <a:t>サイズ：</a:t>
            </a:r>
            <a:r>
              <a:rPr lang="en-US" altLang="ja-JP" sz="900">
                <a:latin typeface="Meiryo UI" panose="020B0604030504040204" pitchFamily="34" charset="-128"/>
                <a:ea typeface="Meiryo UI" panose="020B0604030504040204" pitchFamily="34" charset="-128"/>
              </a:rPr>
              <a:t>φ105×115mm</a:t>
            </a:r>
          </a:p>
          <a:p>
            <a:r>
              <a:rPr lang="ja-JP" altLang="en-US" sz="900">
                <a:latin typeface="Meiryo UI" panose="020B0604030504040204" pitchFamily="34" charset="-128"/>
                <a:ea typeface="Meiryo UI" panose="020B0604030504040204" pitchFamily="34" charset="-128"/>
              </a:rPr>
              <a:t>包装：紙巻</a:t>
            </a:r>
          </a:p>
          <a:p>
            <a:r>
              <a:rPr lang="ja-JP" altLang="en-US" sz="900">
                <a:latin typeface="Meiryo UI" panose="020B0604030504040204" pitchFamily="34" charset="-128"/>
                <a:ea typeface="Meiryo UI" panose="020B0604030504040204" pitchFamily="34" charset="-128"/>
              </a:rPr>
              <a:t>生産国：日本 </a:t>
            </a:r>
            <a:endParaRPr lang="ja-JP" altLang="en-US"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遊び心のあるパッケージデザインがインパクトあるトイレットロールです。ひと目を惹きつけるアイテムのため、イベント等でのディスプレイ兼ばらまき用などにおすすめです。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20" name="図 19">
            <a:extLst>
              <a:ext uri="{FF2B5EF4-FFF2-40B4-BE49-F238E27FC236}">
                <a16:creationId xmlns:a16="http://schemas.microsoft.com/office/drawing/2014/main" id="{1C79BA8F-492C-8AA8-7A20-0B3367223114}"/>
              </a:ext>
            </a:extLst>
          </p:cNvPr>
          <p:cNvPicPr>
            <a:picLocks noChangeAspect="1"/>
          </p:cNvPicPr>
          <p:nvPr/>
        </p:nvPicPr>
        <p:blipFill>
          <a:blip r:embed="rId5"/>
          <a:stretch>
            <a:fillRect/>
          </a:stretch>
        </p:blipFill>
        <p:spPr>
          <a:xfrm>
            <a:off x="717621" y="1391997"/>
            <a:ext cx="3560089" cy="3560089"/>
          </a:xfrm>
          <a:prstGeom prst="rect">
            <a:avLst/>
          </a:prstGeom>
        </p:spPr>
      </p:pic>
    </p:spTree>
    <p:extLst>
      <p:ext uri="{BB962C8B-B14F-4D97-AF65-F5344CB8AC3E}">
        <p14:creationId xmlns:p14="http://schemas.microsoft.com/office/powerpoint/2010/main" val="3901795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キャニスタージッパーバッグ</a:t>
            </a:r>
            <a:r>
              <a:rPr lang="en-US" altLang="ja-JP" sz="2000" dirty="0">
                <a:solidFill>
                  <a:schemeClr val="bg1"/>
                </a:solidFill>
                <a:latin typeface="Meiryo UI" panose="020B0604030504040204" pitchFamily="34" charset="-128"/>
                <a:ea typeface="Meiryo UI" panose="020B0604030504040204" pitchFamily="34" charset="-128"/>
              </a:rPr>
              <a:t>(SML</a:t>
            </a:r>
            <a:r>
              <a:rPr lang="ja-JP" altLang="en-US" sz="2000" dirty="0">
                <a:solidFill>
                  <a:schemeClr val="bg1"/>
                </a:solidFill>
                <a:latin typeface="Meiryo UI" panose="020B0604030504040204" pitchFamily="34" charset="-128"/>
                <a:ea typeface="Meiryo UI" panose="020B0604030504040204" pitchFamily="34" charset="-128"/>
              </a:rPr>
              <a:t>セット</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PET</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PE</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S:160×115×45mm M:185×130×60mm L:215×145×70mm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SML</a:t>
            </a:r>
            <a:r>
              <a:rPr lang="ja-JP" altLang="en-US" sz="900" b="0" i="0" dirty="0">
                <a:solidFill>
                  <a:srgbClr val="333333"/>
                </a:solidFill>
                <a:effectLst/>
                <a:latin typeface="-apple-system"/>
              </a:rPr>
              <a:t>各</a:t>
            </a:r>
            <a:r>
              <a:rPr lang="en-US" altLang="ja-JP" sz="900" b="0" i="0" dirty="0">
                <a:solidFill>
                  <a:srgbClr val="333333"/>
                </a:solidFill>
                <a:effectLst/>
                <a:latin typeface="-apple-system"/>
              </a:rPr>
              <a:t>1</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キャニスターのプリントがとっても可愛らしい上、小物入れとしても便利に活用できるジッパーバッグの</a:t>
            </a:r>
            <a:r>
              <a:rPr lang="en-US" altLang="ja-JP" sz="1600" b="0" i="0" dirty="0">
                <a:solidFill>
                  <a:srgbClr val="333333"/>
                </a:solidFill>
                <a:effectLst/>
                <a:latin typeface="-apple-system"/>
              </a:rPr>
              <a:t>SML</a:t>
            </a:r>
            <a:r>
              <a:rPr lang="ja-JP" altLang="en-US" sz="1600" b="0" i="0" dirty="0">
                <a:solidFill>
                  <a:srgbClr val="333333"/>
                </a:solidFill>
                <a:effectLst/>
                <a:latin typeface="-apple-system"/>
              </a:rPr>
              <a:t>セット。名入れプリントも可能なアイテムですので、ノベルティ用などにもおすすめ。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045156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51908"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億万長者ティッシュ</a:t>
            </a:r>
            <a:r>
              <a:rPr lang="en-US" altLang="ja-JP" sz="2000" dirty="0">
                <a:solidFill>
                  <a:schemeClr val="bg1"/>
                </a:solidFill>
                <a:latin typeface="Meiryo UI" panose="020B0604030504040204" pitchFamily="34" charset="-128"/>
                <a:ea typeface="Meiryo UI" panose="020B0604030504040204" pitchFamily="34" charset="-128"/>
              </a:rPr>
              <a:t>40W</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233014"/>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渋沢栄一を肖像にしている一億円札デザインのボックスティッシュです。中身は白無地の定番ティッシュのため使いやすく、それでいてボックスはインパクト抜群なためイベント等には最適です。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23" name="図 22">
            <a:extLst>
              <a:ext uri="{FF2B5EF4-FFF2-40B4-BE49-F238E27FC236}">
                <a16:creationId xmlns:a16="http://schemas.microsoft.com/office/drawing/2014/main" id="{00CDD42F-6D0E-86B2-287A-D99892657840}"/>
              </a:ext>
            </a:extLst>
          </p:cNvPr>
          <p:cNvPicPr>
            <a:picLocks noChangeAspect="1"/>
          </p:cNvPicPr>
          <p:nvPr/>
        </p:nvPicPr>
        <p:blipFill>
          <a:blip r:embed="rId5"/>
          <a:stretch>
            <a:fillRect/>
          </a:stretch>
        </p:blipFill>
        <p:spPr>
          <a:xfrm>
            <a:off x="714358" y="1425717"/>
            <a:ext cx="3571203" cy="3571203"/>
          </a:xfrm>
          <a:prstGeom prst="rect">
            <a:avLst/>
          </a:prstGeom>
        </p:spPr>
      </p:pic>
    </p:spTree>
    <p:extLst>
      <p:ext uri="{BB962C8B-B14F-4D97-AF65-F5344CB8AC3E}">
        <p14:creationId xmlns:p14="http://schemas.microsoft.com/office/powerpoint/2010/main" val="803162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富士山ふせん</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クリップ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紙・スチール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ふせん</a:t>
            </a:r>
            <a:r>
              <a:rPr lang="en-US" altLang="ja-JP" sz="900" b="0" i="0" dirty="0">
                <a:solidFill>
                  <a:srgbClr val="333333"/>
                </a:solidFill>
                <a:effectLst/>
                <a:latin typeface="-apple-system"/>
              </a:rPr>
              <a:t>:70×60mm/</a:t>
            </a:r>
            <a:r>
              <a:rPr lang="ja-JP" altLang="en-US" sz="900" b="0" i="0" dirty="0">
                <a:solidFill>
                  <a:srgbClr val="333333"/>
                </a:solidFill>
                <a:effectLst/>
                <a:latin typeface="-apple-system"/>
              </a:rPr>
              <a:t>クリップ</a:t>
            </a:r>
            <a:r>
              <a:rPr lang="en-US" altLang="ja-JP" sz="900" b="0" i="0" dirty="0">
                <a:solidFill>
                  <a:srgbClr val="333333"/>
                </a:solidFill>
                <a:effectLst/>
                <a:latin typeface="-apple-system"/>
              </a:rPr>
              <a:t>:24×19mm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ふせん</a:t>
            </a:r>
            <a:r>
              <a:rPr lang="en-US" altLang="ja-JP" sz="900" b="0" i="0" dirty="0">
                <a:solidFill>
                  <a:srgbClr val="333333"/>
                </a:solidFill>
                <a:effectLst/>
                <a:latin typeface="-apple-system"/>
              </a:rPr>
              <a:t>×20</a:t>
            </a:r>
            <a:r>
              <a:rPr lang="ja-JP" altLang="en-US" sz="900" b="0" i="0" dirty="0">
                <a:solidFill>
                  <a:srgbClr val="333333"/>
                </a:solidFill>
                <a:effectLst/>
                <a:latin typeface="-apple-system"/>
              </a:rPr>
              <a:t>枚</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クリップ</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コ</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富士山もモチーフにしたデザインがとってもカワイイため、ビジネスにおけるちょっとした粗品や、イベント・キャンペーン等での特典用としてもおすすめの、ふせんとクリップのセットです。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3431537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724</TotalTime>
  <Words>2419</Words>
  <Application>Microsoft Office PowerPoint</Application>
  <PresentationFormat>画面に合わせる (4:3)</PresentationFormat>
  <Paragraphs>437</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260</cp:revision>
  <cp:lastPrinted>2021-07-20T08:57:41Z</cp:lastPrinted>
  <dcterms:created xsi:type="dcterms:W3CDTF">2021-06-21T09:41:39Z</dcterms:created>
  <dcterms:modified xsi:type="dcterms:W3CDTF">2024-09-13T05:16:02Z</dcterms:modified>
</cp:coreProperties>
</file>