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14"/>
  </p:normalViewPr>
  <p:slideViewPr>
    <p:cSldViewPr snapToGrid="0" snapToObjects="1">
      <p:cViewPr varScale="1">
        <p:scale>
          <a:sx n="85" d="100"/>
          <a:sy n="85" d="100"/>
        </p:scale>
        <p:origin x="96" y="2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 リフレッシュフェイス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40×150×25(mm)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地球環境に優しいゴムの木素材を使用したコンパクトサイズのリフレッシュフェイスです。オリジナル名入れも可能なアイテムですので、のベルティやオリジナルグッズ用にもおすすめです。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1A21D16-D9A7-694C-6057-10727D30311B}"/>
              </a:ext>
            </a:extLst>
          </p:cNvPr>
          <p:cNvPicPr>
            <a:picLocks noChangeAspect="1"/>
          </p:cNvPicPr>
          <p:nvPr/>
        </p:nvPicPr>
        <p:blipFill>
          <a:blip r:embed="rId5"/>
          <a:stretch>
            <a:fillRect/>
          </a:stretch>
        </p:blipFill>
        <p:spPr>
          <a:xfrm>
            <a:off x="703871" y="1360161"/>
            <a:ext cx="3627260" cy="362726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スマホスタンド付マルチケーブルセット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43g</a:t>
            </a:r>
          </a:p>
          <a:p>
            <a:r>
              <a:rPr lang="ja-JP" altLang="en-US" sz="900" dirty="0">
                <a:latin typeface="Meiryo UI" panose="020B0604030504040204" pitchFamily="34" charset="-128"/>
                <a:ea typeface="Meiryo UI" panose="020B0604030504040204" pitchFamily="34" charset="-128"/>
              </a:rPr>
              <a:t>包装：化粧箱入り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nSpc>
                <a:spcPts val="2400"/>
              </a:lnSpc>
            </a:pPr>
            <a:r>
              <a:rPr lang="en-US" altLang="ja-JP" sz="1600" dirty="0"/>
              <a:t>Type-C</a:t>
            </a:r>
            <a:r>
              <a:rPr lang="ja-JP" altLang="en-US" sz="1600" dirty="0"/>
              <a:t>ケーブルや</a:t>
            </a:r>
            <a:r>
              <a:rPr lang="en-US" altLang="ja-JP" sz="1600" dirty="0"/>
              <a:t>Lightning</a:t>
            </a:r>
            <a:r>
              <a:rPr lang="ja-JP" altLang="en-US" sz="1600" dirty="0"/>
              <a:t>アダプタ、</a:t>
            </a:r>
            <a:r>
              <a:rPr lang="en-US" altLang="ja-JP" sz="1600" dirty="0" err="1"/>
              <a:t>MicroUSB</a:t>
            </a:r>
            <a:r>
              <a:rPr lang="ja-JP" altLang="en-US" sz="1600" dirty="0"/>
              <a:t>アダプタ、</a:t>
            </a:r>
            <a:r>
              <a:rPr lang="en-US" altLang="ja-JP" sz="1600" dirty="0"/>
              <a:t>USB-A</a:t>
            </a:r>
            <a:r>
              <a:rPr lang="ja-JP" altLang="en-US" sz="1600" dirty="0"/>
              <a:t>アダプタ、</a:t>
            </a:r>
            <a:r>
              <a:rPr lang="en-US" altLang="ja-JP" sz="1600" dirty="0"/>
              <a:t>SIM</a:t>
            </a:r>
            <a:r>
              <a:rPr lang="ja-JP" altLang="en-US" sz="1600" dirty="0"/>
              <a:t>カードスロットル、そして本体ケースはスマホスタンドになる便利アイテム。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7" name="図 36">
            <a:extLst>
              <a:ext uri="{FF2B5EF4-FFF2-40B4-BE49-F238E27FC236}">
                <a16:creationId xmlns:a16="http://schemas.microsoft.com/office/drawing/2014/main" id="{4FD96A50-3FCD-E842-9A5E-DE1DCF62C28F}"/>
              </a:ext>
            </a:extLst>
          </p:cNvPr>
          <p:cNvPicPr>
            <a:picLocks noChangeAspect="1"/>
          </p:cNvPicPr>
          <p:nvPr/>
        </p:nvPicPr>
        <p:blipFill>
          <a:blip r:embed="rId5"/>
          <a:stretch>
            <a:fillRect/>
          </a:stretch>
        </p:blipFill>
        <p:spPr>
          <a:xfrm>
            <a:off x="709624" y="1420256"/>
            <a:ext cx="3551792" cy="3551792"/>
          </a:xfrm>
          <a:prstGeom prst="rect">
            <a:avLst/>
          </a:prstGeom>
        </p:spPr>
      </p:pic>
    </p:spTree>
    <p:extLst>
      <p:ext uri="{BB962C8B-B14F-4D97-AF65-F5344CB8AC3E}">
        <p14:creationId xmlns:p14="http://schemas.microsoft.com/office/powerpoint/2010/main" val="229898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簡単</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お掃除ブラシ</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スポンジ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、シリコン、ナイロン他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240x60x100mm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143g</a:t>
            </a:r>
          </a:p>
          <a:p>
            <a:r>
              <a:rPr lang="ja-JP" altLang="en-US" sz="900" dirty="0">
                <a:latin typeface="Meiryo UI" panose="020B0604030504040204" pitchFamily="34" charset="-128"/>
                <a:ea typeface="Meiryo UI" panose="020B0604030504040204" pitchFamily="34" charset="-128"/>
              </a:rPr>
              <a:t>包装：化粧箱入り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柄の部分から液体洗剤を入れて、指でワンプッシュするだけで洗剤を出すことができるため、非常に便利なブラシ＆スポンジです。ご家庭のあらゆるところの掃除にとっても便利です。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39" name="図 38">
            <a:extLst>
              <a:ext uri="{FF2B5EF4-FFF2-40B4-BE49-F238E27FC236}">
                <a16:creationId xmlns:a16="http://schemas.microsoft.com/office/drawing/2014/main" id="{0AF3A05E-D6E6-48A5-2889-7C5C742925BD}"/>
              </a:ext>
            </a:extLst>
          </p:cNvPr>
          <p:cNvPicPr>
            <a:picLocks noChangeAspect="1"/>
          </p:cNvPicPr>
          <p:nvPr/>
        </p:nvPicPr>
        <p:blipFill>
          <a:blip r:embed="rId5"/>
          <a:stretch>
            <a:fillRect/>
          </a:stretch>
        </p:blipFill>
        <p:spPr>
          <a:xfrm>
            <a:off x="707560" y="1339524"/>
            <a:ext cx="3661961" cy="3661961"/>
          </a:xfrm>
          <a:prstGeom prst="rect">
            <a:avLst/>
          </a:prstGeom>
        </p:spPr>
      </p:pic>
    </p:spTree>
    <p:extLst>
      <p:ext uri="{BB962C8B-B14F-4D97-AF65-F5344CB8AC3E}">
        <p14:creationId xmlns:p14="http://schemas.microsoft.com/office/powerpoint/2010/main" val="320385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エコ・ストレスチェック直定規</a:t>
            </a:r>
            <a:r>
              <a:rPr lang="en-US" altLang="ja-JP" sz="2000" dirty="0">
                <a:solidFill>
                  <a:schemeClr val="bg1"/>
                </a:solidFill>
                <a:latin typeface="Meiryo UI" panose="020B0604030504040204" pitchFamily="34" charset="-128"/>
                <a:ea typeface="Meiryo UI" panose="020B0604030504040204" pitchFamily="34" charset="-128"/>
              </a:rPr>
              <a:t>15cm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素材：再生</a:t>
            </a:r>
            <a:r>
              <a:rPr lang="en-US" altLang="ja-JP" sz="900" dirty="0">
                <a:latin typeface="Meiryo UI" panose="020B0604030504040204" pitchFamily="34" charset="-128"/>
                <a:ea typeface="Meiryo UI" panose="020B0604030504040204" pitchFamily="34" charset="-128"/>
              </a:rPr>
              <a:t>PET100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W156×H30×D1mm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7g</a:t>
            </a:r>
          </a:p>
          <a:p>
            <a:r>
              <a:rPr lang="ja-JP" altLang="en-US" sz="900" dirty="0">
                <a:latin typeface="Meiryo UI" panose="020B0604030504040204" pitchFamily="34" charset="-128"/>
                <a:ea typeface="Meiryo UI" panose="020B0604030504040204" pitchFamily="34" charset="-128"/>
              </a:rPr>
              <a:t>備考：エコマーク認定商品・グリーン購入法適合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10</a:t>
            </a:r>
            <a:r>
              <a:rPr lang="ja-JP" altLang="en-US" sz="1600" dirty="0"/>
              <a:t>秒間指を当てるとストレス度チェックができるため、仕事や勉強の合間の息抜きにもなる</a:t>
            </a:r>
            <a:r>
              <a:rPr lang="en-US" altLang="ja-JP" sz="1600" dirty="0"/>
              <a:t>15</a:t>
            </a:r>
            <a:r>
              <a:rPr lang="ja-JP" altLang="en-US" sz="1600" dirty="0"/>
              <a:t>センチタイプの直定規です。フルカラーでのオリジナル名入れが可能で販促用にもおすすめ。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1" name="図 40">
            <a:extLst>
              <a:ext uri="{FF2B5EF4-FFF2-40B4-BE49-F238E27FC236}">
                <a16:creationId xmlns:a16="http://schemas.microsoft.com/office/drawing/2014/main" id="{2C14A3EC-8796-D795-1A0A-E511F6A9DC58}"/>
              </a:ext>
            </a:extLst>
          </p:cNvPr>
          <p:cNvPicPr>
            <a:picLocks noChangeAspect="1"/>
          </p:cNvPicPr>
          <p:nvPr/>
        </p:nvPicPr>
        <p:blipFill>
          <a:blip r:embed="rId5"/>
          <a:stretch>
            <a:fillRect/>
          </a:stretch>
        </p:blipFill>
        <p:spPr>
          <a:xfrm>
            <a:off x="712020" y="1381003"/>
            <a:ext cx="3717045" cy="3717045"/>
          </a:xfrm>
          <a:prstGeom prst="rect">
            <a:avLst/>
          </a:prstGeom>
        </p:spPr>
      </p:pic>
    </p:spTree>
    <p:extLst>
      <p:ext uri="{BB962C8B-B14F-4D97-AF65-F5344CB8AC3E}">
        <p14:creationId xmlns:p14="http://schemas.microsoft.com/office/powerpoint/2010/main" val="291049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カラビナ付きクージー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※KOOZIE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95×H</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130mm</a:t>
            </a:r>
          </a:p>
          <a:p>
            <a:r>
              <a:rPr lang="ja-JP" altLang="en-US" sz="900" dirty="0">
                <a:latin typeface="Meiryo UI" panose="020B0604030504040204" pitchFamily="34" charset="-128"/>
                <a:ea typeface="Meiryo UI" panose="020B0604030504040204" pitchFamily="34" charset="-128"/>
              </a:rPr>
              <a:t>注意事項：シルク印刷のプリント色はメイン画像の「シルク印刷プリント色」となります。また昇華転写全面フルカラーでのご対応も可能です。</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カラビナ付きのボトルに巻いて使用する缶ホルダーです。保冷温効果が高く結露で手が濡れることもありません。</a:t>
            </a:r>
            <a:r>
              <a:rPr lang="en-US" altLang="ja-JP" sz="1600" dirty="0"/>
              <a:t>350ml</a:t>
            </a:r>
            <a:r>
              <a:rPr lang="ja-JP" altLang="en-US" sz="1600" dirty="0"/>
              <a:t>の缶にぴったりのサイズで、全面オリジナルプリント可能です。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4" name="図 43">
            <a:extLst>
              <a:ext uri="{FF2B5EF4-FFF2-40B4-BE49-F238E27FC236}">
                <a16:creationId xmlns:a16="http://schemas.microsoft.com/office/drawing/2014/main" id="{72DED023-F74D-8C34-C4A8-6238C190724E}"/>
              </a:ext>
            </a:extLst>
          </p:cNvPr>
          <p:cNvPicPr>
            <a:picLocks noChangeAspect="1"/>
          </p:cNvPicPr>
          <p:nvPr/>
        </p:nvPicPr>
        <p:blipFill>
          <a:blip r:embed="rId5"/>
          <a:stretch>
            <a:fillRect/>
          </a:stretch>
        </p:blipFill>
        <p:spPr>
          <a:xfrm>
            <a:off x="776312" y="1411960"/>
            <a:ext cx="3560088" cy="3560088"/>
          </a:xfrm>
          <a:prstGeom prst="rect">
            <a:avLst/>
          </a:prstGeom>
        </p:spPr>
      </p:pic>
    </p:spTree>
    <p:extLst>
      <p:ext uri="{BB962C8B-B14F-4D97-AF65-F5344CB8AC3E}">
        <p14:creationId xmlns:p14="http://schemas.microsoft.com/office/powerpoint/2010/main" val="77246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湯治場めぐり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素材：硫酸ナトリウム・硫酸ナトリウム（無水）・オウバク末・着色料・香料</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W85×H110×D3mm</a:t>
            </a:r>
          </a:p>
          <a:p>
            <a:r>
              <a:rPr lang="ja-JP" altLang="en-US" sz="900" dirty="0">
                <a:latin typeface="Meiryo UI" panose="020B0604030504040204" pitchFamily="34" charset="-128"/>
                <a:ea typeface="Meiryo UI" panose="020B0604030504040204" pitchFamily="34" charset="-128"/>
              </a:rPr>
              <a:t>機能：種類：明礬の湯・海潮の湯・黒湯の湯・切明の湯・羅臼の湯・四万の湯</a:t>
            </a:r>
          </a:p>
          <a:p>
            <a:r>
              <a:rPr lang="ja-JP" altLang="en-US" sz="900" dirty="0">
                <a:latin typeface="Meiryo UI" panose="020B0604030504040204" pitchFamily="34" charset="-128"/>
                <a:ea typeface="Meiryo UI" panose="020B0604030504040204" pitchFamily="34" charset="-128"/>
              </a:rPr>
              <a:t>備考：ラベル印刷：オフセット印刷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8236"/>
          </a:xfrm>
          <a:prstGeom prst="rect">
            <a:avLst/>
          </a:prstGeom>
          <a:noFill/>
        </p:spPr>
        <p:txBody>
          <a:bodyPr wrap="square" lIns="0" tIns="46800" rIns="0" spcCol="360000" rtlCol="0">
            <a:spAutoFit/>
          </a:bodyPr>
          <a:lstStyle/>
          <a:p>
            <a:pPr>
              <a:lnSpc>
                <a:spcPts val="2400"/>
              </a:lnSpc>
            </a:pPr>
            <a:r>
              <a:rPr lang="ja-JP" altLang="en-US" sz="1400" spc="-100" dirty="0"/>
              <a:t>自宅に居ながらにして、日本全国の湯治場を楽しめる入浴剤です。特にお風呂にゆっくり浸かりたい冬場のノベルティ用におすすめ。フルカラーのオリジナルラベルを封入できます。</a:t>
            </a:r>
            <a:br>
              <a:rPr lang="en-US" altLang="ja-JP" sz="1400" spc="-100" dirty="0"/>
            </a:br>
            <a:r>
              <a:rPr lang="en-US" altLang="ja-JP" sz="1400" spc="-100" dirty="0"/>
              <a:t>※</a:t>
            </a:r>
            <a:r>
              <a:rPr lang="ja-JP" altLang="en-US" sz="1400" spc="-100" dirty="0"/>
              <a:t>こちらの商品は、最小ロット数単位（倍数）のみの承りになります。</a:t>
            </a:r>
            <a:endParaRPr lang="en-US" altLang="ja-JP" sz="14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2398CEF-36EB-4EB3-FA28-26099CA24E4D}"/>
              </a:ext>
            </a:extLst>
          </p:cNvPr>
          <p:cNvPicPr>
            <a:picLocks noChangeAspect="1"/>
          </p:cNvPicPr>
          <p:nvPr/>
        </p:nvPicPr>
        <p:blipFill>
          <a:blip r:embed="rId5"/>
          <a:stretch>
            <a:fillRect/>
          </a:stretch>
        </p:blipFill>
        <p:spPr>
          <a:xfrm>
            <a:off x="706446" y="1373710"/>
            <a:ext cx="3644167" cy="3644167"/>
          </a:xfrm>
          <a:prstGeom prst="rect">
            <a:avLst/>
          </a:prstGeom>
        </p:spPr>
      </p:pic>
    </p:spTree>
    <p:extLst>
      <p:ext uri="{BB962C8B-B14F-4D97-AF65-F5344CB8AC3E}">
        <p14:creationId xmlns:p14="http://schemas.microsoft.com/office/powerpoint/2010/main" val="47999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オリジナルネックピロー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素材：ポリエステルツイル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w300×h370×d100(mm)</a:t>
            </a:r>
          </a:p>
          <a:p>
            <a:r>
              <a:rPr lang="ja-JP" altLang="en-US" sz="900" dirty="0">
                <a:latin typeface="Meiryo UI" panose="020B0604030504040204" pitchFamily="34" charset="-128"/>
                <a:ea typeface="Meiryo UI" panose="020B0604030504040204" pitchFamily="34" charset="-128"/>
              </a:rPr>
              <a:t>機能：綿入り</a:t>
            </a:r>
          </a:p>
          <a:p>
            <a:r>
              <a:rPr lang="ja-JP" altLang="en-US" sz="900" dirty="0">
                <a:latin typeface="Meiryo UI" panose="020B0604030504040204" pitchFamily="34" charset="-128"/>
                <a:ea typeface="Meiryo UI" panose="020B0604030504040204" pitchFamily="34" charset="-128"/>
              </a:rPr>
              <a:t>包装：個別袋入れ：あり</a:t>
            </a:r>
          </a:p>
          <a:p>
            <a:r>
              <a:rPr lang="ja-JP" altLang="en-US" sz="900" dirty="0">
                <a:latin typeface="Meiryo UI" panose="020B0604030504040204" pitchFamily="34" charset="-128"/>
                <a:ea typeface="Meiryo UI" panose="020B0604030504040204" pitchFamily="34" charset="-128"/>
              </a:rPr>
              <a:t>備考：印刷：昇華転写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ホテル業界や旅行業界、また様々なイベントのノベルティアイテムとして使用されることの多い綿入りのネックピロー。全面フルカラーでオリジナルプリントも可能です。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6" name="図 45">
            <a:extLst>
              <a:ext uri="{FF2B5EF4-FFF2-40B4-BE49-F238E27FC236}">
                <a16:creationId xmlns:a16="http://schemas.microsoft.com/office/drawing/2014/main" id="{48C5768F-A5EF-B303-C03E-166E784399D2}"/>
              </a:ext>
            </a:extLst>
          </p:cNvPr>
          <p:cNvPicPr>
            <a:picLocks noChangeAspect="1"/>
          </p:cNvPicPr>
          <p:nvPr/>
        </p:nvPicPr>
        <p:blipFill>
          <a:blip r:embed="rId5"/>
          <a:stretch>
            <a:fillRect/>
          </a:stretch>
        </p:blipFill>
        <p:spPr>
          <a:xfrm>
            <a:off x="709624" y="1422051"/>
            <a:ext cx="3615881" cy="3615881"/>
          </a:xfrm>
          <a:prstGeom prst="rect">
            <a:avLst/>
          </a:prstGeom>
        </p:spPr>
      </p:pic>
    </p:spTree>
    <p:extLst>
      <p:ext uri="{BB962C8B-B14F-4D97-AF65-F5344CB8AC3E}">
        <p14:creationId xmlns:p14="http://schemas.microsoft.com/office/powerpoint/2010/main" val="1412073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オリジナルアイマスク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素材：ダブルスエード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ウレタン</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187×h102(mm)</a:t>
            </a:r>
          </a:p>
          <a:p>
            <a:r>
              <a:rPr lang="ja-JP" altLang="en-US" sz="900" dirty="0">
                <a:latin typeface="Meiryo UI" panose="020B0604030504040204" pitchFamily="34" charset="-128"/>
                <a:ea typeface="Meiryo UI" panose="020B0604030504040204" pitchFamily="34" charset="-128"/>
              </a:rPr>
              <a:t>機能：バイアステープ（既製色よりご選択）</a:t>
            </a:r>
          </a:p>
          <a:p>
            <a:r>
              <a:rPr lang="ja-JP" altLang="en-US" sz="900" dirty="0">
                <a:latin typeface="Meiryo UI" panose="020B0604030504040204" pitchFamily="34" charset="-128"/>
                <a:ea typeface="Meiryo UI" panose="020B0604030504040204" pitchFamily="34" charset="-128"/>
              </a:rPr>
              <a:t>包装：個別袋入れ：あり</a:t>
            </a:r>
          </a:p>
          <a:p>
            <a:r>
              <a:rPr lang="ja-JP" altLang="en-US" sz="900" dirty="0">
                <a:latin typeface="Meiryo UI" panose="020B0604030504040204" pitchFamily="34" charset="-128"/>
                <a:ea typeface="Meiryo UI" panose="020B0604030504040204" pitchFamily="34" charset="-128"/>
              </a:rPr>
              <a:t>備考：印刷：昇華転写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旅行会社やスパのノベルティグッズとして人気の高いアイマスクです。ロゴや店名などのシンプルな名入れはもちろん、フルカラーの全面プリントも可能なアイテムです。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6" name="図 55">
            <a:extLst>
              <a:ext uri="{FF2B5EF4-FFF2-40B4-BE49-F238E27FC236}">
                <a16:creationId xmlns:a16="http://schemas.microsoft.com/office/drawing/2014/main" id="{2A0ACCB0-E5DD-0F68-24A1-70C92E93C2C6}"/>
              </a:ext>
            </a:extLst>
          </p:cNvPr>
          <p:cNvPicPr>
            <a:picLocks noChangeAspect="1"/>
          </p:cNvPicPr>
          <p:nvPr/>
        </p:nvPicPr>
        <p:blipFill>
          <a:blip r:embed="rId5"/>
          <a:stretch>
            <a:fillRect/>
          </a:stretch>
        </p:blipFill>
        <p:spPr>
          <a:xfrm>
            <a:off x="709624" y="1372502"/>
            <a:ext cx="3560089" cy="3560089"/>
          </a:xfrm>
          <a:prstGeom prst="rect">
            <a:avLst/>
          </a:prstGeom>
        </p:spPr>
      </p:pic>
    </p:spTree>
    <p:extLst>
      <p:ext uri="{BB962C8B-B14F-4D97-AF65-F5344CB8AC3E}">
        <p14:creationId xmlns:p14="http://schemas.microsoft.com/office/powerpoint/2010/main" val="1115393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オリジナルフェイスマスク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またはレーヨンポリ</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:150×200mm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シール部：オンデマンド印刷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フェイスマスクのパッケージに添付するシールに、オリジナルデザインをフルカラープリントできます。シートマスクの素材は</a:t>
            </a:r>
            <a:r>
              <a:rPr lang="en-US" altLang="ja-JP" sz="1600" b="0" i="0" dirty="0">
                <a:solidFill>
                  <a:srgbClr val="333333"/>
                </a:solidFill>
                <a:effectLst/>
                <a:highlight>
                  <a:srgbClr val="FFFFFF"/>
                </a:highlight>
                <a:latin typeface="-apple-system"/>
              </a:rPr>
              <a:t>2</a:t>
            </a:r>
            <a:r>
              <a:rPr lang="ja-JP" altLang="en-US" sz="1600" b="0" i="0" dirty="0">
                <a:solidFill>
                  <a:srgbClr val="333333"/>
                </a:solidFill>
                <a:effectLst/>
                <a:highlight>
                  <a:srgbClr val="FFFFFF"/>
                </a:highlight>
                <a:latin typeface="-apple-system"/>
              </a:rPr>
              <a:t>種、処方は</a:t>
            </a:r>
            <a:r>
              <a:rPr lang="en-US" altLang="ja-JP" sz="1600" b="0" i="0" dirty="0">
                <a:solidFill>
                  <a:srgbClr val="333333"/>
                </a:solidFill>
                <a:effectLst/>
                <a:highlight>
                  <a:srgbClr val="FFFFFF"/>
                </a:highlight>
                <a:latin typeface="-apple-system"/>
              </a:rPr>
              <a:t>6</a:t>
            </a:r>
            <a:r>
              <a:rPr lang="ja-JP" altLang="en-US" sz="1600" b="0" i="0" dirty="0">
                <a:solidFill>
                  <a:srgbClr val="333333"/>
                </a:solidFill>
                <a:effectLst/>
                <a:highlight>
                  <a:srgbClr val="FFFFFF"/>
                </a:highlight>
                <a:latin typeface="-apple-system"/>
              </a:rPr>
              <a:t>種類と豊富に選べて、配布ノベルティや記念品にオススメです。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4D1AC961-A534-3AE3-49B9-B4DC22807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49" y="1441704"/>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571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a:t>
            </a:r>
            <a:r>
              <a:rPr lang="en-US" altLang="ja-JP" sz="2000" dirty="0" err="1">
                <a:solidFill>
                  <a:schemeClr val="bg1"/>
                </a:solidFill>
                <a:latin typeface="Meiryo UI" panose="020B0604030504040204" pitchFamily="34" charset="-128"/>
                <a:ea typeface="Meiryo UI" panose="020B0604030504040204" pitchFamily="34" charset="-128"/>
              </a:rPr>
              <a:t>Napool</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フロス（国産糸）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サイズ：フロス</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ｍ ケース</a:t>
            </a:r>
            <a:r>
              <a:rPr lang="en-US" altLang="ja-JP" sz="900" dirty="0">
                <a:latin typeface="Meiryo UI" panose="020B0604030504040204" pitchFamily="34" charset="-128"/>
                <a:ea typeface="Meiryo UI" panose="020B0604030504040204" pitchFamily="34" charset="-128"/>
              </a:rPr>
              <a:t>/D55mm</a:t>
            </a:r>
          </a:p>
          <a:p>
            <a:r>
              <a:rPr lang="ja-JP" altLang="en-US" sz="900" dirty="0">
                <a:latin typeface="Meiryo UI" panose="020B0604030504040204" pitchFamily="34" charset="-128"/>
                <a:ea typeface="Meiryo UI" panose="020B0604030504040204" pitchFamily="34" charset="-128"/>
              </a:rPr>
              <a:t>包装：個別袋入れ有り</a:t>
            </a:r>
          </a:p>
          <a:p>
            <a:r>
              <a:rPr lang="ja-JP" altLang="en-US" sz="900" dirty="0">
                <a:latin typeface="Meiryo UI" panose="020B0604030504040204" pitchFamily="34" charset="-128"/>
                <a:ea typeface="Meiryo UI" panose="020B0604030504040204" pitchFamily="34" charset="-128"/>
              </a:rPr>
              <a:t>備考：インクジェット印刷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歯の間に付いた汚れをしっかり取り除くデンタルフロス。丸い専用ケースの表面にお客様のデザインデータをフルカラーにて再現し、オリジナルのオーラルケアグッズが作成出来ます。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4" name="図 63">
            <a:extLst>
              <a:ext uri="{FF2B5EF4-FFF2-40B4-BE49-F238E27FC236}">
                <a16:creationId xmlns:a16="http://schemas.microsoft.com/office/drawing/2014/main" id="{15EED4EE-90D1-DBA5-AE53-EDAE2C002627}"/>
              </a:ext>
            </a:extLst>
          </p:cNvPr>
          <p:cNvPicPr>
            <a:picLocks noChangeAspect="1"/>
          </p:cNvPicPr>
          <p:nvPr/>
        </p:nvPicPr>
        <p:blipFill>
          <a:blip r:embed="rId5"/>
          <a:stretch>
            <a:fillRect/>
          </a:stretch>
        </p:blipFill>
        <p:spPr>
          <a:xfrm>
            <a:off x="686144" y="1323728"/>
            <a:ext cx="3706028" cy="3706028"/>
          </a:xfrm>
          <a:prstGeom prst="rect">
            <a:avLst/>
          </a:prstGeom>
        </p:spPr>
      </p:pic>
    </p:spTree>
    <p:extLst>
      <p:ext uri="{BB962C8B-B14F-4D97-AF65-F5344CB8AC3E}">
        <p14:creationId xmlns:p14="http://schemas.microsoft.com/office/powerpoint/2010/main" val="156762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オリジナルデザイン歯ブラシ（レンズ</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キッズ用）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素材：飽和ポリエステル樹脂</a:t>
            </a:r>
          </a:p>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174mm</a:t>
            </a:r>
          </a:p>
          <a:p>
            <a:r>
              <a:rPr lang="ja-JP" altLang="en-US" sz="900" dirty="0">
                <a:latin typeface="Meiryo UI" panose="020B0604030504040204" pitchFamily="34" charset="-128"/>
                <a:ea typeface="Meiryo UI" panose="020B0604030504040204" pitchFamily="34" charset="-128"/>
              </a:rPr>
              <a:t>付属品：キャップ付き</a:t>
            </a:r>
          </a:p>
          <a:p>
            <a:r>
              <a:rPr lang="ja-JP" altLang="en-US" sz="900" dirty="0">
                <a:latin typeface="Meiryo UI" panose="020B0604030504040204" pitchFamily="34" charset="-128"/>
                <a:ea typeface="Meiryo UI" panose="020B0604030504040204" pitchFamily="34" charset="-128"/>
              </a:rPr>
              <a:t>包装：個別袋入れ有り</a:t>
            </a:r>
          </a:p>
          <a:p>
            <a:r>
              <a:rPr lang="ja-JP" altLang="en-US" sz="900" dirty="0">
                <a:latin typeface="Meiryo UI" panose="020B0604030504040204" pitchFamily="34" charset="-128"/>
                <a:ea typeface="Meiryo UI" panose="020B0604030504040204" pitchFamily="34" charset="-128"/>
              </a:rPr>
              <a:t>備考：インクジェット印刷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デザイン性と実用性を兼ね備えたオリジナル歯ブラシ（大人用、長さ</a:t>
            </a:r>
            <a:r>
              <a:rPr lang="en-US" altLang="ja-JP" sz="1600" dirty="0"/>
              <a:t>165mm</a:t>
            </a:r>
            <a:r>
              <a:rPr lang="ja-JP" altLang="en-US" sz="1600" dirty="0"/>
              <a:t>）を製作出来ます。持ち手部分のデザインをお客様のデザインデータをフルカラーにて再現いたします。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6" name="図 65">
            <a:extLst>
              <a:ext uri="{FF2B5EF4-FFF2-40B4-BE49-F238E27FC236}">
                <a16:creationId xmlns:a16="http://schemas.microsoft.com/office/drawing/2014/main" id="{22755A2A-9605-A6CE-5C2C-2E25AEDDDB3D}"/>
              </a:ext>
            </a:extLst>
          </p:cNvPr>
          <p:cNvPicPr>
            <a:picLocks noChangeAspect="1"/>
          </p:cNvPicPr>
          <p:nvPr/>
        </p:nvPicPr>
        <p:blipFill>
          <a:blip r:embed="rId5"/>
          <a:stretch>
            <a:fillRect/>
          </a:stretch>
        </p:blipFill>
        <p:spPr>
          <a:xfrm>
            <a:off x="776311" y="1461919"/>
            <a:ext cx="3560089" cy="3560089"/>
          </a:xfrm>
          <a:prstGeom prst="rect">
            <a:avLst/>
          </a:prstGeom>
        </p:spPr>
      </p:pic>
    </p:spTree>
    <p:extLst>
      <p:ext uri="{BB962C8B-B14F-4D97-AF65-F5344CB8AC3E}">
        <p14:creationId xmlns:p14="http://schemas.microsoft.com/office/powerpoint/2010/main" val="41666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防犯対策 ドーム型ダミーカメラ</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11.5×11.5×7.1cm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ボルト</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・アンカー</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1.5</a:t>
            </a:r>
            <a:r>
              <a:rPr lang="ja-JP" altLang="en-US" sz="1600" dirty="0"/>
              <a:t>秒間隔で赤色</a:t>
            </a:r>
            <a:r>
              <a:rPr lang="en-US" altLang="ja-JP" sz="1600" dirty="0"/>
              <a:t>LED</a:t>
            </a:r>
            <a:r>
              <a:rPr lang="ja-JP" altLang="en-US" sz="1600" dirty="0"/>
              <a:t>が点滅するため非常にリアルなダミーカメラ。防犯意識の高さをアピールするのに最適なアイテムです。リフォームなどのタイミングで設置するのがおすすめです。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F38AAE4-23A7-F2C7-4EEF-F2DDD47935A6}"/>
              </a:ext>
            </a:extLst>
          </p:cNvPr>
          <p:cNvPicPr>
            <a:picLocks noChangeAspect="1"/>
          </p:cNvPicPr>
          <p:nvPr/>
        </p:nvPicPr>
        <p:blipFill>
          <a:blip r:embed="rId5"/>
          <a:stretch>
            <a:fillRect/>
          </a:stretch>
        </p:blipFill>
        <p:spPr>
          <a:xfrm>
            <a:off x="703626" y="1349976"/>
            <a:ext cx="3616182" cy="3616182"/>
          </a:xfrm>
          <a:prstGeom prst="rect">
            <a:avLst/>
          </a:prstGeom>
        </p:spPr>
      </p:pic>
    </p:spTree>
    <p:extLst>
      <p:ext uri="{BB962C8B-B14F-4D97-AF65-F5344CB8AC3E}">
        <p14:creationId xmlns:p14="http://schemas.microsoft.com/office/powerpoint/2010/main" val="2611181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オリジナルデザイン歯ブラシ（</a:t>
            </a:r>
            <a:r>
              <a:rPr lang="en-US" altLang="ja-JP" sz="2000" dirty="0">
                <a:solidFill>
                  <a:schemeClr val="bg1"/>
                </a:solidFill>
                <a:latin typeface="Meiryo UI" panose="020B0604030504040204" pitchFamily="34" charset="-128"/>
                <a:ea typeface="Meiryo UI" panose="020B0604030504040204" pitchFamily="34" charset="-128"/>
              </a:rPr>
              <a:t>#240</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素材：飽和ポリエステル樹脂</a:t>
            </a:r>
          </a:p>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174mm</a:t>
            </a:r>
          </a:p>
          <a:p>
            <a:r>
              <a:rPr lang="ja-JP" altLang="en-US" sz="900" dirty="0">
                <a:latin typeface="Meiryo UI" panose="020B0604030504040204" pitchFamily="34" charset="-128"/>
                <a:ea typeface="Meiryo UI" panose="020B0604030504040204" pitchFamily="34" charset="-128"/>
              </a:rPr>
              <a:t>付属品：キャップ付き</a:t>
            </a:r>
          </a:p>
          <a:p>
            <a:r>
              <a:rPr lang="ja-JP" altLang="en-US" sz="900" dirty="0">
                <a:latin typeface="Meiryo UI" panose="020B0604030504040204" pitchFamily="34" charset="-128"/>
                <a:ea typeface="Meiryo UI" panose="020B0604030504040204" pitchFamily="34" charset="-128"/>
              </a:rPr>
              <a:t>包装：個別袋入れ有り</a:t>
            </a:r>
          </a:p>
          <a:p>
            <a:r>
              <a:rPr lang="ja-JP" altLang="en-US" sz="900" dirty="0">
                <a:latin typeface="Meiryo UI" panose="020B0604030504040204" pitchFamily="34" charset="-128"/>
                <a:ea typeface="Meiryo UI" panose="020B0604030504040204" pitchFamily="34" charset="-128"/>
              </a:rPr>
              <a:t>備考：インクジェット印刷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デザイン性と実用性を兼ね備えたオリジナル歯ブラシ（大人用、長さ</a:t>
            </a:r>
            <a:r>
              <a:rPr lang="en-US" altLang="ja-JP" sz="1600" dirty="0"/>
              <a:t>174mm</a:t>
            </a:r>
            <a:r>
              <a:rPr lang="ja-JP" altLang="en-US" sz="1600" dirty="0"/>
              <a:t>）を製作出来ます。持ち手部分のデザインをお客様のデザインデータをフルカラーにて再現いたします。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8" name="図 67">
            <a:extLst>
              <a:ext uri="{FF2B5EF4-FFF2-40B4-BE49-F238E27FC236}">
                <a16:creationId xmlns:a16="http://schemas.microsoft.com/office/drawing/2014/main" id="{8145A962-50DB-D318-FB0D-42352450BEFF}"/>
              </a:ext>
            </a:extLst>
          </p:cNvPr>
          <p:cNvPicPr>
            <a:picLocks noChangeAspect="1"/>
          </p:cNvPicPr>
          <p:nvPr/>
        </p:nvPicPr>
        <p:blipFill>
          <a:blip r:embed="rId5"/>
          <a:stretch>
            <a:fillRect/>
          </a:stretch>
        </p:blipFill>
        <p:spPr>
          <a:xfrm>
            <a:off x="790472" y="1427333"/>
            <a:ext cx="3560088" cy="3560088"/>
          </a:xfrm>
          <a:prstGeom prst="rect">
            <a:avLst/>
          </a:prstGeom>
        </p:spPr>
      </p:pic>
    </p:spTree>
    <p:extLst>
      <p:ext uri="{BB962C8B-B14F-4D97-AF65-F5344CB8AC3E}">
        <p14:creationId xmlns:p14="http://schemas.microsoft.com/office/powerpoint/2010/main" val="150967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ドリップポット（</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種）</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100x120x15(</a:t>
            </a:r>
            <a:r>
              <a:rPr lang="ja-JP" altLang="en-US" sz="900" dirty="0">
                <a:latin typeface="Meiryo UI" panose="020B0604030504040204" pitchFamily="34" charset="-128"/>
                <a:ea typeface="Meiryo UI" panose="020B0604030504040204" pitchFamily="34" charset="-128"/>
              </a:rPr>
              <a:t>仮</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備考：スイートバジル、イタリアンパセリ、レモンパーム、カモミール、タイム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お手持ちのカップにドリップコーヒーのようにセットして、水をあげるだけでハーブ栽培が楽しめるキット。ドリッパーなので余分な水分は下に落ち、水をあげすぎることもありません。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0" name="図 69">
            <a:extLst>
              <a:ext uri="{FF2B5EF4-FFF2-40B4-BE49-F238E27FC236}">
                <a16:creationId xmlns:a16="http://schemas.microsoft.com/office/drawing/2014/main" id="{72BBAFCD-E553-6A73-103B-C926A062CBE7}"/>
              </a:ext>
            </a:extLst>
          </p:cNvPr>
          <p:cNvPicPr>
            <a:picLocks noChangeAspect="1"/>
          </p:cNvPicPr>
          <p:nvPr/>
        </p:nvPicPr>
        <p:blipFill>
          <a:blip r:embed="rId5"/>
          <a:stretch>
            <a:fillRect/>
          </a:stretch>
        </p:blipFill>
        <p:spPr>
          <a:xfrm>
            <a:off x="769443" y="1422052"/>
            <a:ext cx="3560580" cy="3560580"/>
          </a:xfrm>
          <a:prstGeom prst="rect">
            <a:avLst/>
          </a:prstGeom>
        </p:spPr>
      </p:pic>
    </p:spTree>
    <p:extLst>
      <p:ext uri="{BB962C8B-B14F-4D97-AF65-F5344CB8AC3E}">
        <p14:creationId xmlns:p14="http://schemas.microsoft.com/office/powerpoint/2010/main" val="3373661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a:t>
            </a:r>
            <a:r>
              <a:rPr lang="ja-JP" altLang="en-US" sz="2000" dirty="0">
                <a:solidFill>
                  <a:schemeClr val="bg1"/>
                </a:solidFill>
                <a:latin typeface="Meiryo UI" panose="020B0604030504040204" pitchFamily="34" charset="-128"/>
                <a:ea typeface="Meiryo UI" panose="020B0604030504040204" pitchFamily="34" charset="-128"/>
              </a:rPr>
              <a:t>リトルガーデン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83φ×33</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お菓子の缶のような可愛らしいパッケージを開けると土と種が入っており、</a:t>
            </a:r>
            <a:r>
              <a:rPr lang="en-US" altLang="ja-JP" sz="1600" dirty="0"/>
              <a:t>1</a:t>
            </a:r>
            <a:r>
              <a:rPr lang="ja-JP" altLang="en-US" sz="1600" dirty="0"/>
              <a:t>年中いつでも栽培を楽しむことができるキットです。ラベルはオリジナルプリント可能なため販促用としても人気です。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076717C-515C-BB03-5BD4-47845E6CE0F9}"/>
              </a:ext>
            </a:extLst>
          </p:cNvPr>
          <p:cNvPicPr>
            <a:picLocks noChangeAspect="1"/>
          </p:cNvPicPr>
          <p:nvPr/>
        </p:nvPicPr>
        <p:blipFill>
          <a:blip r:embed="rId5"/>
          <a:stretch>
            <a:fillRect/>
          </a:stretch>
        </p:blipFill>
        <p:spPr>
          <a:xfrm>
            <a:off x="680992" y="1378023"/>
            <a:ext cx="3560088" cy="3560088"/>
          </a:xfrm>
          <a:prstGeom prst="rect">
            <a:avLst/>
          </a:prstGeom>
        </p:spPr>
      </p:pic>
    </p:spTree>
    <p:extLst>
      <p:ext uri="{BB962C8B-B14F-4D97-AF65-F5344CB8AC3E}">
        <p14:creationId xmlns:p14="http://schemas.microsoft.com/office/powerpoint/2010/main" val="109378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ミニミニボトル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45φ×50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付属品：種、土、説明書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コンパクトなジャムボトルでハーブを栽培できるキットです。蓋を開けてお湯を注ぐと固形の土がふくらみ、冷めるのを待って種をまいたら栽培スタート！ラベルはオリジナルプリント可能です。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35E8B91F-E5C5-07A9-1868-901A53253F10}"/>
              </a:ext>
            </a:extLst>
          </p:cNvPr>
          <p:cNvPicPr>
            <a:picLocks noChangeAspect="1"/>
          </p:cNvPicPr>
          <p:nvPr/>
        </p:nvPicPr>
        <p:blipFill>
          <a:blip r:embed="rId5"/>
          <a:stretch>
            <a:fillRect/>
          </a:stretch>
        </p:blipFill>
        <p:spPr>
          <a:xfrm>
            <a:off x="684352" y="1348109"/>
            <a:ext cx="3695011" cy="3695011"/>
          </a:xfrm>
          <a:prstGeom prst="rect">
            <a:avLst/>
          </a:prstGeom>
        </p:spPr>
      </p:pic>
    </p:spTree>
    <p:extLst>
      <p:ext uri="{BB962C8B-B14F-4D97-AF65-F5344CB8AC3E}">
        <p14:creationId xmlns:p14="http://schemas.microsoft.com/office/powerpoint/2010/main" val="767695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ハーブ</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ベジミニ（</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種）</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63φ×20</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備考：ワイルドストロベリー、サボテン、スペアミント、マリーゴールド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缶詰めで植物栽培が手軽にできるキットです。オリジナルプリント可能なシールが貼られた蓋を開けると土と種が入っており、そのまま一年中栽培が可能。イベント等のノベルティ用にもおすすめ。</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C3B0F43A-E801-6E9C-0919-497D3E78B83F}"/>
              </a:ext>
            </a:extLst>
          </p:cNvPr>
          <p:cNvPicPr>
            <a:picLocks noChangeAspect="1"/>
          </p:cNvPicPr>
          <p:nvPr/>
        </p:nvPicPr>
        <p:blipFill>
          <a:blip r:embed="rId5"/>
          <a:stretch>
            <a:fillRect/>
          </a:stretch>
        </p:blipFill>
        <p:spPr>
          <a:xfrm>
            <a:off x="713017" y="1437834"/>
            <a:ext cx="3527004" cy="3527004"/>
          </a:xfrm>
          <a:prstGeom prst="rect">
            <a:avLst/>
          </a:prstGeom>
        </p:spPr>
      </p:pic>
    </p:spTree>
    <p:extLst>
      <p:ext uri="{BB962C8B-B14F-4D97-AF65-F5344CB8AC3E}">
        <p14:creationId xmlns:p14="http://schemas.microsoft.com/office/powerpoint/2010/main" val="374734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オリジナル座布団</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W300×H300mm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包装：個別袋入れ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昇華転写印刷、綿入り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30×30</a:t>
            </a:r>
            <a:r>
              <a:rPr lang="ja-JP" altLang="en-US" sz="1600" dirty="0"/>
              <a:t>センチの手頃なサイズ感のシンプルな座布団。フルカラーでのオリジナルプリントが可能なため、アニメや同人グッズ用として人気の高い商品です。また記念用などにもおすすめ。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2" name="Picture 28">
            <a:extLst>
              <a:ext uri="{FF2B5EF4-FFF2-40B4-BE49-F238E27FC236}">
                <a16:creationId xmlns:a16="http://schemas.microsoft.com/office/drawing/2014/main" id="{45B748D2-D882-2B51-E689-B69B98307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196" y="1413457"/>
            <a:ext cx="3389169" cy="338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11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オリジナルシュシュ</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フリーサイズ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包装：個別袋入れ</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サッと手軽に髪を纏められるシンプルなシュシュに、オリジナルプリントが可能。どんなデザインでも精巧なフルカラー印刷でお仕上げいたします。アニメや同人グッズ用などに人気です。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0" name="Picture 26">
            <a:extLst>
              <a:ext uri="{FF2B5EF4-FFF2-40B4-BE49-F238E27FC236}">
                <a16:creationId xmlns:a16="http://schemas.microsoft.com/office/drawing/2014/main" id="{5E3F44E0-5BA8-7FAF-3222-6C84B214B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84" y="1423961"/>
            <a:ext cx="3353266" cy="335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60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オリジナル巾着（中）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（メロンアムンゼン）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W200×H260mm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12365"/>
          </a:xfrm>
          <a:prstGeom prst="rect">
            <a:avLst/>
          </a:prstGeom>
          <a:noFill/>
        </p:spPr>
        <p:txBody>
          <a:bodyPr wrap="square" lIns="0" tIns="46800" rIns="0" spcCol="360000" rtlCol="0">
            <a:spAutoFit/>
          </a:bodyPr>
          <a:lstStyle/>
          <a:p>
            <a:pPr algn="just">
              <a:lnSpc>
                <a:spcPts val="2400"/>
              </a:lnSpc>
            </a:pPr>
            <a:r>
              <a:rPr lang="ja-JP" altLang="en-US" sz="1600" dirty="0"/>
              <a:t>中サイズの、上品で高級感のあるメロンアムンゼン生地を使用した巾着です。ワンポイントから総柄まで、どんなフルカラーデザインでもプリント可能です。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0977E882-9FFA-8424-8F10-C947D704D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50" y="1390173"/>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87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おそうじクロスボンバー除菌ウェットクロス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枚入りのお掃除ウェットティッシュです。除菌効果が高いためウイルスや菌からしっかり身を守ってくれます。フラップ部分にオリジナル名入れ可能で販促用に最適！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D67C50F-6A49-E6C2-3F19-981F587BD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83" y="1407327"/>
            <a:ext cx="3646126" cy="364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09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オリジナル冷やし綿棒</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W102×H70mm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台紙にインクジェット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ペパーミントオイル配合でひんやりと耳に心地良い、冷やし綿棒です。パッケージにオリジナルデザインの名入れプリント可能。イベントやキャンペーンに配布するノベルティ用等におすすめです。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F4882B4A-B416-C037-981F-98D0BAAFF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9" y="1362024"/>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37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銀色の工具ペン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アルミ・スチール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φ15×110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本体・プラスドライバー</a:t>
            </a:r>
            <a:r>
              <a:rPr lang="en-US" altLang="ja-JP" sz="900" b="0" i="0" dirty="0">
                <a:solidFill>
                  <a:srgbClr val="333333"/>
                </a:solidFill>
                <a:effectLst/>
                <a:latin typeface="-apple-system"/>
              </a:rPr>
              <a:t>4</a:t>
            </a:r>
            <a:r>
              <a:rPr lang="ja-JP" altLang="en-US" sz="900" b="0" i="0" dirty="0">
                <a:solidFill>
                  <a:srgbClr val="333333"/>
                </a:solidFill>
                <a:effectLst/>
                <a:latin typeface="-apple-system"/>
              </a:rPr>
              <a:t>本・マイナスドライバー</a:t>
            </a:r>
            <a:r>
              <a:rPr lang="en-US" altLang="ja-JP" sz="900" b="0" i="0" dirty="0">
                <a:solidFill>
                  <a:srgbClr val="333333"/>
                </a:solidFill>
                <a:effectLst/>
                <a:latin typeface="-apple-system"/>
              </a:rPr>
              <a:t>4</a:t>
            </a:r>
            <a:r>
              <a:rPr lang="ja-JP" altLang="en-US" sz="900" b="0" i="0">
                <a:solidFill>
                  <a:srgbClr val="333333"/>
                </a:solidFill>
                <a:effectLst/>
                <a:latin typeface="-apple-system"/>
              </a:rPr>
              <a:t>本</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ペンのようにすっきりとした見た目から持ち歩きにもとっても便利な工具セットです。ゴールドとシルバーの二色バリエーションから選択可能な上、オリジナル名入れも可能です。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9F7BE3D-7524-90E6-E19F-24CC926F6C55}"/>
              </a:ext>
            </a:extLst>
          </p:cNvPr>
          <p:cNvPicPr>
            <a:picLocks noChangeAspect="1"/>
          </p:cNvPicPr>
          <p:nvPr/>
        </p:nvPicPr>
        <p:blipFill>
          <a:blip r:embed="rId5"/>
          <a:stretch>
            <a:fillRect/>
          </a:stretch>
        </p:blipFill>
        <p:spPr>
          <a:xfrm>
            <a:off x="695332" y="1340475"/>
            <a:ext cx="3637677" cy="3637677"/>
          </a:xfrm>
          <a:prstGeom prst="rect">
            <a:avLst/>
          </a:prstGeom>
        </p:spPr>
      </p:pic>
    </p:spTree>
    <p:extLst>
      <p:ext uri="{BB962C8B-B14F-4D97-AF65-F5344CB8AC3E}">
        <p14:creationId xmlns:p14="http://schemas.microsoft.com/office/powerpoint/2010/main" val="1870639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オリジナルブロックメモ（メモ部</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素材：上質紙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W80×H80㎜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包装：シュリンク包装</a:t>
            </a:r>
          </a:p>
          <a:p>
            <a:r>
              <a:rPr lang="ja-JP" altLang="en-US" sz="900" dirty="0">
                <a:latin typeface="Meiryo UI" panose="020B0604030504040204" pitchFamily="34" charset="-128"/>
                <a:ea typeface="Meiryo UI" panose="020B0604030504040204" pitchFamily="34" charset="-128"/>
              </a:rPr>
              <a:t>備考： 印刷：メモ部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 側面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シルク印刷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全ページにも側面にもオリジナル名入れが可能なブロックメモです。存在感のあるアイテムのため、販促グッズとして高い宣伝広告効果が期待できます。ノベルティ用等にもおすすめ。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1426D219-1D1D-A223-1C5B-BB30E032E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76" y="1422543"/>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69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a:t>
            </a:r>
            <a:r>
              <a:rPr lang="en-US" altLang="ja-JP" sz="2000" dirty="0">
                <a:solidFill>
                  <a:schemeClr val="bg1"/>
                </a:solidFill>
                <a:latin typeface="Meiryo UI" panose="020B0604030504040204" pitchFamily="34" charset="-128"/>
                <a:ea typeface="Meiryo UI" panose="020B0604030504040204" pitchFamily="34" charset="-128"/>
              </a:rPr>
              <a:t>de</a:t>
            </a:r>
            <a:r>
              <a:rPr lang="ja-JP" altLang="en-US" sz="2000" dirty="0">
                <a:solidFill>
                  <a:schemeClr val="bg1"/>
                </a:solidFill>
                <a:latin typeface="Meiryo UI" panose="020B0604030504040204" pitchFamily="34" charset="-128"/>
                <a:ea typeface="Meiryo UI" panose="020B0604030504040204" pitchFamily="34" charset="-128"/>
              </a:rPr>
              <a:t>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素材：アクリル、</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38</a:t>
            </a:r>
            <a:r>
              <a:rPr lang="ja-JP" altLang="en-US" sz="900" dirty="0">
                <a:latin typeface="Meiryo UI" panose="020B0604030504040204" pitchFamily="34" charset="-128"/>
                <a:ea typeface="Meiryo UI" panose="020B0604030504040204" pitchFamily="34" charset="-128"/>
              </a:rPr>
              <a:t>ｘ</a:t>
            </a:r>
            <a:r>
              <a:rPr lang="en-US" altLang="ja-JP" sz="900" dirty="0">
                <a:latin typeface="Meiryo UI" panose="020B0604030504040204" pitchFamily="34" charset="-128"/>
                <a:ea typeface="Meiryo UI" panose="020B0604030504040204" pitchFamily="34" charset="-128"/>
              </a:rPr>
              <a:t>9mm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27g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備考：モニター電池 ボタン電池</a:t>
            </a:r>
            <a:r>
              <a:rPr lang="en-US" altLang="ja-JP" sz="900" dirty="0">
                <a:latin typeface="Meiryo UI" panose="020B0604030504040204" pitchFamily="34" charset="-128"/>
                <a:ea typeface="Meiryo UI" panose="020B0604030504040204" pitchFamily="34" charset="-128"/>
              </a:rPr>
              <a:t>LR1130x2</a:t>
            </a:r>
            <a:r>
              <a:rPr lang="ja-JP" altLang="en-US" sz="900" dirty="0">
                <a:latin typeface="Meiryo UI" panose="020B0604030504040204" pitchFamily="34" charset="-128"/>
                <a:ea typeface="Meiryo UI" panose="020B0604030504040204" pitchFamily="34" charset="-128"/>
              </a:rPr>
              <a:t>個 内臓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新聞などの細かい文字などを読むのに便利な</a:t>
            </a:r>
            <a:r>
              <a:rPr lang="en-US" altLang="ja-JP" sz="1600" dirty="0"/>
              <a:t>2.5</a:t>
            </a:r>
            <a:r>
              <a:rPr lang="ja-JP" altLang="en-US" sz="1600" dirty="0"/>
              <a:t>倍と</a:t>
            </a:r>
            <a:r>
              <a:rPr lang="en-US" altLang="ja-JP" sz="1600" dirty="0"/>
              <a:t>7</a:t>
            </a:r>
            <a:r>
              <a:rPr lang="ja-JP" altLang="en-US" sz="1600" dirty="0"/>
              <a:t>倍のルーペです。ライトが付いているため暗い部屋でも見やすい上、外向きライトもあるため、緊急時には懐中電灯としても利用可能です。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5" name="図 74">
            <a:extLst>
              <a:ext uri="{FF2B5EF4-FFF2-40B4-BE49-F238E27FC236}">
                <a16:creationId xmlns:a16="http://schemas.microsoft.com/office/drawing/2014/main" id="{0E17130F-4E72-72D8-A23F-627C5931C893}"/>
              </a:ext>
            </a:extLst>
          </p:cNvPr>
          <p:cNvPicPr>
            <a:picLocks noChangeAspect="1"/>
          </p:cNvPicPr>
          <p:nvPr/>
        </p:nvPicPr>
        <p:blipFill>
          <a:blip r:embed="rId5"/>
          <a:stretch>
            <a:fillRect/>
          </a:stretch>
        </p:blipFill>
        <p:spPr>
          <a:xfrm>
            <a:off x="709624" y="1383592"/>
            <a:ext cx="3612286" cy="3612286"/>
          </a:xfrm>
          <a:prstGeom prst="rect">
            <a:avLst/>
          </a:prstGeom>
        </p:spPr>
      </p:pic>
    </p:spTree>
    <p:extLst>
      <p:ext uri="{BB962C8B-B14F-4D97-AF65-F5344CB8AC3E}">
        <p14:creationId xmlns:p14="http://schemas.microsoft.com/office/powerpoint/2010/main" val="588874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51908"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ヘルスチェックカード</a:t>
            </a:r>
            <a:r>
              <a:rPr lang="en-US" altLang="ja-JP" sz="2000" dirty="0">
                <a:solidFill>
                  <a:schemeClr val="bg1"/>
                </a:solidFill>
                <a:latin typeface="Meiryo UI" panose="020B0604030504040204" pitchFamily="34" charset="-128"/>
                <a:ea typeface="Meiryo UI" panose="020B0604030504040204" pitchFamily="34" charset="-128"/>
              </a:rPr>
              <a:t>V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素材：紙・表面</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樹脂貼り加工</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W85×H55×D0.4mm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2g </a:t>
            </a:r>
            <a:endParaRPr lang="ja-JP" altLang="en-US"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指を</a:t>
            </a:r>
            <a:r>
              <a:rPr lang="en-US" altLang="ja-JP" sz="1600" dirty="0"/>
              <a:t>10</a:t>
            </a:r>
            <a:r>
              <a:rPr lang="ja-JP" altLang="en-US" sz="1600" dirty="0"/>
              <a:t>秒間あてるだけで簡易的にコンディションチェックとストレスチェックができる、ヘルスチェックカードです。コンパクトなアイテムのため、イベント等ばらまく販促用に最適。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7" name="図 76">
            <a:extLst>
              <a:ext uri="{FF2B5EF4-FFF2-40B4-BE49-F238E27FC236}">
                <a16:creationId xmlns:a16="http://schemas.microsoft.com/office/drawing/2014/main" id="{F0FB3E04-B9CE-89FD-1B7C-444CF78D74A2}"/>
              </a:ext>
            </a:extLst>
          </p:cNvPr>
          <p:cNvPicPr>
            <a:picLocks noChangeAspect="1"/>
          </p:cNvPicPr>
          <p:nvPr/>
        </p:nvPicPr>
        <p:blipFill>
          <a:blip r:embed="rId5"/>
          <a:stretch>
            <a:fillRect/>
          </a:stretch>
        </p:blipFill>
        <p:spPr>
          <a:xfrm>
            <a:off x="727503" y="1427331"/>
            <a:ext cx="3560090" cy="3560090"/>
          </a:xfrm>
          <a:prstGeom prst="rect">
            <a:avLst/>
          </a:prstGeom>
        </p:spPr>
      </p:pic>
    </p:spTree>
    <p:extLst>
      <p:ext uri="{BB962C8B-B14F-4D97-AF65-F5344CB8AC3E}">
        <p14:creationId xmlns:p14="http://schemas.microsoft.com/office/powerpoint/2010/main" val="69123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金色のルーペペン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20×15×148mm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拡大率</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倍</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先端部分を回すとルーペが、ボディ部分を回すとボールペンが出る便利グッズです。名入れプリントが可能ですのでオリジナルグッズやノベルティアイテムとしてもおすすめです。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6128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57288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278038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 リフレッシュポット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30×60×30(mm)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地球環境に優しいゴムの木素材を使用したコンパクトサイズのリフレッシュポットです。オリジナル名入れも可能なアイテムですので、のベルティやオリジナルグッズ用にもおすすめです。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BC9B9C-788A-270B-BC14-E509617A478A}"/>
              </a:ext>
            </a:extLst>
          </p:cNvPr>
          <p:cNvPicPr>
            <a:picLocks noChangeAspect="1"/>
          </p:cNvPicPr>
          <p:nvPr/>
        </p:nvPicPr>
        <p:blipFill>
          <a:blip r:embed="rId5"/>
          <a:stretch>
            <a:fillRect/>
          </a:stretch>
        </p:blipFill>
        <p:spPr>
          <a:xfrm>
            <a:off x="772434" y="1407930"/>
            <a:ext cx="3560088" cy="3560088"/>
          </a:xfrm>
          <a:prstGeom prst="rect">
            <a:avLst/>
          </a:prstGeom>
        </p:spPr>
      </p:pic>
    </p:spTree>
    <p:extLst>
      <p:ext uri="{BB962C8B-B14F-4D97-AF65-F5344CB8AC3E}">
        <p14:creationId xmlns:p14="http://schemas.microsoft.com/office/powerpoint/2010/main" val="387005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87410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ファン付</a:t>
            </a: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ランタン ランファン </a:t>
            </a:r>
            <a:r>
              <a:rPr lang="en-US" altLang="ja-JP" sz="2000" dirty="0">
                <a:solidFill>
                  <a:schemeClr val="bg1"/>
                </a:solidFill>
                <a:latin typeface="Meiryo UI" panose="020B0604030504040204" pitchFamily="34" charset="-128"/>
                <a:ea typeface="Meiryo UI" panose="020B0604030504040204" pitchFamily="34" charset="-128"/>
              </a:rPr>
              <a:t>2in1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底面直径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139mm/</a:t>
            </a:r>
            <a:r>
              <a:rPr lang="ja-JP" altLang="en-US" sz="900" dirty="0">
                <a:latin typeface="Meiryo UI" panose="020B0604030504040204" pitchFamily="34" charset="-128"/>
                <a:ea typeface="Meiryo UI" panose="020B0604030504040204" pitchFamily="34" charset="-128"/>
              </a:rPr>
              <a:t>最長時高さ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258mm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240g(</a:t>
            </a:r>
            <a:r>
              <a:rPr lang="ja-JP" altLang="en-US" sz="900" dirty="0">
                <a:latin typeface="Meiryo UI" panose="020B0604030504040204" pitchFamily="34" charset="-128"/>
                <a:ea typeface="Meiryo UI" panose="020B0604030504040204" pitchFamily="34" charset="-128"/>
              </a:rPr>
              <a:t>電池含まない</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備考：電源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err="1"/>
              <a:t>LanFan</a:t>
            </a:r>
            <a:r>
              <a:rPr lang="ja-JP" altLang="en-US" sz="1600" dirty="0"/>
              <a:t>の、</a:t>
            </a:r>
            <a:r>
              <a:rPr lang="en-US" altLang="ja-JP" sz="1600" dirty="0"/>
              <a:t>LED</a:t>
            </a:r>
            <a:r>
              <a:rPr lang="ja-JP" altLang="en-US" sz="1600" dirty="0"/>
              <a:t>ランタンにファンが付いた便利アイテム。ランタンは上部を持ち上げるだけで点灯可能。ファンは</a:t>
            </a:r>
            <a:r>
              <a:rPr lang="en-US" altLang="ja-JP" sz="1600" dirty="0"/>
              <a:t>2</a:t>
            </a:r>
            <a:r>
              <a:rPr lang="ja-JP" altLang="en-US" sz="1600" dirty="0"/>
              <a:t>段階で風量調整できます。カラー展開は全</a:t>
            </a:r>
            <a:r>
              <a:rPr lang="en-US" altLang="ja-JP" sz="1600" dirty="0"/>
              <a:t>4</a:t>
            </a:r>
            <a:r>
              <a:rPr lang="ja-JP" altLang="en-US" sz="1600" dirty="0"/>
              <a:t>色からお選びいただけます。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2EAD66B-AAFD-94F4-AE04-DA967D66158B}"/>
              </a:ext>
            </a:extLst>
          </p:cNvPr>
          <p:cNvPicPr>
            <a:picLocks noChangeAspect="1"/>
          </p:cNvPicPr>
          <p:nvPr/>
        </p:nvPicPr>
        <p:blipFill>
          <a:blip r:embed="rId5"/>
          <a:stretch>
            <a:fillRect/>
          </a:stretch>
        </p:blipFill>
        <p:spPr>
          <a:xfrm>
            <a:off x="725775" y="1397509"/>
            <a:ext cx="3525298" cy="3525298"/>
          </a:xfrm>
          <a:prstGeom prst="rect">
            <a:avLst/>
          </a:prstGeom>
        </p:spPr>
      </p:pic>
    </p:spTree>
    <p:extLst>
      <p:ext uri="{BB962C8B-B14F-4D97-AF65-F5344CB8AC3E}">
        <p14:creationId xmlns:p14="http://schemas.microsoft.com/office/powerpoint/2010/main" val="38793288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2564</Words>
  <Application>Microsoft Office PowerPoint</Application>
  <PresentationFormat>画面に合わせる (4:3)</PresentationFormat>
  <Paragraphs>444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2024-09-13T02:17:39Z</dcterms:modified>
</cp:coreProperties>
</file>