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9" r:id="rId2"/>
    <p:sldId id="267" r:id="rId3"/>
    <p:sldId id="263" r:id="rId4"/>
    <p:sldId id="262" r:id="rId5"/>
    <p:sldId id="287" r:id="rId6"/>
    <p:sldId id="286" r:id="rId7"/>
    <p:sldId id="284" r:id="rId8"/>
    <p:sldId id="271" r:id="rId9"/>
    <p:sldId id="277" r:id="rId10"/>
    <p:sldId id="278" r:id="rId11"/>
    <p:sldId id="260" r:id="rId12"/>
    <p:sldId id="269" r:id="rId13"/>
    <p:sldId id="276" r:id="rId14"/>
    <p:sldId id="273" r:id="rId15"/>
    <p:sldId id="275" r:id="rId16"/>
    <p:sldId id="258" r:id="rId17"/>
    <p:sldId id="285" r:id="rId18"/>
    <p:sldId id="261" r:id="rId19"/>
    <p:sldId id="257" r:id="rId20"/>
    <p:sldId id="283" r:id="rId21"/>
    <p:sldId id="282" r:id="rId22"/>
    <p:sldId id="266" r:id="rId23"/>
    <p:sldId id="270" r:id="rId24"/>
    <p:sldId id="280" r:id="rId25"/>
    <p:sldId id="256" r:id="rId26"/>
    <p:sldId id="279" r:id="rId27"/>
    <p:sldId id="268" r:id="rId28"/>
    <p:sldId id="281" r:id="rId29"/>
    <p:sldId id="274" r:id="rId30"/>
    <p:sldId id="264" r:id="rId31"/>
    <p:sldId id="265" r:id="rId32"/>
    <p:sldId id="288"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93" d="100"/>
          <a:sy n="93" d="100"/>
        </p:scale>
        <p:origin x="246"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bmp"/><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CO2</a:t>
            </a:r>
            <a:r>
              <a:rPr lang="ja-JP" altLang="en-US" sz="1600" dirty="0"/>
              <a:t>排出量が少なくエネルギー消費量も少ない染色方法「カチオン染め」で作られたレギュラーサイズのブランケット。持ち歩きに便利な巾着付き。</a:t>
            </a:r>
            <a:r>
              <a:rPr lang="en-US" altLang="ja-JP" sz="1600" dirty="0"/>
              <a:t>3</a:t>
            </a:r>
            <a:r>
              <a:rPr lang="ja-JP" altLang="en-US" sz="1600" dirty="0"/>
              <a:t>色のカラー展開から選択可能です。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CD83258-5045-61E5-89CF-0158E919954B}"/>
              </a:ext>
            </a:extLst>
          </p:cNvPr>
          <p:cNvPicPr>
            <a:picLocks noChangeAspect="1"/>
          </p:cNvPicPr>
          <p:nvPr/>
        </p:nvPicPr>
        <p:blipFill>
          <a:blip r:embed="rId5"/>
          <a:stretch>
            <a:fillRect/>
          </a:stretch>
        </p:blipFill>
        <p:spPr>
          <a:xfrm>
            <a:off x="688912" y="1353433"/>
            <a:ext cx="3654509" cy="3654509"/>
          </a:xfrm>
          <a:prstGeom prst="rect">
            <a:avLst/>
          </a:prstGeom>
        </p:spPr>
      </p:pic>
    </p:spTree>
    <p:extLst>
      <p:ext uri="{BB962C8B-B14F-4D97-AF65-F5344CB8AC3E}">
        <p14:creationId xmlns:p14="http://schemas.microsoft.com/office/powerpoint/2010/main" val="144403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77F2A-F482-36F7-9542-55F9108974BD}"/>
              </a:ext>
            </a:extLst>
          </p:cNvPr>
          <p:cNvPicPr>
            <a:picLocks noChangeAspect="1"/>
          </p:cNvPicPr>
          <p:nvPr/>
        </p:nvPicPr>
        <p:blipFill>
          <a:blip r:embed="rId5"/>
          <a:stretch>
            <a:fillRect/>
          </a:stretch>
        </p:blipFill>
        <p:spPr>
          <a:xfrm>
            <a:off x="718975" y="1399162"/>
            <a:ext cx="3624446" cy="3624446"/>
          </a:xfrm>
          <a:prstGeom prst="rect">
            <a:avLst/>
          </a:prstGeom>
        </p:spPr>
      </p:pic>
    </p:spTree>
    <p:extLst>
      <p:ext uri="{BB962C8B-B14F-4D97-AF65-F5344CB8AC3E}">
        <p14:creationId xmlns:p14="http://schemas.microsoft.com/office/powerpoint/2010/main" val="372203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69832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スマートエマージェンシーセット </a:t>
            </a:r>
            <a:r>
              <a:rPr lang="en-US" altLang="ja-JP" sz="2000" dirty="0">
                <a:solidFill>
                  <a:schemeClr val="bg1"/>
                </a:solidFill>
                <a:latin typeface="Meiryo UI" panose="020B0604030504040204" pitchFamily="34" charset="-128"/>
                <a:ea typeface="Meiryo UI" panose="020B0604030504040204" pitchFamily="34" charset="-128"/>
              </a:rPr>
              <a:t>SH-12</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サイズ：防水ポーチ：</a:t>
            </a:r>
            <a:r>
              <a:rPr lang="en-US" altLang="ja-JP" sz="900" dirty="0">
                <a:latin typeface="Meiryo UI" panose="020B0604030504040204" pitchFamily="34" charset="-128"/>
                <a:ea typeface="Meiryo UI" panose="020B0604030504040204" pitchFamily="34" charset="-128"/>
              </a:rPr>
              <a:t>233×195mm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防災イベントやキャンペーンのノベルティとして人気の高い、いざという時に役立つ、レインコートや除菌ウェットティッシュ、抗菌消臭トイレなど、救急アイテムを防水ポーチに詰めたセットです。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8500831E-E5D8-B5AA-90DA-D52486B986BC}"/>
              </a:ext>
            </a:extLst>
          </p:cNvPr>
          <p:cNvPicPr>
            <a:picLocks noChangeAspect="1"/>
          </p:cNvPicPr>
          <p:nvPr/>
        </p:nvPicPr>
        <p:blipFill>
          <a:blip r:embed="rId5"/>
          <a:stretch>
            <a:fillRect/>
          </a:stretch>
        </p:blipFill>
        <p:spPr>
          <a:xfrm>
            <a:off x="678270" y="1383272"/>
            <a:ext cx="3635221" cy="3635221"/>
          </a:xfrm>
          <a:prstGeom prst="rect">
            <a:avLst/>
          </a:prstGeom>
        </p:spPr>
      </p:pic>
    </p:spTree>
    <p:extLst>
      <p:ext uri="{BB962C8B-B14F-4D97-AF65-F5344CB8AC3E}">
        <p14:creationId xmlns:p14="http://schemas.microsoft.com/office/powerpoint/2010/main" val="72037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ワイド</a:t>
            </a:r>
            <a:r>
              <a:rPr lang="en-US" altLang="ja-JP" sz="2000" dirty="0">
                <a:solidFill>
                  <a:schemeClr val="bg1"/>
                </a:solidFill>
                <a:latin typeface="Meiryo UI" panose="020B0604030504040204" pitchFamily="34" charset="-128"/>
                <a:ea typeface="Meiryo UI" panose="020B0604030504040204" pitchFamily="34" charset="-128"/>
              </a:rPr>
              <a:t>FM/AM</a:t>
            </a:r>
            <a:r>
              <a:rPr lang="ja-JP" altLang="en-US" sz="2000" dirty="0">
                <a:solidFill>
                  <a:schemeClr val="bg1"/>
                </a:solidFill>
                <a:latin typeface="Meiryo UI" panose="020B0604030504040204" pitchFamily="34" charset="-128"/>
                <a:ea typeface="Meiryo UI" panose="020B0604030504040204" pitchFamily="34" charset="-128"/>
              </a:rPr>
              <a:t>ラジオ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67×100×34mm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非常時に役立つワイド</a:t>
            </a:r>
            <a:r>
              <a:rPr lang="en-US" altLang="ja-JP" sz="1600" dirty="0">
                <a:latin typeface="Meiryo UI" panose="020B0604030504040204" pitchFamily="34" charset="-128"/>
                <a:ea typeface="Meiryo UI" panose="020B0604030504040204" pitchFamily="34" charset="-128"/>
              </a:rPr>
              <a:t>FM</a:t>
            </a:r>
            <a:r>
              <a:rPr lang="ja-JP" altLang="en-US" sz="1600" dirty="0">
                <a:latin typeface="Meiryo UI" panose="020B0604030504040204" pitchFamily="34" charset="-128"/>
                <a:ea typeface="Meiryo UI" panose="020B0604030504040204" pitchFamily="34" charset="-128"/>
              </a:rPr>
              <a:t>対応の携帯ラジオです。災害時には何よりもまず情報が必要となりますが、これひとつ備えておけば安心です。防災イベントのノベルティ等にもおすすめです。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B175CF6-1686-C55B-A0CE-902C663B0D39}"/>
              </a:ext>
            </a:extLst>
          </p:cNvPr>
          <p:cNvPicPr>
            <a:picLocks noChangeAspect="1"/>
          </p:cNvPicPr>
          <p:nvPr/>
        </p:nvPicPr>
        <p:blipFill>
          <a:blip r:embed="rId5"/>
          <a:stretch>
            <a:fillRect/>
          </a:stretch>
        </p:blipFill>
        <p:spPr>
          <a:xfrm>
            <a:off x="729698" y="1357054"/>
            <a:ext cx="3578454" cy="3578454"/>
          </a:xfrm>
          <a:prstGeom prst="rect">
            <a:avLst/>
          </a:prstGeom>
        </p:spPr>
      </p:pic>
    </p:spTree>
    <p:extLst>
      <p:ext uri="{BB962C8B-B14F-4D97-AF65-F5344CB8AC3E}">
        <p14:creationId xmlns:p14="http://schemas.microsoft.com/office/powerpoint/2010/main" val="420135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本革カップホルダー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92080"/>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 W110×H50×D2mm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受注生産品となりますので 発送までにお時間をいただいております。</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納期についてはお問い合わせください。</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   考：黒・ブラウン・グレージュ・赤</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8742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2005"/>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ノベルティアイテム用として、手軽ながら本革仕様で好印象を与えられるこちらのカップホルダーは人気の高い商品です。黒、ブラウン、グレージュ、赤の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色展開の中からお選びください。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E37D26A-359D-7426-EF8E-00A8B29BF026}"/>
              </a:ext>
            </a:extLst>
          </p:cNvPr>
          <p:cNvPicPr>
            <a:picLocks noChangeAspect="1"/>
          </p:cNvPicPr>
          <p:nvPr/>
        </p:nvPicPr>
        <p:blipFill>
          <a:blip r:embed="rId5"/>
          <a:stretch>
            <a:fillRect/>
          </a:stretch>
        </p:blipFill>
        <p:spPr>
          <a:xfrm>
            <a:off x="749681" y="1411148"/>
            <a:ext cx="3451520" cy="3451520"/>
          </a:xfrm>
          <a:prstGeom prst="rect">
            <a:avLst/>
          </a:prstGeom>
        </p:spPr>
      </p:pic>
    </p:spTree>
    <p:extLst>
      <p:ext uri="{BB962C8B-B14F-4D97-AF65-F5344CB8AC3E}">
        <p14:creationId xmlns:p14="http://schemas.microsoft.com/office/powerpoint/2010/main" val="297194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傘型車用サンシェード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素材：サンシェード部／ポリエステル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シルバーコーティング</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骨部／スチール 手元／ポリプロピレン 専用ケース／</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140×38.5×75cm(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折りたたみ時全長約</a:t>
            </a:r>
            <a:r>
              <a:rPr lang="en-US" altLang="ja-JP" sz="900" dirty="0">
                <a:latin typeface="Meiryo UI" panose="020B0604030504040204" pitchFamily="34" charset="-128"/>
                <a:ea typeface="Meiryo UI" panose="020B0604030504040204" pitchFamily="34" charset="-128"/>
              </a:rPr>
              <a:t>31cm </a:t>
            </a:r>
            <a:r>
              <a:rPr lang="ja-JP" altLang="en-US" sz="900" dirty="0">
                <a:latin typeface="Meiryo UI" panose="020B0604030504040204" pitchFamily="34" charset="-128"/>
                <a:ea typeface="Meiryo UI" panose="020B0604030504040204" pitchFamily="34" charset="-128"/>
              </a:rPr>
              <a:t>専用ケース／約</a:t>
            </a:r>
            <a:r>
              <a:rPr lang="en-US" altLang="ja-JP" sz="900" dirty="0">
                <a:latin typeface="Meiryo UI" panose="020B0604030504040204" pitchFamily="34" charset="-128"/>
                <a:ea typeface="Meiryo UI" panose="020B0604030504040204" pitchFamily="34" charset="-128"/>
              </a:rPr>
              <a:t>11.7×32.5cm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折りたたみ傘のように手軽にパッと開いたり閉じたりできる車用サンシェードです。車内の温度上昇を緩和できるため、暑い夏には非常に便利。車系イベントの特典用などにもおすすめ。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05AB04D-D88E-859B-BB54-94C22D99EED2}"/>
              </a:ext>
            </a:extLst>
          </p:cNvPr>
          <p:cNvPicPr>
            <a:picLocks noChangeAspect="1"/>
          </p:cNvPicPr>
          <p:nvPr/>
        </p:nvPicPr>
        <p:blipFill>
          <a:blip r:embed="rId5"/>
          <a:stretch>
            <a:fillRect/>
          </a:stretch>
        </p:blipFill>
        <p:spPr>
          <a:xfrm>
            <a:off x="632262" y="1444153"/>
            <a:ext cx="3606771" cy="3606771"/>
          </a:xfrm>
          <a:prstGeom prst="rect">
            <a:avLst/>
          </a:prstGeom>
        </p:spPr>
      </p:pic>
    </p:spTree>
    <p:extLst>
      <p:ext uri="{BB962C8B-B14F-4D97-AF65-F5344CB8AC3E}">
        <p14:creationId xmlns:p14="http://schemas.microsoft.com/office/powerpoint/2010/main" val="148127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F57AB3-3B1C-1DF6-D88F-DFBCF268B402}"/>
              </a:ext>
            </a:extLst>
          </p:cNvPr>
          <p:cNvPicPr>
            <a:picLocks noChangeAspect="1"/>
          </p:cNvPicPr>
          <p:nvPr/>
        </p:nvPicPr>
        <p:blipFill>
          <a:blip r:embed="rId5"/>
          <a:stretch>
            <a:fillRect/>
          </a:stretch>
        </p:blipFill>
        <p:spPr>
          <a:xfrm>
            <a:off x="668009" y="1371901"/>
            <a:ext cx="3639927" cy="3639927"/>
          </a:xfrm>
          <a:prstGeom prst="rect">
            <a:avLst/>
          </a:prstGeom>
        </p:spPr>
      </p:pic>
    </p:spTree>
    <p:extLst>
      <p:ext uri="{BB962C8B-B14F-4D97-AF65-F5344CB8AC3E}">
        <p14:creationId xmlns:p14="http://schemas.microsoft.com/office/powerpoint/2010/main" val="212711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W360×H260×D230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W35×H530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20L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軽くて持ち運びしやすいポケッタブル仕様のレジカゴトートバッグ。巾着サイド部分に切れ目が入っているので、大き目のレジカゴにも設置できて、カゴに入れた荷物を詰め替えなしで持ち運べます。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4422789E-32BB-6A32-D822-93933F3602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2" y="1507794"/>
            <a:ext cx="3817096" cy="381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679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キャンバススクエアトート外ポケット付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W340×H410×D115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バッグの外側にポケットが付いた、キャンバス生地のスクエアトート。推し活用の大うちわがすっぽり納まるサイズ感で、内側には仕切りポケットが付いているので荷物を整えて収納できます。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4">
            <a:extLst>
              <a:ext uri="{FF2B5EF4-FFF2-40B4-BE49-F238E27FC236}">
                <a16:creationId xmlns:a16="http://schemas.microsoft.com/office/drawing/2014/main" id="{D99ADA6C-69F8-CE24-6051-450ABFF9FE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79" y="1496155"/>
            <a:ext cx="3462326" cy="34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720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キャンバスホリデースクエアトート仕切りポケット付 </a:t>
            </a:r>
            <a:r>
              <a:rPr lang="en-US" altLang="ja-JP" sz="2000" dirty="0">
                <a:solidFill>
                  <a:schemeClr val="bg1"/>
                </a:solidFill>
                <a:latin typeface="Meiryo UI" panose="020B0604030504040204" pitchFamily="34" charset="-128"/>
                <a:ea typeface="Meiryo UI" panose="020B0604030504040204" pitchFamily="34" charset="-128"/>
              </a:rPr>
              <a:t>ver.2</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W370×H420×D140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推し活用の大うちわがすっぽり納まる、キャンバス生地のスクエアトート。バッグの内側には仕切りポケットが付いているので、ペットボトルやペンライトを整えて収納することができます。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36F0EDA0-2F78-D937-876B-CEA0F4AD54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97" y="1496155"/>
            <a:ext cx="3463624" cy="34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4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ロットリング </a:t>
            </a:r>
            <a:r>
              <a:rPr lang="en-US" altLang="ja-JP" sz="2000" dirty="0">
                <a:solidFill>
                  <a:schemeClr val="bg1"/>
                </a:solidFill>
                <a:latin typeface="Meiryo UI" panose="020B0604030504040204" pitchFamily="34" charset="-128"/>
                <a:ea typeface="Meiryo UI" panose="020B0604030504040204" pitchFamily="34" charset="-128"/>
              </a:rPr>
              <a:t>300 </a:t>
            </a:r>
            <a:r>
              <a:rPr lang="ja-JP" altLang="en-US" sz="2000" dirty="0">
                <a:solidFill>
                  <a:schemeClr val="bg1"/>
                </a:solidFill>
                <a:latin typeface="Meiryo UI" panose="020B0604030504040204" pitchFamily="34" charset="-128"/>
                <a:ea typeface="Meiryo UI" panose="020B0604030504040204" pitchFamily="34" charset="-128"/>
              </a:rPr>
              <a:t>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147mm/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13g</a:t>
            </a:r>
          </a:p>
          <a:p>
            <a:r>
              <a:rPr lang="ja-JP" altLang="en-US" sz="900" dirty="0">
                <a:latin typeface="Meiryo UI" panose="020B0604030504040204" pitchFamily="34" charset="-128"/>
                <a:ea typeface="Meiryo UI" panose="020B0604030504040204" pitchFamily="34" charset="-128"/>
              </a:rPr>
              <a:t>機能：製図対応、ドロップタイプ、硬度表示付き</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2.0mm(S0230451)</a:t>
            </a:r>
            <a:r>
              <a:rPr lang="ja-JP" altLang="en-US" sz="900" dirty="0">
                <a:latin typeface="Meiryo UI" panose="020B0604030504040204" pitchFamily="34" charset="-128"/>
                <a:ea typeface="Meiryo UI" panose="020B0604030504040204" pitchFamily="34" charset="-128"/>
              </a:rPr>
              <a:t>ホルダー芯</a:t>
            </a:r>
            <a:r>
              <a:rPr lang="en-US" altLang="ja-JP" sz="900" dirty="0">
                <a:latin typeface="Meiryo UI" panose="020B0604030504040204" pitchFamily="34" charset="-128"/>
                <a:ea typeface="Meiryo UI" panose="020B0604030504040204" pitchFamily="34" charset="-128"/>
              </a:rPr>
              <a:t>HB </a:t>
            </a:r>
            <a:endParaRPr lang="ja-JP" altLang="en-US"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使用している芯の表示を</a:t>
            </a:r>
            <a:r>
              <a:rPr lang="en-US" altLang="ja-JP" sz="1600" dirty="0"/>
              <a:t>4H〜2B</a:t>
            </a:r>
            <a:r>
              <a:rPr lang="ja-JP" altLang="en-US" sz="1600" dirty="0"/>
              <a:t>まで変えることができるホルダー。樹脂製で超軽量な上、グリップ部は滑り止めがあるため、しっかり安定して書き続けられます。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7" name="図 86">
            <a:extLst>
              <a:ext uri="{FF2B5EF4-FFF2-40B4-BE49-F238E27FC236}">
                <a16:creationId xmlns:a16="http://schemas.microsoft.com/office/drawing/2014/main" id="{34A865BC-8D8B-F09F-EEBA-AEBB1B1425DD}"/>
              </a:ext>
            </a:extLst>
          </p:cNvPr>
          <p:cNvPicPr>
            <a:picLocks noChangeAspect="1"/>
          </p:cNvPicPr>
          <p:nvPr/>
        </p:nvPicPr>
        <p:blipFill>
          <a:blip r:embed="rId5"/>
          <a:stretch>
            <a:fillRect/>
          </a:stretch>
        </p:blipFill>
        <p:spPr>
          <a:xfrm>
            <a:off x="654165" y="1428554"/>
            <a:ext cx="3637304" cy="3637304"/>
          </a:xfrm>
          <a:prstGeom prst="rect">
            <a:avLst/>
          </a:prstGeom>
        </p:spPr>
      </p:pic>
    </p:spTree>
    <p:extLst>
      <p:ext uri="{BB962C8B-B14F-4D97-AF65-F5344CB8AC3E}">
        <p14:creationId xmlns:p14="http://schemas.microsoft.com/office/powerpoint/2010/main" val="919735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2081765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保冷温買い物カゴバッグ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/260×355×255mm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φ80×220mm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スーパーの買い物カゴにぴったりセットできるカゴバッグ。内側をシルバーコーティングしているため保冷温効果に優れており、またコンパクトにたためて持ち歩ける点も高ポイントです。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FAB19317-1E24-B1E3-08D9-DFC3AFC9A262}"/>
              </a:ext>
            </a:extLst>
          </p:cNvPr>
          <p:cNvPicPr>
            <a:picLocks noChangeAspect="1"/>
          </p:cNvPicPr>
          <p:nvPr/>
        </p:nvPicPr>
        <p:blipFill>
          <a:blip r:embed="rId5"/>
          <a:stretch>
            <a:fillRect/>
          </a:stretch>
        </p:blipFill>
        <p:spPr>
          <a:xfrm>
            <a:off x="599545" y="1374510"/>
            <a:ext cx="3655246" cy="3655246"/>
          </a:xfrm>
          <a:prstGeom prst="rect">
            <a:avLst/>
          </a:prstGeom>
        </p:spPr>
      </p:pic>
    </p:spTree>
    <p:extLst>
      <p:ext uri="{BB962C8B-B14F-4D97-AF65-F5344CB8AC3E}">
        <p14:creationId xmlns:p14="http://schemas.microsoft.com/office/powerpoint/2010/main" val="2312490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ハイエンド保冷温ビッグバッグ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ポリエステル、内</a:t>
            </a:r>
            <a:r>
              <a:rPr lang="en-US" altLang="ja-JP" sz="1000" dirty="0">
                <a:latin typeface="Meiryo UI" panose="020B0604030504040204" pitchFamily="34" charset="-128"/>
                <a:ea typeface="Meiryo UI" panose="020B0604030504040204" pitchFamily="34" charset="-128"/>
              </a:rPr>
              <a:t>/EVA</a:t>
            </a:r>
            <a:r>
              <a:rPr lang="ja-JP" altLang="en-US" sz="1000" dirty="0">
                <a:latin typeface="Meiryo UI" panose="020B0604030504040204" pitchFamily="34" charset="-128"/>
                <a:ea typeface="Meiryo UI" panose="020B0604030504040204" pitchFamily="34" charset="-128"/>
              </a:rPr>
              <a:t>・</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、ハンドル</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、底板</a:t>
            </a:r>
            <a:r>
              <a:rPr lang="en-US" altLang="ja-JP" sz="1000" dirty="0">
                <a:latin typeface="Meiryo UI" panose="020B0604030504040204" pitchFamily="34" charset="-128"/>
                <a:ea typeface="Meiryo UI" panose="020B0604030504040204" pitchFamily="34" charset="-128"/>
              </a:rPr>
              <a:t>/PE</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325×300×245mm</a:t>
            </a:r>
          </a:p>
          <a:p>
            <a:r>
              <a:rPr lang="ja-JP" altLang="en-US" sz="1000" dirty="0">
                <a:latin typeface="Meiryo UI" panose="020B0604030504040204" pitchFamily="34" charset="-128"/>
                <a:ea typeface="Meiryo UI" panose="020B0604030504040204" pitchFamily="34" charset="-128"/>
              </a:rPr>
              <a:t>包装：包装袋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アウトドアシーンはもちろん、夏場のお買い物などにも非常に便利な保冷温効果に優れたビッグバッグです。</a:t>
            </a:r>
            <a:r>
              <a:rPr lang="en-US" altLang="ja-JP" sz="1600" dirty="0"/>
              <a:t>2</a:t>
            </a:r>
            <a:r>
              <a:rPr lang="ja-JP" altLang="en-US" sz="1600" dirty="0"/>
              <a:t>リットルのペットボトルが</a:t>
            </a:r>
            <a:r>
              <a:rPr lang="en-US" altLang="ja-JP" sz="1600" dirty="0"/>
              <a:t>6</a:t>
            </a:r>
            <a:r>
              <a:rPr lang="ja-JP" altLang="en-US" sz="1600" dirty="0"/>
              <a:t>本入るサイズ感で使い勝手抜群です。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2C4635CB-24A5-6084-F9E0-217836B15C20}"/>
              </a:ext>
            </a:extLst>
          </p:cNvPr>
          <p:cNvPicPr>
            <a:picLocks noChangeAspect="1"/>
          </p:cNvPicPr>
          <p:nvPr/>
        </p:nvPicPr>
        <p:blipFill>
          <a:blip r:embed="rId5"/>
          <a:stretch>
            <a:fillRect/>
          </a:stretch>
        </p:blipFill>
        <p:spPr>
          <a:xfrm>
            <a:off x="728317" y="1421173"/>
            <a:ext cx="3604959" cy="3604959"/>
          </a:xfrm>
          <a:prstGeom prst="rect">
            <a:avLst/>
          </a:prstGeom>
        </p:spPr>
      </p:pic>
    </p:spTree>
    <p:extLst>
      <p:ext uri="{BB962C8B-B14F-4D97-AF65-F5344CB8AC3E}">
        <p14:creationId xmlns:p14="http://schemas.microsoft.com/office/powerpoint/2010/main" val="3336070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リサイクルクーラーバッグ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06B35B3-17E2-A24F-A6FD-1CFE5A775500}"/>
              </a:ext>
            </a:extLst>
          </p:cNvPr>
          <p:cNvPicPr>
            <a:picLocks noChangeAspect="1"/>
          </p:cNvPicPr>
          <p:nvPr/>
        </p:nvPicPr>
        <p:blipFill>
          <a:blip r:embed="rId5"/>
          <a:stretch>
            <a:fillRect/>
          </a:stretch>
        </p:blipFill>
        <p:spPr>
          <a:xfrm>
            <a:off x="689668" y="1366407"/>
            <a:ext cx="3701647" cy="3636706"/>
          </a:xfrm>
          <a:prstGeom prst="rect">
            <a:avLst/>
          </a:prstGeom>
        </p:spPr>
      </p:pic>
    </p:spTree>
    <p:extLst>
      <p:ext uri="{BB962C8B-B14F-4D97-AF65-F5344CB8AC3E}">
        <p14:creationId xmlns:p14="http://schemas.microsoft.com/office/powerpoint/2010/main" val="1244558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スタンダード</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親骨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530mm､</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ネイルガード付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雨傘としても日傘としても利用できる便利なスタンダードな折りたたみ傘です。カラーバリエーションは全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色でご用意しており、専用の収納袋にはオリジナルデザインの名入れが可能です。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70424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肩がけもできる長めの持ち手と、</a:t>
            </a:r>
            <a:r>
              <a:rPr lang="en-US" altLang="ja-JP" sz="1600" dirty="0"/>
              <a:t>14.3</a:t>
            </a:r>
            <a:r>
              <a:rPr lang="ja-JP" altLang="en-US" sz="1600" dirty="0"/>
              <a:t>オンスの厚手で耐久性に優れたキャンバス素材がお買い物などの普段使いに非常に便利なトートバッグです。</a:t>
            </a:r>
            <a:r>
              <a:rPr lang="en-US" altLang="ja-JP" sz="1600" dirty="0"/>
              <a:t>7</a:t>
            </a:r>
            <a:r>
              <a:rPr lang="ja-JP" altLang="en-US" sz="1600" dirty="0"/>
              <a:t>色のカラー展開も魅力的。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2AC109-D2DF-ABB3-9F74-D1FEAA7B4DF3}"/>
              </a:ext>
            </a:extLst>
          </p:cNvPr>
          <p:cNvPicPr>
            <a:picLocks noChangeAspect="1"/>
          </p:cNvPicPr>
          <p:nvPr/>
        </p:nvPicPr>
        <p:blipFill>
          <a:blip r:embed="rId5"/>
          <a:stretch>
            <a:fillRect/>
          </a:stretch>
        </p:blipFill>
        <p:spPr>
          <a:xfrm>
            <a:off x="739002" y="1391736"/>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ランチバッグ</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 </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％（キャンバス）、ナチュラル：</a:t>
            </a:r>
            <a:r>
              <a:rPr lang="en-US" altLang="ja-JP" sz="900" spc="200" dirty="0">
                <a:latin typeface="Meiryo UI" panose="020B0604030504040204" pitchFamily="34" charset="-128"/>
                <a:ea typeface="Meiryo UI" panose="020B0604030504040204" pitchFamily="34" charset="-128"/>
              </a:rPr>
              <a:t>405g/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12.0oz/yd2</a:t>
            </a:r>
            <a:r>
              <a:rPr lang="ja-JP" altLang="en-US" sz="900" spc="200" dirty="0">
                <a:latin typeface="Meiryo UI" panose="020B0604030504040204" pitchFamily="34" charset="-128"/>
                <a:ea typeface="Meiryo UI" panose="020B0604030504040204" pitchFamily="34" charset="-128"/>
              </a:rPr>
              <a:t>、カラー：</a:t>
            </a:r>
            <a:r>
              <a:rPr lang="en-US" altLang="ja-JP" sz="900" spc="200" dirty="0">
                <a:latin typeface="Meiryo UI" panose="020B0604030504040204" pitchFamily="34" charset="-128"/>
                <a:ea typeface="Meiryo UI" panose="020B0604030504040204" pitchFamily="34" charset="-128"/>
              </a:rPr>
              <a:t>390g/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11.5oz/yd2</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210×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170mm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広めマチがお弁当用などにぴったりな、手頃なサイズのバッグ。</a:t>
            </a:r>
            <a:r>
              <a:rPr lang="en-US" altLang="ja-JP" sz="1600" dirty="0">
                <a:latin typeface="Meiryo UI" panose="020B0604030504040204" pitchFamily="34" charset="-128"/>
                <a:ea typeface="Meiryo UI" panose="020B0604030504040204" pitchFamily="34" charset="-128"/>
              </a:rPr>
              <a:t>14.3</a:t>
            </a:r>
            <a:r>
              <a:rPr lang="ja-JP" altLang="en-US" sz="1600" dirty="0">
                <a:latin typeface="Meiryo UI" panose="020B0604030504040204" pitchFamily="34" charset="-128"/>
                <a:ea typeface="Meiryo UI" panose="020B0604030504040204" pitchFamily="34" charset="-128"/>
              </a:rPr>
              <a:t>オンスの厚手なキャンバス素材を使用しているため、耐久性に優れており日常的に使用するのに適してします。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6" name="Picture 52">
            <a:extLst>
              <a:ext uri="{FF2B5EF4-FFF2-40B4-BE49-F238E27FC236}">
                <a16:creationId xmlns:a16="http://schemas.microsoft.com/office/drawing/2014/main" id="{04A9C23A-40EC-0329-273B-C0CBBA44E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25" y="1325219"/>
            <a:ext cx="3739293" cy="373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476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2119743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510×350×φ200(mm)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くすみカラーでおしゃれな形状のマルシェバッグ。くるりと丸めてゴムバンドで留めればコンパクトにまとまるので、食料品や日用品の買出し用エコバッグに最適です。特典や景品として重宝します。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6E902C1-DFFD-CD82-02AE-6DC9DEF4CB4B}"/>
              </a:ext>
            </a:extLst>
          </p:cNvPr>
          <p:cNvPicPr>
            <a:picLocks noChangeAspect="1"/>
          </p:cNvPicPr>
          <p:nvPr/>
        </p:nvPicPr>
        <p:blipFill>
          <a:blip r:embed="rId5"/>
          <a:stretch>
            <a:fillRect/>
          </a:stretch>
        </p:blipFill>
        <p:spPr>
          <a:xfrm>
            <a:off x="733228" y="1379507"/>
            <a:ext cx="3550831" cy="3550831"/>
          </a:xfrm>
          <a:prstGeom prst="rect">
            <a:avLst/>
          </a:prstGeom>
        </p:spPr>
      </p:pic>
    </p:spTree>
    <p:extLst>
      <p:ext uri="{BB962C8B-B14F-4D97-AF65-F5344CB8AC3E}">
        <p14:creationId xmlns:p14="http://schemas.microsoft.com/office/powerpoint/2010/main" val="22647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モバイルアクセサリーケース</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PU､EVA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195×110×37mm</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すっきりとしたシンプルなデザインのため、オリジナルデザインの名入れプリントがよく映える</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サイズのモバイルアクセサリーケースです。カラー展開は</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色。お好みでお選びください。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6E4256A-9276-7B75-6E25-065EE9BC18EB}"/>
              </a:ext>
            </a:extLst>
          </p:cNvPr>
          <p:cNvPicPr>
            <a:picLocks noChangeAspect="1"/>
          </p:cNvPicPr>
          <p:nvPr/>
        </p:nvPicPr>
        <p:blipFill>
          <a:blip r:embed="rId5"/>
          <a:stretch>
            <a:fillRect/>
          </a:stretch>
        </p:blipFill>
        <p:spPr>
          <a:xfrm>
            <a:off x="692417" y="1399706"/>
            <a:ext cx="3651005" cy="3651005"/>
          </a:xfrm>
          <a:prstGeom prst="rect">
            <a:avLst/>
          </a:prstGeom>
        </p:spPr>
      </p:pic>
    </p:spTree>
    <p:extLst>
      <p:ext uri="{BB962C8B-B14F-4D97-AF65-F5344CB8AC3E}">
        <p14:creationId xmlns:p14="http://schemas.microsoft.com/office/powerpoint/2010/main" val="321751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ワイヤレスイヤホン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・アルミニウム・</a:t>
            </a:r>
            <a:r>
              <a:rPr lang="en-US" altLang="ja-JP" sz="900" b="0" i="0" dirty="0">
                <a:solidFill>
                  <a:srgbClr val="333333"/>
                </a:solidFill>
                <a:effectLst/>
                <a:latin typeface="-apple-system"/>
              </a:rPr>
              <a:t>TPE</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全長約</a:t>
            </a:r>
            <a:r>
              <a:rPr lang="en-US" altLang="ja-JP" sz="900" b="0" i="0" dirty="0">
                <a:solidFill>
                  <a:srgbClr val="333333"/>
                </a:solidFill>
                <a:effectLst/>
                <a:latin typeface="-apple-system"/>
              </a:rPr>
              <a:t>62cm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13g</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充電ケーブル付</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/90×90×40mm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/USB</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邪魔なコードとおさらばできる、シンプルでオシャレな上、とっても便利なワイヤレスイヤホンです。カラーバリエーションはゴールド、ブルー、ブラックの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色展開。専用ケースに名入れ可能。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75669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充電式防水ワイヤレススピーカー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樹脂、鉄、ポリエチレン、ポリプロピレン、シリコーンゴム</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:85×75×37mm</a:t>
            </a:r>
            <a:r>
              <a:rPr lang="ja-JP" altLang="en-US" sz="900" dirty="0">
                <a:latin typeface="Meiryo UI" panose="020B0604030504040204" pitchFamily="34" charset="-128"/>
                <a:ea typeface="Meiryo UI" panose="020B0604030504040204" pitchFamily="34" charset="-128"/>
              </a:rPr>
              <a:t>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140×90×45mm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本体、蓄電ケーブル</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申込単位は</a:t>
            </a:r>
            <a:r>
              <a:rPr lang="en-US" altLang="ja-JP" sz="900" dirty="0">
                <a:latin typeface="Meiryo UI" panose="020B0604030504040204" pitchFamily="34" charset="-128"/>
                <a:ea typeface="Meiryo UI" panose="020B0604030504040204" pitchFamily="34" charset="-128"/>
              </a:rPr>
              <a:t>24</a:t>
            </a:r>
            <a:r>
              <a:rPr lang="ja-JP" altLang="en-US" sz="900" dirty="0">
                <a:latin typeface="Meiryo UI" panose="020B0604030504040204" pitchFamily="34" charset="-128"/>
                <a:ea typeface="Meiryo UI" panose="020B0604030504040204" pitchFamily="34" charset="-128"/>
              </a:rPr>
              <a:t>個単位となります。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スマホと</a:t>
            </a:r>
            <a:r>
              <a:rPr lang="en-US" altLang="ja-JP" sz="1600" dirty="0"/>
              <a:t>Bluetooth</a:t>
            </a:r>
            <a:r>
              <a:rPr lang="ja-JP" altLang="en-US" sz="1600" dirty="0"/>
              <a:t>接続することで、ワイヤレスで使用すること可能なスピーカーです。防水仕様のためアウトドアシーンではもちろん、自宅のお風呂場などでも使うことができて非常に便利。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071BA652-A2F4-61BE-CF62-5EAD2643B41A}"/>
              </a:ext>
            </a:extLst>
          </p:cNvPr>
          <p:cNvPicPr>
            <a:picLocks noChangeAspect="1"/>
          </p:cNvPicPr>
          <p:nvPr/>
        </p:nvPicPr>
        <p:blipFill>
          <a:blip r:embed="rId5"/>
          <a:stretch>
            <a:fillRect/>
          </a:stretch>
        </p:blipFill>
        <p:spPr>
          <a:xfrm>
            <a:off x="709624" y="1371901"/>
            <a:ext cx="3555448" cy="3555448"/>
          </a:xfrm>
          <a:prstGeom prst="rect">
            <a:avLst/>
          </a:prstGeom>
        </p:spPr>
      </p:pic>
    </p:spTree>
    <p:extLst>
      <p:ext uri="{BB962C8B-B14F-4D97-AF65-F5344CB8AC3E}">
        <p14:creationId xmlns:p14="http://schemas.microsoft.com/office/powerpoint/2010/main" val="858870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7E35810-A96E-BF48-9AC7-60BED9151A8B}"/>
              </a:ext>
            </a:extLst>
          </p:cNvPr>
          <p:cNvPicPr>
            <a:picLocks noChangeAspect="1"/>
          </p:cNvPicPr>
          <p:nvPr/>
        </p:nvPicPr>
        <p:blipFill>
          <a:blip r:embed="rId3"/>
          <a:stretch>
            <a:fillRect/>
          </a:stretch>
        </p:blipFill>
        <p:spPr>
          <a:xfrm>
            <a:off x="612046" y="1293697"/>
            <a:ext cx="4001293" cy="384251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360ml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φ85×105</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360ml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考：シルバー・マットブラック・ゴールド・マットホワイト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コンビニのテイクアウト用カップをそのまますっぽり入れてカップホルダーとしても利用できる、</a:t>
            </a:r>
            <a:r>
              <a:rPr lang="en-US" altLang="ja-JP" sz="1600" dirty="0">
                <a:latin typeface="Meiryo UI" panose="020B0604030504040204" pitchFamily="34" charset="-128"/>
                <a:ea typeface="Meiryo UI" panose="020B0604030504040204" pitchFamily="34" charset="-128"/>
              </a:rPr>
              <a:t>360ml</a:t>
            </a:r>
            <a:r>
              <a:rPr lang="ja-JP" altLang="en-US" sz="1600">
                <a:latin typeface="Meiryo UI" panose="020B0604030504040204" pitchFamily="34" charset="-128"/>
                <a:ea typeface="Meiryo UI" panose="020B0604030504040204" pitchFamily="34" charset="-128"/>
              </a:rPr>
              <a:t>タイプのステンレスタンブラーです。もちろんそのまま飲み物を入れての利用も可能です。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536740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 </a:t>
            </a:r>
            <a:r>
              <a:rPr lang="en-US" altLang="ja-JP" sz="2000" dirty="0">
                <a:solidFill>
                  <a:schemeClr val="bg1"/>
                </a:solidFill>
                <a:latin typeface="Meiryo UI" panose="020B0604030504040204" pitchFamily="34" charset="-128"/>
                <a:ea typeface="Meiryo UI" panose="020B0604030504040204" pitchFamily="34" charset="-128"/>
              </a:rPr>
              <a:t>6.5</a:t>
            </a:r>
            <a:r>
              <a:rPr lang="ja-JP" altLang="en-US" sz="2000" dirty="0">
                <a:solidFill>
                  <a:schemeClr val="bg1"/>
                </a:solidFill>
                <a:latin typeface="Meiryo UI" panose="020B0604030504040204" pitchFamily="34" charset="-128"/>
                <a:ea typeface="Meiryo UI" panose="020B0604030504040204" pitchFamily="34" charset="-128"/>
              </a:rPr>
              <a:t>インチ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/109×174×5(mm)</a:t>
            </a:r>
            <a:r>
              <a:rPr lang="ja-JP" altLang="en-US" sz="900" dirty="0">
                <a:latin typeface="Meiryo UI" panose="020B0604030504040204" pitchFamily="34" charset="-128"/>
                <a:ea typeface="Meiryo UI" panose="020B0604030504040204" pitchFamily="34" charset="-128"/>
              </a:rPr>
              <a:t>、付属ペン</a:t>
            </a:r>
            <a:r>
              <a:rPr lang="en-US" altLang="ja-JP" sz="900" dirty="0">
                <a:latin typeface="Meiryo UI" panose="020B0604030504040204" pitchFamily="34" charset="-128"/>
                <a:ea typeface="Meiryo UI" panose="020B0604030504040204" pitchFamily="34" charset="-128"/>
              </a:rPr>
              <a:t>/98(mm)</a:t>
            </a:r>
          </a:p>
          <a:p>
            <a:r>
              <a:rPr lang="ja-JP" altLang="en-US" sz="900" dirty="0">
                <a:latin typeface="Meiryo UI" panose="020B0604030504040204" pitchFamily="34" charset="-128"/>
                <a:ea typeface="Meiryo UI" panose="020B0604030504040204" pitchFamily="34" charset="-128"/>
              </a:rPr>
              <a:t>包装：ウレタン、白箱</a:t>
            </a:r>
          </a:p>
          <a:p>
            <a:r>
              <a:rPr lang="ja-JP" altLang="en-US" sz="900" dirty="0">
                <a:latin typeface="Meiryo UI" panose="020B0604030504040204" pitchFamily="34" charset="-128"/>
                <a:ea typeface="Meiryo UI" panose="020B0604030504040204" pitchFamily="34" charset="-128"/>
              </a:rPr>
              <a:t>備考：マグネットシール、テスト用ボタン電池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6.5</a:t>
            </a:r>
            <a:r>
              <a:rPr lang="ja-JP" altLang="en-US" sz="1600" dirty="0"/>
              <a:t>インチサイズの、マグネットで冷蔵庫の壁などに貼ることもできる電子メモ。筆圧感知機能付きで書きやすさ抜群。紙のメモを必要としないためエコ活動にも貢献できるアイテムです。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EAA161C6-F0F7-3C73-4284-3F0850B4C350}"/>
              </a:ext>
            </a:extLst>
          </p:cNvPr>
          <p:cNvPicPr>
            <a:picLocks noChangeAspect="1"/>
          </p:cNvPicPr>
          <p:nvPr/>
        </p:nvPicPr>
        <p:blipFill>
          <a:blip r:embed="rId5"/>
          <a:stretch>
            <a:fillRect/>
          </a:stretch>
        </p:blipFill>
        <p:spPr>
          <a:xfrm>
            <a:off x="682131" y="1484650"/>
            <a:ext cx="3572659" cy="3572659"/>
          </a:xfrm>
          <a:prstGeom prst="rect">
            <a:avLst/>
          </a:prstGeom>
        </p:spPr>
      </p:pic>
    </p:spTree>
    <p:extLst>
      <p:ext uri="{BB962C8B-B14F-4D97-AF65-F5344CB8AC3E}">
        <p14:creationId xmlns:p14="http://schemas.microsoft.com/office/powerpoint/2010/main" val="4967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スライドルーペ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・アクリル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43×79×12mm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(CR2016)2</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/56×85×18mm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収納されているレンズをスライドさせて出すとライトが点灯するとっても便利で実用的なルーペです。手のひらサイズですので持ち歩きも容易です。名入れプリント可能なためノベルティ用にも是非。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90F4F5F-EF36-2BA0-63DF-619FC3C3BFDF}"/>
              </a:ext>
            </a:extLst>
          </p:cNvPr>
          <p:cNvPicPr>
            <a:picLocks noChangeAspect="1"/>
          </p:cNvPicPr>
          <p:nvPr/>
        </p:nvPicPr>
        <p:blipFill>
          <a:blip r:embed="rId5"/>
          <a:stretch>
            <a:fillRect/>
          </a:stretch>
        </p:blipFill>
        <p:spPr>
          <a:xfrm>
            <a:off x="754476" y="1382406"/>
            <a:ext cx="3545032" cy="3545032"/>
          </a:xfrm>
          <a:prstGeom prst="rect">
            <a:avLst/>
          </a:prstGeom>
        </p:spPr>
      </p:pic>
    </p:spTree>
    <p:extLst>
      <p:ext uri="{BB962C8B-B14F-4D97-AF65-F5344CB8AC3E}">
        <p14:creationId xmlns:p14="http://schemas.microsoft.com/office/powerpoint/2010/main" val="392179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晴雨兼用 折畳み傘 </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本骨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カラー展開：本体色</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55cm×6</a:t>
            </a:r>
            <a:r>
              <a:rPr lang="ja-JP" altLang="en-US" sz="900" dirty="0">
                <a:latin typeface="Meiryo UI" panose="020B0604030504040204" pitchFamily="34" charset="-128"/>
                <a:ea typeface="Meiryo UI" panose="020B0604030504040204" pitchFamily="34" charset="-128"/>
              </a:rPr>
              <a:t>本骨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70751"/>
          </a:xfrm>
          <a:prstGeom prst="rect">
            <a:avLst/>
          </a:prstGeom>
          <a:noFill/>
        </p:spPr>
        <p:txBody>
          <a:bodyPr wrap="square" lIns="0" tIns="46800" rIns="0" spcCol="360000" rtlCol="0">
            <a:spAutoFit/>
          </a:bodyPr>
          <a:lstStyle/>
          <a:p>
            <a:pPr algn="just"/>
            <a:r>
              <a:rPr lang="en-US" altLang="ja-JP" sz="1600" dirty="0"/>
              <a:t>UV</a:t>
            </a:r>
            <a:r>
              <a:rPr lang="ja-JP" altLang="en-US" sz="1600" dirty="0"/>
              <a:t>カット加工の生地を使った、晴雨兼用の折畳み傘。傘の内側にはシルバーコーティングを施しているので遮光性も抜群です。性別を問わず、熱中症・ゲリラ豪雨対策に使用できます。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5A453A-B7E5-F251-F8E7-E75DB9C4D65C}"/>
              </a:ext>
            </a:extLst>
          </p:cNvPr>
          <p:cNvPicPr>
            <a:picLocks noChangeAspect="1"/>
          </p:cNvPicPr>
          <p:nvPr/>
        </p:nvPicPr>
        <p:blipFill>
          <a:blip r:embed="rId5"/>
          <a:stretch>
            <a:fillRect/>
          </a:stretch>
        </p:blipFill>
        <p:spPr>
          <a:xfrm>
            <a:off x="768235" y="1379218"/>
            <a:ext cx="3592830" cy="3592830"/>
          </a:xfrm>
          <a:prstGeom prst="rect">
            <a:avLst/>
          </a:prstGeom>
        </p:spPr>
      </p:pic>
    </p:spTree>
    <p:extLst>
      <p:ext uri="{BB962C8B-B14F-4D97-AF65-F5344CB8AC3E}">
        <p14:creationId xmlns:p14="http://schemas.microsoft.com/office/powerpoint/2010/main" val="344724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ポケットバッテリー</a:t>
            </a:r>
            <a:r>
              <a:rPr lang="en-US" altLang="ja-JP" sz="2000" dirty="0">
                <a:solidFill>
                  <a:schemeClr val="bg1"/>
                </a:solidFill>
                <a:latin typeface="Meiryo UI" panose="020B0604030504040204" pitchFamily="34" charset="-128"/>
                <a:ea typeface="Meiryo UI" panose="020B0604030504040204" pitchFamily="34" charset="-128"/>
              </a:rPr>
              <a:t>2000</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8906"/>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ABS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106×22×25mm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ケーブル：全長約</a:t>
            </a:r>
            <a:r>
              <a:rPr lang="en-US" altLang="ja-JP" sz="900" dirty="0">
                <a:latin typeface="Meiryo UI" panose="020B0604030504040204" pitchFamily="34" charset="-128"/>
                <a:ea typeface="Meiryo UI" panose="020B0604030504040204" pitchFamily="34" charset="-128"/>
              </a:rPr>
              <a:t>30cm</a:t>
            </a:r>
          </a:p>
          <a:p>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110×24×50mm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2000mAh</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88g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能：最大出力：</a:t>
            </a:r>
            <a:r>
              <a:rPr lang="en-US" altLang="ja-JP" sz="900" dirty="0">
                <a:latin typeface="Meiryo UI" panose="020B0604030504040204" pitchFamily="34" charset="-128"/>
                <a:ea typeface="Meiryo UI" panose="020B0604030504040204" pitchFamily="34" charset="-128"/>
              </a:rPr>
              <a:t>5V/1A</a:t>
            </a:r>
          </a:p>
          <a:p>
            <a:r>
              <a:rPr lang="ja-JP" altLang="en-US" sz="90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 USB</a:t>
            </a:r>
            <a:r>
              <a:rPr lang="ja-JP" altLang="en-US" sz="900">
                <a:latin typeface="Meiryo UI" panose="020B0604030504040204" pitchFamily="34" charset="-128"/>
                <a:ea typeface="Meiryo UI" panose="020B0604030504040204" pitchFamily="34" charset="-128"/>
              </a:rPr>
              <a:t>ケーブル付き</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考：ブラック・ホワイト・ブルー</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PSE</a:t>
            </a:r>
            <a:r>
              <a:rPr lang="ja-JP" altLang="en-US" sz="900">
                <a:latin typeface="Meiryo UI" panose="020B0604030504040204" pitchFamily="34" charset="-128"/>
                <a:ea typeface="Meiryo UI" panose="020B0604030504040204" pitchFamily="34" charset="-128"/>
              </a:rPr>
              <a:t>試験合格品、</a:t>
            </a:r>
            <a:r>
              <a:rPr lang="en-US" altLang="ja-JP" sz="900" dirty="0">
                <a:latin typeface="Meiryo UI" panose="020B0604030504040204" pitchFamily="34" charset="-128"/>
                <a:ea typeface="Meiryo UI" panose="020B0604030504040204" pitchFamily="34" charset="-128"/>
              </a:rPr>
              <a:t>UL</a:t>
            </a:r>
            <a:r>
              <a:rPr lang="ja-JP" altLang="en-US" sz="900">
                <a:latin typeface="Meiryo UI" panose="020B0604030504040204" pitchFamily="34" charset="-128"/>
                <a:ea typeface="Meiryo UI" panose="020B0604030504040204" pitchFamily="34" charset="-128"/>
              </a:rPr>
              <a:t>認証蓄電池使用</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02503"/>
            <a:ext cx="3560089" cy="13335"/>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5545"/>
            <a:ext cx="447446" cy="253915"/>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外出の多いビジネスマンの強い味方、モバイルバッテリー。すっきりとしたシンプルなデザインは</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色のカラーバリエーションからお選びいただけます。頻繁に使うものだから訴求効果も◎！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F2E17E1-309D-FA41-ACE2-9E85CCE71B97}"/>
              </a:ext>
            </a:extLst>
          </p:cNvPr>
          <p:cNvPicPr>
            <a:picLocks noChangeAspect="1"/>
          </p:cNvPicPr>
          <p:nvPr/>
        </p:nvPicPr>
        <p:blipFill>
          <a:blip r:embed="rId5"/>
          <a:stretch>
            <a:fillRect/>
          </a:stretch>
        </p:blipFill>
        <p:spPr>
          <a:xfrm>
            <a:off x="496661" y="1987819"/>
            <a:ext cx="3981450" cy="2485979"/>
          </a:xfrm>
          <a:prstGeom prst="rect">
            <a:avLst/>
          </a:prstGeom>
        </p:spPr>
      </p:pic>
    </p:spTree>
    <p:extLst>
      <p:ext uri="{BB962C8B-B14F-4D97-AF65-F5344CB8AC3E}">
        <p14:creationId xmlns:p14="http://schemas.microsoft.com/office/powerpoint/2010/main" val="416385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ガジェットポーチ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60×180×100mm</a:t>
            </a:r>
          </a:p>
          <a:p>
            <a:r>
              <a:rPr lang="ja-JP" altLang="en-US" sz="900" dirty="0">
                <a:latin typeface="Meiryo UI" panose="020B0604030504040204" pitchFamily="34" charset="-128"/>
                <a:ea typeface="Meiryo UI" panose="020B0604030504040204" pitchFamily="34" charset="-128"/>
              </a:rPr>
              <a:t>包装：ポリ入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メイク道具やステーショナリー、スマホ周辺機器など、細々としたアイテムを纏めて持ちウ歩くのにぴったりなポーチです。シンプルなデザインでオリジナル名入れも良く映えます。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76A47C7F-AEF2-9A4C-30D8-0D3C1B5E757E}"/>
              </a:ext>
            </a:extLst>
          </p:cNvPr>
          <p:cNvPicPr>
            <a:picLocks noChangeAspect="1"/>
          </p:cNvPicPr>
          <p:nvPr/>
        </p:nvPicPr>
        <p:blipFill>
          <a:blip r:embed="rId5"/>
          <a:stretch>
            <a:fillRect/>
          </a:stretch>
        </p:blipFill>
        <p:spPr>
          <a:xfrm>
            <a:off x="671640" y="1371591"/>
            <a:ext cx="3615830" cy="3615830"/>
          </a:xfrm>
          <a:prstGeom prst="rect">
            <a:avLst/>
          </a:prstGeom>
        </p:spPr>
      </p:pic>
    </p:spTree>
    <p:extLst>
      <p:ext uri="{BB962C8B-B14F-4D97-AF65-F5344CB8AC3E}">
        <p14:creationId xmlns:p14="http://schemas.microsoft.com/office/powerpoint/2010/main" val="195082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3546816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ステンレス・コンビニタンブラー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   装：箱入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粉体塗装（シルバーを除く）で滑りにくく持ちやすい表面と、保冷温効果の高いステンレス素材で機能的なタンブラー。シンプルでおしゃれな見た目も高ポイント。全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3F013F-D5B3-9D2E-5D68-740ACCD4BFE5}"/>
              </a:ext>
            </a:extLst>
          </p:cNvPr>
          <p:cNvPicPr>
            <a:picLocks noChangeAspect="1"/>
          </p:cNvPicPr>
          <p:nvPr/>
        </p:nvPicPr>
        <p:blipFill>
          <a:blip r:embed="rId5"/>
          <a:stretch>
            <a:fillRect/>
          </a:stretch>
        </p:blipFill>
        <p:spPr>
          <a:xfrm>
            <a:off x="713739" y="1371900"/>
            <a:ext cx="3632451" cy="3632451"/>
          </a:xfrm>
          <a:prstGeom prst="rect">
            <a:avLst/>
          </a:prstGeom>
        </p:spPr>
      </p:pic>
    </p:spTree>
    <p:extLst>
      <p:ext uri="{BB962C8B-B14F-4D97-AF65-F5344CB8AC3E}">
        <p14:creationId xmlns:p14="http://schemas.microsoft.com/office/powerpoint/2010/main" val="18763278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616</TotalTime>
  <Words>2908</Words>
  <Application>Microsoft Office PowerPoint</Application>
  <PresentationFormat>画面に合わせる (4:3)</PresentationFormat>
  <Paragraphs>473</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2024-12-12T08:56:25Z</dcterms:modified>
</cp:coreProperties>
</file>