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65"/>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4876A7-D560-2891-E6FF-C6BE7CB54719}"/>
              </a:ext>
            </a:extLst>
          </p:cNvPr>
          <p:cNvPicPr>
            <a:picLocks noChangeAspect="1"/>
          </p:cNvPicPr>
          <p:nvPr/>
        </p:nvPicPr>
        <p:blipFill>
          <a:blip r:embed="rId5"/>
          <a:stretch>
            <a:fillRect/>
          </a:stretch>
        </p:blipFill>
        <p:spPr>
          <a:xfrm>
            <a:off x="712686" y="1447798"/>
            <a:ext cx="3524250" cy="352425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3F013F-D5B3-9D2E-5D68-740ACCD4BFE5}"/>
              </a:ext>
            </a:extLst>
          </p:cNvPr>
          <p:cNvPicPr>
            <a:picLocks noChangeAspect="1"/>
          </p:cNvPicPr>
          <p:nvPr/>
        </p:nvPicPr>
        <p:blipFill>
          <a:blip r:embed="rId5"/>
          <a:stretch>
            <a:fillRect/>
          </a:stretch>
        </p:blipFill>
        <p:spPr>
          <a:xfrm>
            <a:off x="713739" y="1371900"/>
            <a:ext cx="3632451" cy="3632451"/>
          </a:xfrm>
          <a:prstGeom prst="rect">
            <a:avLst/>
          </a:prstGeom>
        </p:spPr>
      </p:pic>
    </p:spTree>
    <p:extLst>
      <p:ext uri="{BB962C8B-B14F-4D97-AF65-F5344CB8AC3E}">
        <p14:creationId xmlns:p14="http://schemas.microsoft.com/office/powerpoint/2010/main" val="146740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HIPS､PS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φ69×183</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φ69×96</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ハンドルを引き上げると自動で点灯してくれる、見た目も雰囲気あるランタンです。</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面</a:t>
            </a:r>
            <a:r>
              <a:rPr lang="en" altLang="ja-JP" sz="1600" dirty="0">
                <a:latin typeface="Meiryo UI" panose="020B0604030504040204" pitchFamily="34" charset="-128"/>
                <a:ea typeface="Meiryo UI" panose="020B0604030504040204" pitchFamily="34" charset="-128"/>
              </a:rPr>
              <a:t>COB</a:t>
            </a:r>
            <a:r>
              <a:rPr lang="ja-JP" altLang="en-US" sz="1600">
                <a:latin typeface="Meiryo UI" panose="020B0604030504040204" pitchFamily="34" charset="-128"/>
                <a:ea typeface="Meiryo UI" panose="020B0604030504040204" pitchFamily="34" charset="-128"/>
              </a:rPr>
              <a:t>で周囲をしっかり照らしてくれます。カラーはブラックとホワイトの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色展開。名入れも承ります。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808A3DEB-9A44-0441-80BC-DF687141D6BC}"/>
              </a:ext>
            </a:extLst>
          </p:cNvPr>
          <p:cNvPicPr>
            <a:picLocks noChangeAspect="1"/>
          </p:cNvPicPr>
          <p:nvPr/>
        </p:nvPicPr>
        <p:blipFill>
          <a:blip r:embed="rId5"/>
          <a:stretch>
            <a:fillRect/>
          </a:stretch>
        </p:blipFill>
        <p:spPr>
          <a:xfrm>
            <a:off x="759971" y="1428493"/>
            <a:ext cx="3645148" cy="3555268"/>
          </a:xfrm>
          <a:prstGeom prst="rect">
            <a:avLst/>
          </a:prstGeom>
        </p:spPr>
      </p:pic>
    </p:spTree>
    <p:extLst>
      <p:ext uri="{BB962C8B-B14F-4D97-AF65-F5344CB8AC3E}">
        <p14:creationId xmlns:p14="http://schemas.microsoft.com/office/powerpoint/2010/main" val="341382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57575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セルトナ・ワンプッシュ真空ステンレスボトル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材：内瓶・胴部：ステンレス鋼、蓋：ポリプロピレン、パッキン：シリコーンゴム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φ66×232</a:t>
            </a:r>
            <a:r>
              <a:rPr lang="en-US" altLang="ja-JP"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:243×75×75mm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430ml</a:t>
            </a: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ワンタッチで開く飲み口がスポーツ時などに便利な上、</a:t>
            </a:r>
            <a:r>
              <a:rPr lang="en-US" altLang="ja-JP" sz="1600" dirty="0">
                <a:latin typeface="Meiryo UI" panose="020B0604030504040204" pitchFamily="34" charset="-128"/>
                <a:ea typeface="Meiryo UI" panose="020B0604030504040204" pitchFamily="34" charset="-128"/>
              </a:rPr>
              <a:t>430ml</a:t>
            </a:r>
            <a:r>
              <a:rPr lang="ja-JP" altLang="en-US" sz="1600" dirty="0">
                <a:latin typeface="Meiryo UI" panose="020B0604030504040204" pitchFamily="34" charset="-128"/>
                <a:ea typeface="Meiryo UI" panose="020B0604030504040204" pitchFamily="34" charset="-128"/>
              </a:rPr>
              <a:t>サイズも嬉しい真空ステンレスボトル。保温保冷効果も抜群ですので、美味しい飲み物を美味しい温度のまま携帯できます。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A68A5628-C0A8-E6B5-1485-9313D06EB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692" y="1594077"/>
            <a:ext cx="3322382" cy="33223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C70E494-624A-3791-1B07-7CAEBD0F69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600" y="1382262"/>
            <a:ext cx="3533137" cy="353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テントクロス抗菌レジカゴトート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550×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260mm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スーパーのレジカゴにぴったりサイズでお買い物に便利なトートです。耐久性に優れたテントクロスを使用している上に、衛生的な抗菌仕様。四色展開からお選びいただけます。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BC223AE-56CC-0455-7CDF-E37BA6278DC8}"/>
              </a:ext>
            </a:extLst>
          </p:cNvPr>
          <p:cNvPicPr>
            <a:picLocks noChangeAspect="1"/>
          </p:cNvPicPr>
          <p:nvPr/>
        </p:nvPicPr>
        <p:blipFill>
          <a:blip r:embed="rId5"/>
          <a:stretch>
            <a:fillRect/>
          </a:stretch>
        </p:blipFill>
        <p:spPr>
          <a:xfrm>
            <a:off x="632676" y="1396296"/>
            <a:ext cx="3604260" cy="3604260"/>
          </a:xfrm>
          <a:prstGeom prst="rect">
            <a:avLst/>
          </a:prstGeom>
        </p:spPr>
      </p:pic>
    </p:spTree>
    <p:extLst>
      <p:ext uri="{BB962C8B-B14F-4D97-AF65-F5344CB8AC3E}">
        <p14:creationId xmlns:p14="http://schemas.microsoft.com/office/powerpoint/2010/main" val="87632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784233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ブランジェリーメール・耐熱ダブルウォールグラス</a:t>
            </a:r>
            <a:r>
              <a:rPr lang="en-US" altLang="ja-JP" sz="2000" dirty="0">
                <a:solidFill>
                  <a:schemeClr val="bg1"/>
                </a:solidFill>
                <a:latin typeface="Meiryo UI" panose="020B0604030504040204" pitchFamily="34" charset="-128"/>
                <a:ea typeface="Meiryo UI" panose="020B0604030504040204" pitchFamily="34" charset="-128"/>
              </a:rPr>
              <a:t>2P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ホウケイ酸ガラス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φ78×80</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90×190×92mm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200ml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熱いものを入れても手にその熱が伝わりづらく、冷たいものを入れても結露しにくい、二重構造で便利な耐熱グラスの</a:t>
            </a:r>
            <a:r>
              <a:rPr lang="en-US" altLang="ja-JP" sz="1600" dirty="0">
                <a:latin typeface="Meiryo UI" panose="020B0604030504040204" pitchFamily="34" charset="-128"/>
                <a:ea typeface="Meiryo UI" panose="020B0604030504040204" pitchFamily="34" charset="-128"/>
              </a:rPr>
              <a:t>2P</a:t>
            </a:r>
            <a:r>
              <a:rPr lang="ja-JP" altLang="en-US" sz="1600" dirty="0">
                <a:latin typeface="Meiryo UI" panose="020B0604030504040204" pitchFamily="34" charset="-128"/>
                <a:ea typeface="Meiryo UI" panose="020B0604030504040204" pitchFamily="34" charset="-128"/>
              </a:rPr>
              <a:t>セットです。高級感があるため贈答用や記念用などにもおすすめです。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F9DDB21-FBFD-9841-6851-138C511FED01}"/>
              </a:ext>
            </a:extLst>
          </p:cNvPr>
          <p:cNvPicPr>
            <a:picLocks noChangeAspect="1"/>
          </p:cNvPicPr>
          <p:nvPr/>
        </p:nvPicPr>
        <p:blipFill>
          <a:blip r:embed="rId5"/>
          <a:stretch>
            <a:fillRect/>
          </a:stretch>
        </p:blipFill>
        <p:spPr>
          <a:xfrm>
            <a:off x="762109" y="1313009"/>
            <a:ext cx="3615690" cy="3615690"/>
          </a:xfrm>
          <a:prstGeom prst="rect">
            <a:avLst/>
          </a:prstGeom>
        </p:spPr>
      </p:pic>
    </p:spTree>
    <p:extLst>
      <p:ext uri="{BB962C8B-B14F-4D97-AF65-F5344CB8AC3E}">
        <p14:creationId xmlns:p14="http://schemas.microsoft.com/office/powerpoint/2010/main" val="131559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防災緊急</a:t>
            </a:r>
            <a:r>
              <a:rPr lang="en-US" altLang="ja-JP" sz="2000" dirty="0">
                <a:solidFill>
                  <a:schemeClr val="bg1"/>
                </a:solidFill>
                <a:latin typeface="Meiryo UI" panose="020B0604030504040204" pitchFamily="34" charset="-128"/>
                <a:ea typeface="Meiryo UI" panose="020B0604030504040204" pitchFamily="34" charset="-128"/>
              </a:rPr>
              <a:t>9</a:t>
            </a:r>
            <a:r>
              <a:rPr lang="ja-JP" altLang="en-US" sz="2000" dirty="0">
                <a:solidFill>
                  <a:schemeClr val="bg1"/>
                </a:solidFill>
                <a:latin typeface="Meiryo UI" panose="020B0604030504040204" pitchFamily="34" charset="-128"/>
                <a:ea typeface="Meiryo UI" panose="020B0604030504040204" pitchFamily="34" charset="-128"/>
              </a:rPr>
              <a:t>点セット ケースタイプ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素材：ケース</a:t>
            </a:r>
            <a:r>
              <a:rPr lang="en-US" altLang="ja-JP" sz="800" dirty="0">
                <a:latin typeface="Meiryo UI" panose="020B0604030504040204" pitchFamily="34" charset="-128"/>
                <a:ea typeface="Meiryo UI" panose="020B0604030504040204" pitchFamily="34" charset="-128"/>
              </a:rPr>
              <a:t>/PP </a:t>
            </a:r>
            <a:r>
              <a:rPr lang="ja-JP" altLang="en-US" sz="800" dirty="0">
                <a:latin typeface="Meiryo UI" panose="020B0604030504040204" pitchFamily="34" charset="-128"/>
                <a:ea typeface="Meiryo UI" panose="020B0604030504040204" pitchFamily="34" charset="-128"/>
              </a:rPr>
              <a:t>マスク</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不織布</a:t>
            </a:r>
            <a:r>
              <a:rPr lang="en-US" altLang="ja-JP" sz="800" dirty="0">
                <a:latin typeface="Meiryo UI" panose="020B0604030504040204" pitchFamily="34" charset="-128"/>
                <a:ea typeface="Meiryo UI" panose="020B0604030504040204" pitchFamily="34" charset="-128"/>
              </a:rPr>
              <a:t>(PP) </a:t>
            </a:r>
            <a:r>
              <a:rPr lang="ja-JP" altLang="en-US" sz="800" dirty="0">
                <a:latin typeface="Meiryo UI" panose="020B0604030504040204" pitchFamily="34" charset="-128"/>
                <a:ea typeface="Meiryo UI" panose="020B0604030504040204" pitchFamily="34" charset="-128"/>
              </a:rPr>
              <a:t>圧縮タオル</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レーヨン 他 アルミブランケット</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アルミ蒸着</a:t>
            </a:r>
            <a:r>
              <a:rPr lang="en-US" altLang="ja-JP" sz="800" dirty="0">
                <a:latin typeface="Meiryo UI" panose="020B0604030504040204" pitchFamily="34" charset="-128"/>
                <a:ea typeface="Meiryo UI" panose="020B0604030504040204" pitchFamily="34" charset="-128"/>
              </a:rPr>
              <a:t>PET </a:t>
            </a:r>
            <a:r>
              <a:rPr lang="ja-JP" altLang="en-US" sz="800" dirty="0">
                <a:latin typeface="Meiryo UI" panose="020B0604030504040204" pitchFamily="34" charset="-128"/>
                <a:ea typeface="Meiryo UI" panose="020B0604030504040204" pitchFamily="34" charset="-128"/>
              </a:rPr>
              <a:t>ウェットティシュ</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ポリエステル、レーヨン 凝固剤</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〇〇 携帯トイレ付属ごみ袋</a:t>
            </a:r>
            <a:r>
              <a:rPr lang="en-US" altLang="ja-JP" sz="800" dirty="0">
                <a:latin typeface="Meiryo UI" panose="020B0604030504040204" pitchFamily="34" charset="-128"/>
                <a:ea typeface="Meiryo UI" panose="020B0604030504040204" pitchFamily="34" charset="-128"/>
              </a:rPr>
              <a:t>/PE </a:t>
            </a:r>
            <a:r>
              <a:rPr lang="ja-JP" altLang="en-US" sz="800" dirty="0">
                <a:latin typeface="Meiryo UI" panose="020B0604030504040204" pitchFamily="34" charset="-128"/>
                <a:ea typeface="Meiryo UI" panose="020B0604030504040204" pitchFamily="34" charset="-128"/>
              </a:rPr>
              <a:t>ポリ袋</a:t>
            </a:r>
            <a:r>
              <a:rPr lang="en-US" altLang="ja-JP" sz="800" dirty="0">
                <a:latin typeface="Meiryo UI" panose="020B0604030504040204" pitchFamily="34" charset="-128"/>
                <a:ea typeface="Meiryo UI" panose="020B0604030504040204" pitchFamily="34" charset="-128"/>
              </a:rPr>
              <a:t>/PE </a:t>
            </a:r>
            <a:r>
              <a:rPr lang="ja-JP" altLang="en-US" sz="800" dirty="0">
                <a:latin typeface="Meiryo UI" panose="020B0604030504040204" pitchFamily="34" charset="-128"/>
                <a:ea typeface="Meiryo UI" panose="020B0604030504040204" pitchFamily="34" charset="-128"/>
              </a:rPr>
              <a:t>ホイッスル</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アルミ 他 防災ガイド</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紙</a:t>
            </a:r>
          </a:p>
          <a:p>
            <a:r>
              <a:rPr lang="ja-JP" altLang="en-US" sz="800" dirty="0">
                <a:latin typeface="Meiryo UI" panose="020B0604030504040204" pitchFamily="34" charset="-128"/>
                <a:ea typeface="Meiryo UI" panose="020B0604030504040204" pitchFamily="34" charset="-128"/>
              </a:rPr>
              <a:t>サイズ：ケース</a:t>
            </a:r>
            <a:r>
              <a:rPr lang="en-US" altLang="ja-JP" sz="800" dirty="0">
                <a:latin typeface="Meiryo UI" panose="020B0604030504040204" pitchFamily="34" charset="-128"/>
                <a:ea typeface="Meiryo UI" panose="020B0604030504040204" pitchFamily="34" charset="-128"/>
              </a:rPr>
              <a:t>:200×160×35mm </a:t>
            </a:r>
            <a:r>
              <a:rPr lang="ja-JP" altLang="en-US" sz="800" dirty="0">
                <a:latin typeface="Meiryo UI" panose="020B0604030504040204" pitchFamily="34" charset="-128"/>
                <a:ea typeface="Meiryo UI" panose="020B0604030504040204" pitchFamily="34" charset="-128"/>
              </a:rPr>
              <a:t>マスク</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約</a:t>
            </a:r>
            <a:r>
              <a:rPr lang="en-US" altLang="ja-JP" sz="800" dirty="0">
                <a:latin typeface="Meiryo UI" panose="020B0604030504040204" pitchFamily="34" charset="-128"/>
                <a:ea typeface="Meiryo UI" panose="020B0604030504040204" pitchFamily="34" charset="-128"/>
              </a:rPr>
              <a:t>165×95(mm) </a:t>
            </a:r>
            <a:r>
              <a:rPr lang="ja-JP" altLang="en-US" sz="800" dirty="0">
                <a:latin typeface="Meiryo UI" panose="020B0604030504040204" pitchFamily="34" charset="-128"/>
                <a:ea typeface="Meiryo UI" panose="020B0604030504040204" pitchFamily="34" charset="-128"/>
              </a:rPr>
              <a:t>圧縮タオル</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広げた時</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約</a:t>
            </a:r>
            <a:r>
              <a:rPr lang="en-US" altLang="ja-JP" sz="800" dirty="0">
                <a:latin typeface="Meiryo UI" panose="020B0604030504040204" pitchFamily="34" charset="-128"/>
                <a:ea typeface="Meiryo UI" panose="020B0604030504040204" pitchFamily="34" charset="-128"/>
              </a:rPr>
              <a:t>200×220(mm) </a:t>
            </a:r>
            <a:r>
              <a:rPr lang="ja-JP" altLang="en-US" sz="800" dirty="0">
                <a:latin typeface="Meiryo UI" panose="020B0604030504040204" pitchFamily="34" charset="-128"/>
                <a:ea typeface="Meiryo UI" panose="020B0604030504040204" pitchFamily="34" charset="-128"/>
              </a:rPr>
              <a:t>アルミブランケット</a:t>
            </a:r>
            <a:r>
              <a:rPr lang="en-US" altLang="ja-JP" sz="800" dirty="0">
                <a:latin typeface="Meiryo UI" panose="020B0604030504040204" pitchFamily="34" charset="-128"/>
                <a:ea typeface="Meiryo UI" panose="020B0604030504040204" pitchFamily="34" charset="-128"/>
              </a:rPr>
              <a:t>/1400×700(mm) </a:t>
            </a:r>
            <a:r>
              <a:rPr lang="ja-JP" altLang="en-US" sz="800" dirty="0">
                <a:latin typeface="Meiryo UI" panose="020B0604030504040204" pitchFamily="34" charset="-128"/>
                <a:ea typeface="Meiryo UI" panose="020B0604030504040204" pitchFamily="34" charset="-128"/>
              </a:rPr>
              <a:t>ウェットティッシュ</a:t>
            </a:r>
            <a:r>
              <a:rPr lang="en-US" altLang="ja-JP" sz="800" dirty="0">
                <a:latin typeface="Meiryo UI" panose="020B0604030504040204" pitchFamily="34" charset="-128"/>
                <a:ea typeface="Meiryo UI" panose="020B0604030504040204" pitchFamily="34" charset="-128"/>
              </a:rPr>
              <a:t>/92×144(mm) </a:t>
            </a:r>
            <a:r>
              <a:rPr lang="ja-JP" altLang="en-US" sz="800" dirty="0">
                <a:latin typeface="Meiryo UI" panose="020B0604030504040204" pitchFamily="34" charset="-128"/>
                <a:ea typeface="Meiryo UI" panose="020B0604030504040204" pitchFamily="34" charset="-128"/>
              </a:rPr>
              <a:t>凝固剤</a:t>
            </a:r>
            <a:r>
              <a:rPr lang="en-US" altLang="ja-JP" sz="800" dirty="0">
                <a:latin typeface="Meiryo UI" panose="020B0604030504040204" pitchFamily="34" charset="-128"/>
                <a:ea typeface="Meiryo UI" panose="020B0604030504040204" pitchFamily="34" charset="-128"/>
              </a:rPr>
              <a:t>/50×83(mm) </a:t>
            </a:r>
            <a:r>
              <a:rPr lang="ja-JP" altLang="en-US" sz="800" dirty="0">
                <a:latin typeface="Meiryo UI" panose="020B0604030504040204" pitchFamily="34" charset="-128"/>
                <a:ea typeface="Meiryo UI" panose="020B0604030504040204" pitchFamily="34" charset="-128"/>
              </a:rPr>
              <a:t>携帯トイレ付属ごみ袋</a:t>
            </a:r>
            <a:r>
              <a:rPr lang="en-US" altLang="ja-JP" sz="800" dirty="0">
                <a:latin typeface="Meiryo UI" panose="020B0604030504040204" pitchFamily="34" charset="-128"/>
                <a:ea typeface="Meiryo UI" panose="020B0604030504040204" pitchFamily="34" charset="-128"/>
              </a:rPr>
              <a:t>/650×500(mm) </a:t>
            </a:r>
            <a:r>
              <a:rPr lang="ja-JP" altLang="en-US" sz="800" dirty="0">
                <a:latin typeface="Meiryo UI" panose="020B0604030504040204" pitchFamily="34" charset="-128"/>
                <a:ea typeface="Meiryo UI" panose="020B0604030504040204" pitchFamily="34" charset="-128"/>
              </a:rPr>
              <a:t>ポリ袋</a:t>
            </a:r>
            <a:r>
              <a:rPr lang="en-US" altLang="ja-JP" sz="800" dirty="0">
                <a:latin typeface="Meiryo UI" panose="020B0604030504040204" pitchFamily="34" charset="-128"/>
                <a:ea typeface="Meiryo UI" panose="020B0604030504040204" pitchFamily="34" charset="-128"/>
              </a:rPr>
              <a:t>/80×270(mm) </a:t>
            </a:r>
            <a:r>
              <a:rPr lang="ja-JP" altLang="en-US" sz="800" dirty="0">
                <a:latin typeface="Meiryo UI" panose="020B0604030504040204" pitchFamily="34" charset="-128"/>
                <a:ea typeface="Meiryo UI" panose="020B0604030504040204" pitchFamily="34" charset="-128"/>
              </a:rPr>
              <a:t>ホイッスル</a:t>
            </a:r>
            <a:r>
              <a:rPr lang="en-US" altLang="ja-JP" sz="800" dirty="0">
                <a:latin typeface="Meiryo UI" panose="020B0604030504040204" pitchFamily="34" charset="-128"/>
                <a:ea typeface="Meiryo UI" panose="020B0604030504040204" pitchFamily="34" charset="-128"/>
              </a:rPr>
              <a:t>/29×46×9(mm) </a:t>
            </a:r>
            <a:r>
              <a:rPr lang="ja-JP" altLang="en-US" sz="800" dirty="0">
                <a:latin typeface="Meiryo UI" panose="020B0604030504040204" pitchFamily="34" charset="-128"/>
                <a:ea typeface="Meiryo UI" panose="020B0604030504040204" pitchFamily="34" charset="-128"/>
              </a:rPr>
              <a:t>防災ガイド</a:t>
            </a:r>
            <a:r>
              <a:rPr lang="en-US" altLang="ja-JP" sz="800" dirty="0">
                <a:latin typeface="Meiryo UI" panose="020B0604030504040204" pitchFamily="34" charset="-128"/>
                <a:ea typeface="Meiryo UI" panose="020B0604030504040204" pitchFamily="34" charset="-128"/>
              </a:rPr>
              <a:t>/70×105(mm)</a:t>
            </a:r>
          </a:p>
          <a:p>
            <a:r>
              <a:rPr lang="ja-JP" altLang="en-US" sz="800" dirty="0">
                <a:latin typeface="Meiryo UI" panose="020B0604030504040204" pitchFamily="34" charset="-128"/>
                <a:ea typeface="Meiryo UI" panose="020B0604030504040204" pitchFamily="34" charset="-128"/>
              </a:rPr>
              <a:t>包装：</a:t>
            </a:r>
            <a:r>
              <a:rPr lang="en-US" altLang="ja-JP" sz="800" dirty="0">
                <a:latin typeface="Meiryo UI" panose="020B0604030504040204" pitchFamily="34" charset="-128"/>
                <a:ea typeface="Meiryo UI" panose="020B0604030504040204" pitchFamily="34" charset="-128"/>
              </a:rPr>
              <a:t>PE</a:t>
            </a:r>
            <a:r>
              <a:rPr lang="ja-JP" altLang="en-US" sz="800" dirty="0">
                <a:latin typeface="Meiryo UI" panose="020B0604030504040204" pitchFamily="34" charset="-128"/>
                <a:ea typeface="Meiryo UI" panose="020B0604030504040204" pitchFamily="34" charset="-128"/>
              </a:rPr>
              <a:t>袋</a:t>
            </a:r>
          </a:p>
          <a:p>
            <a:r>
              <a:rPr lang="ja-JP" altLang="en-US" sz="800" dirty="0">
                <a:latin typeface="Meiryo UI" panose="020B0604030504040204" pitchFamily="34" charset="-128"/>
                <a:ea typeface="Meiryo UI" panose="020B0604030504040204" pitchFamily="34" charset="-128"/>
              </a:rPr>
              <a:t>備考：取説付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本棚やオフィスデスクの引き出しなど、狭い場所にも収納できる！自宅や職場、避難所で待機する際に便利な、防災グッズ</a:t>
            </a:r>
            <a:r>
              <a:rPr lang="en-US" altLang="ja-JP" sz="1600" dirty="0"/>
              <a:t>9</a:t>
            </a:r>
            <a:r>
              <a:rPr lang="ja-JP" altLang="en-US" sz="1600" dirty="0"/>
              <a:t>点セット。名入れをすれば防災キャンペーンノベルティに最適です。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A80C19FE-48E8-90C6-B0F3-8F339888493A}"/>
              </a:ext>
            </a:extLst>
          </p:cNvPr>
          <p:cNvPicPr>
            <a:picLocks noChangeAspect="1"/>
          </p:cNvPicPr>
          <p:nvPr/>
        </p:nvPicPr>
        <p:blipFill>
          <a:blip r:embed="rId5"/>
          <a:stretch>
            <a:fillRect/>
          </a:stretch>
        </p:blipFill>
        <p:spPr>
          <a:xfrm>
            <a:off x="709624" y="1386087"/>
            <a:ext cx="3601334" cy="3601334"/>
          </a:xfrm>
          <a:prstGeom prst="rect">
            <a:avLst/>
          </a:prstGeom>
        </p:spPr>
      </p:pic>
    </p:spTree>
    <p:extLst>
      <p:ext uri="{BB962C8B-B14F-4D97-AF65-F5344CB8AC3E}">
        <p14:creationId xmlns:p14="http://schemas.microsoft.com/office/powerpoint/2010/main" val="8096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防犯ブザー付防滴ライト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34×103×38mm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反射ネックストラップ付、単</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電池</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本付</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/71×115×43mm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防滴加工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強力なブザーが搭載されている手のひらサイズのシンプルなライトです。防滴性もありますので突然の雨でも安心です。名入れプリントも可能なアイテムですのでオリジナルグッズ用にも人気。</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2725188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蓄光ランタン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φ85×140?195mm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,95×95×170mm</a:t>
            </a:r>
          </a:p>
          <a:p>
            <a:r>
              <a:rPr lang="ja-JP" altLang="en-US" sz="900" dirty="0">
                <a:latin typeface="Meiryo UI" panose="020B0604030504040204" pitchFamily="34" charset="-128"/>
                <a:ea typeface="Meiryo UI" panose="020B0604030504040204" pitchFamily="34" charset="-128"/>
              </a:rPr>
              <a:t>備考：単三電池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持ち手を付け替えれば、懐中電灯としても使える</a:t>
            </a:r>
            <a:r>
              <a:rPr lang="en-US" altLang="ja-JP" sz="1600" dirty="0"/>
              <a:t>2WAY</a:t>
            </a:r>
            <a:r>
              <a:rPr lang="ja-JP" altLang="en-US" sz="1600" dirty="0"/>
              <a:t>蓄光ランタン。持ち手が蓄光素材で出来ているので、暗所でも手に取りやすくキャンプやアウトドア・災害時にも便利です。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1BB6B087-02CE-E7EC-F413-BDBFC02758AD}"/>
              </a:ext>
            </a:extLst>
          </p:cNvPr>
          <p:cNvPicPr>
            <a:picLocks noChangeAspect="1"/>
          </p:cNvPicPr>
          <p:nvPr/>
        </p:nvPicPr>
        <p:blipFill>
          <a:blip r:embed="rId5"/>
          <a:stretch>
            <a:fillRect/>
          </a:stretch>
        </p:blipFill>
        <p:spPr>
          <a:xfrm>
            <a:off x="663714" y="1404049"/>
            <a:ext cx="3686900" cy="3686900"/>
          </a:xfrm>
          <a:prstGeom prst="rect">
            <a:avLst/>
          </a:prstGeom>
        </p:spPr>
      </p:pic>
    </p:spTree>
    <p:extLst>
      <p:ext uri="{BB962C8B-B14F-4D97-AF65-F5344CB8AC3E}">
        <p14:creationId xmlns:p14="http://schemas.microsoft.com/office/powerpoint/2010/main" val="387513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ラバーウッドフォトスタンド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アクリル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178×140×9mm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判サイズ対応</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台紙のデザインは弊社の都合により変わることがあります</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ゴムの木の廃材を素材にして作られたスタンダードなタイプのフォトスタンドです。カラー展開はナチュラルウッドとダークウッドの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色。フルカラーのオリジナル名入れが可能です。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75C3817-FC55-6F42-AD7B-F9B9CBA8B0AC}"/>
              </a:ext>
            </a:extLst>
          </p:cNvPr>
          <p:cNvPicPr>
            <a:picLocks noChangeAspect="1"/>
          </p:cNvPicPr>
          <p:nvPr/>
        </p:nvPicPr>
        <p:blipFill>
          <a:blip r:embed="rId5"/>
          <a:stretch>
            <a:fillRect/>
          </a:stretch>
        </p:blipFill>
        <p:spPr>
          <a:xfrm>
            <a:off x="427798" y="2086744"/>
            <a:ext cx="4156308" cy="2709912"/>
          </a:xfrm>
          <a:prstGeom prst="rect">
            <a:avLst/>
          </a:prstGeom>
        </p:spPr>
      </p:pic>
    </p:spTree>
    <p:extLst>
      <p:ext uri="{BB962C8B-B14F-4D97-AF65-F5344CB8AC3E}">
        <p14:creationId xmlns:p14="http://schemas.microsoft.com/office/powerpoint/2010/main" val="155565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4in1</a:t>
            </a:r>
            <a:r>
              <a:rPr lang="ja-JP" altLang="en-US" sz="2000" dirty="0">
                <a:solidFill>
                  <a:schemeClr val="bg1"/>
                </a:solidFill>
                <a:latin typeface="Meiryo UI" panose="020B0604030504040204" pitchFamily="34" charset="-128"/>
                <a:ea typeface="Meiryo UI" panose="020B0604030504040204" pitchFamily="34" charset="-128"/>
              </a:rPr>
              <a:t>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アルミニウム</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箱入 箱サイズ</a:t>
            </a:r>
            <a:r>
              <a:rPr lang="en-US" altLang="ja-JP" sz="900" spc="200" dirty="0">
                <a:latin typeface="Meiryo UI" panose="020B0604030504040204" pitchFamily="34" charset="-128"/>
                <a:ea typeface="Meiryo UI" panose="020B0604030504040204" pitchFamily="34" charset="-128"/>
              </a:rPr>
              <a:t>/115×65×16mm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type-A×3</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type-C×1</a:t>
            </a:r>
            <a:r>
              <a:rPr lang="ja-JP" altLang="en-US" sz="900" spc="200" dirty="0">
                <a:latin typeface="Meiryo UI" panose="020B0604030504040204" pitchFamily="34" charset="-128"/>
                <a:ea typeface="Meiryo UI" panose="020B0604030504040204" pitchFamily="34" charset="-128"/>
              </a:rPr>
              <a:t>口</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type-C</a:t>
            </a:r>
            <a:r>
              <a:rPr lang="ja-JP" altLang="en-US" sz="1600" b="0" i="0" dirty="0">
                <a:solidFill>
                  <a:srgbClr val="333333"/>
                </a:solidFill>
                <a:effectLst/>
                <a:latin typeface="-apple-system"/>
              </a:rPr>
              <a:t>が</a:t>
            </a:r>
            <a:r>
              <a:rPr lang="en-US" altLang="ja-JP" sz="1600" b="0" i="0" dirty="0">
                <a:solidFill>
                  <a:srgbClr val="333333"/>
                </a:solidFill>
                <a:effectLst/>
                <a:latin typeface="-apple-system"/>
              </a:rPr>
              <a:t>1</a:t>
            </a:r>
            <a:r>
              <a:rPr lang="ja-JP" altLang="en-US" sz="1600" b="0" i="0" dirty="0">
                <a:solidFill>
                  <a:srgbClr val="333333"/>
                </a:solidFill>
                <a:effectLst/>
                <a:latin typeface="-apple-system"/>
              </a:rPr>
              <a:t>口、</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が</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口ついた、持っているとなにかと便利な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ハブです。シンプルな形状でオリジナルの名入れプリントもよく映え、販促グッズとしても優秀です。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5E10C84-7079-4232-5329-FE83CAD3AA6A}"/>
              </a:ext>
            </a:extLst>
          </p:cNvPr>
          <p:cNvPicPr>
            <a:picLocks noChangeAspect="1"/>
          </p:cNvPicPr>
          <p:nvPr/>
        </p:nvPicPr>
        <p:blipFill>
          <a:blip r:embed="rId5"/>
          <a:stretch>
            <a:fillRect/>
          </a:stretch>
        </p:blipFill>
        <p:spPr>
          <a:xfrm>
            <a:off x="731891" y="1392379"/>
            <a:ext cx="3560088" cy="3560088"/>
          </a:xfrm>
          <a:prstGeom prst="rect">
            <a:avLst/>
          </a:prstGeom>
        </p:spPr>
      </p:pic>
    </p:spTree>
    <p:extLst>
      <p:ext uri="{BB962C8B-B14F-4D97-AF65-F5344CB8AC3E}">
        <p14:creationId xmlns:p14="http://schemas.microsoft.com/office/powerpoint/2010/main" val="285233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60×180×100mm</a:t>
            </a:r>
          </a:p>
          <a:p>
            <a:r>
              <a:rPr lang="ja-JP" altLang="en-US" sz="900" dirty="0">
                <a:latin typeface="Meiryo UI" panose="020B0604030504040204" pitchFamily="34" charset="-128"/>
                <a:ea typeface="Meiryo UI" panose="020B0604030504040204" pitchFamily="34" charset="-128"/>
              </a:rPr>
              <a:t>包装：ポリ入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22516" y="103363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メイク道具やステーショナリー、スマホ周辺機器など、細々としたアイテムを纏めて持ちウ歩くのにぴったりなポーチです。シンプルなデザインでオリジナル名入れも良く映えます。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76A47C7F-AEF2-9A4C-30D8-0D3C1B5E757E}"/>
              </a:ext>
            </a:extLst>
          </p:cNvPr>
          <p:cNvPicPr>
            <a:picLocks noChangeAspect="1"/>
          </p:cNvPicPr>
          <p:nvPr/>
        </p:nvPicPr>
        <p:blipFill>
          <a:blip r:embed="rId5"/>
          <a:stretch>
            <a:fillRect/>
          </a:stretch>
        </p:blipFill>
        <p:spPr>
          <a:xfrm>
            <a:off x="671640" y="1371591"/>
            <a:ext cx="3615830" cy="3615830"/>
          </a:xfrm>
          <a:prstGeom prst="rect">
            <a:avLst/>
          </a:prstGeom>
        </p:spPr>
      </p:pic>
    </p:spTree>
    <p:extLst>
      <p:ext uri="{BB962C8B-B14F-4D97-AF65-F5344CB8AC3E}">
        <p14:creationId xmlns:p14="http://schemas.microsoft.com/office/powerpoint/2010/main" val="2064548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Φ52×18</a:t>
            </a:r>
            <a:r>
              <a:rPr lang="en"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まん丸な形状が可愛らしく持ち運びも容易な</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ハブ。ポートが</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口あるためとても便利に利用できます。カラー展開はホワイトとブラックの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色。名入れデザインに合わせてお選びください。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8BA86783-6280-F640-8CFF-D44947DBEC02}"/>
              </a:ext>
            </a:extLst>
          </p:cNvPr>
          <p:cNvPicPr>
            <a:picLocks noChangeAspect="1"/>
          </p:cNvPicPr>
          <p:nvPr/>
        </p:nvPicPr>
        <p:blipFill>
          <a:blip r:embed="rId5"/>
          <a:stretch>
            <a:fillRect/>
          </a:stretch>
        </p:blipFill>
        <p:spPr>
          <a:xfrm>
            <a:off x="747767" y="1411148"/>
            <a:ext cx="3641128" cy="3597678"/>
          </a:xfrm>
          <a:prstGeom prst="rect">
            <a:avLst/>
          </a:prstGeom>
        </p:spPr>
      </p:pic>
    </p:spTree>
    <p:extLst>
      <p:ext uri="{BB962C8B-B14F-4D97-AF65-F5344CB8AC3E}">
        <p14:creationId xmlns:p14="http://schemas.microsoft.com/office/powerpoint/2010/main" val="2512707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ポケットバッテリー</a:t>
            </a:r>
            <a:r>
              <a:rPr lang="en-US" altLang="ja-JP" sz="2000" dirty="0">
                <a:solidFill>
                  <a:schemeClr val="bg1"/>
                </a:solidFill>
                <a:latin typeface="Meiryo UI" panose="020B0604030504040204" pitchFamily="34" charset="-128"/>
                <a:ea typeface="Meiryo UI" panose="020B0604030504040204" pitchFamily="34" charset="-128"/>
              </a:rPr>
              <a:t>2000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8906"/>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ABS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106×22×25mm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ケーブル：全長約</a:t>
            </a:r>
            <a:r>
              <a:rPr lang="en-US" altLang="ja-JP" sz="900" dirty="0">
                <a:latin typeface="Meiryo UI" panose="020B0604030504040204" pitchFamily="34" charset="-128"/>
                <a:ea typeface="Meiryo UI" panose="020B0604030504040204" pitchFamily="34" charset="-128"/>
              </a:rPr>
              <a:t>30cm</a:t>
            </a:r>
          </a:p>
          <a:p>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110×24×50mm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2000mAh</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88g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5V/1A</a:t>
            </a:r>
          </a:p>
          <a:p>
            <a:r>
              <a:rPr lang="ja-JP" altLang="en-US" sz="90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USB</a:t>
            </a:r>
            <a:r>
              <a:rPr lang="ja-JP" altLang="en-US" sz="900">
                <a:latin typeface="Meiryo UI" panose="020B0604030504040204" pitchFamily="34" charset="-128"/>
                <a:ea typeface="Meiryo UI" panose="020B0604030504040204" pitchFamily="34" charset="-128"/>
              </a:rPr>
              <a:t>ケーブル付き</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考：ブラック・ホワイト・ブルー</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PSE</a:t>
            </a:r>
            <a:r>
              <a:rPr lang="ja-JP" altLang="en-US" sz="900">
                <a:latin typeface="Meiryo UI" panose="020B0604030504040204" pitchFamily="34" charset="-128"/>
                <a:ea typeface="Meiryo UI" panose="020B0604030504040204" pitchFamily="34" charset="-128"/>
              </a:rPr>
              <a:t>試験合格品、</a:t>
            </a:r>
            <a:r>
              <a:rPr lang="en-US" altLang="ja-JP" sz="900" dirty="0">
                <a:latin typeface="Meiryo UI" panose="020B0604030504040204" pitchFamily="34" charset="-128"/>
                <a:ea typeface="Meiryo UI" panose="020B0604030504040204" pitchFamily="34" charset="-128"/>
              </a:rPr>
              <a:t>UL</a:t>
            </a:r>
            <a:r>
              <a:rPr lang="ja-JP" altLang="en-US" sz="900">
                <a:latin typeface="Meiryo UI" panose="020B0604030504040204" pitchFamily="34" charset="-128"/>
                <a:ea typeface="Meiryo UI" panose="020B0604030504040204" pitchFamily="34" charset="-128"/>
              </a:rPr>
              <a:t>認証蓄電池使用</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02503"/>
            <a:ext cx="3560089" cy="1333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5545"/>
            <a:ext cx="447446" cy="253915"/>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外出の多いビジネスマンの強い味方、モバイルバッテリー。すっきりとしたシンプルなデザインは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色のカラーバリエーションからお選びいただけます。頻繁に使うものだから訴求効果も◎！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F2E17E1-309D-FA41-ACE2-9E85CCE71B97}"/>
              </a:ext>
            </a:extLst>
          </p:cNvPr>
          <p:cNvPicPr>
            <a:picLocks noChangeAspect="1"/>
          </p:cNvPicPr>
          <p:nvPr/>
        </p:nvPicPr>
        <p:blipFill>
          <a:blip r:embed="rId5"/>
          <a:stretch>
            <a:fillRect/>
          </a:stretch>
        </p:blipFill>
        <p:spPr>
          <a:xfrm>
            <a:off x="496661" y="1987819"/>
            <a:ext cx="3981450" cy="2485979"/>
          </a:xfrm>
          <a:prstGeom prst="rect">
            <a:avLst/>
          </a:prstGeom>
        </p:spPr>
      </p:pic>
    </p:spTree>
    <p:extLst>
      <p:ext uri="{BB962C8B-B14F-4D97-AF65-F5344CB8AC3E}">
        <p14:creationId xmlns:p14="http://schemas.microsoft.com/office/powerpoint/2010/main" val="2044375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バンブータンブラー </a:t>
            </a:r>
            <a:r>
              <a:rPr lang="en-US" altLang="ja-JP" sz="2000" dirty="0">
                <a:solidFill>
                  <a:schemeClr val="bg1"/>
                </a:solidFill>
                <a:latin typeface="Meiryo UI" panose="020B0604030504040204" pitchFamily="34" charset="-128"/>
                <a:ea typeface="Meiryo UI" panose="020B0604030504040204" pitchFamily="34" charset="-128"/>
              </a:rPr>
              <a:t>430ml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材：バンブーファイバー、コーンパウダー、メラミン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φ89×129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430ml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90℃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軽くて割れにくいバンブー素材を使ったシンプルな</a:t>
            </a:r>
            <a:r>
              <a:rPr lang="en-US" altLang="ja-JP" sz="1600" dirty="0">
                <a:latin typeface="Meiryo UI" panose="020B0604030504040204" pitchFamily="34" charset="-128"/>
                <a:ea typeface="Meiryo UI" panose="020B0604030504040204" pitchFamily="34" charset="-128"/>
              </a:rPr>
              <a:t>430ml</a:t>
            </a:r>
            <a:r>
              <a:rPr lang="ja-JP" altLang="en-US" sz="1600">
                <a:latin typeface="Meiryo UI" panose="020B0604030504040204" pitchFamily="34" charset="-128"/>
                <a:ea typeface="Meiryo UI" panose="020B0604030504040204" pitchFamily="34" charset="-128"/>
              </a:rPr>
              <a:t>タンブラーです。マットな質感はどんな名入れデザインとも相性が良いため、様々なイベントやキャンペーンの販促用におすすめです！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912747A-33A5-4946-8516-3D7995363B56}"/>
              </a:ext>
            </a:extLst>
          </p:cNvPr>
          <p:cNvPicPr>
            <a:picLocks noChangeAspect="1"/>
          </p:cNvPicPr>
          <p:nvPr/>
        </p:nvPicPr>
        <p:blipFill>
          <a:blip r:embed="rId5"/>
          <a:stretch>
            <a:fillRect/>
          </a:stretch>
        </p:blipFill>
        <p:spPr>
          <a:xfrm>
            <a:off x="533489" y="1591894"/>
            <a:ext cx="3988920" cy="3395527"/>
          </a:xfrm>
          <a:prstGeom prst="rect">
            <a:avLst/>
          </a:prstGeom>
        </p:spPr>
      </p:pic>
    </p:spTree>
    <p:extLst>
      <p:ext uri="{BB962C8B-B14F-4D97-AF65-F5344CB8AC3E}">
        <p14:creationId xmlns:p14="http://schemas.microsoft.com/office/powerpoint/2010/main" val="1188486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テキスタイルモバイルアクセサリーケース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EVA</a:t>
            </a:r>
            <a:r>
              <a:rPr lang="ja-JP" altLang="en" sz="90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158×100×37mm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カジュアルな生地感も印象的な、</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ゲーブルやバッテリーを持ち歩くのに便利な</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サイズのケースです。カラーバリエーションはブラックとネイビーの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色です。お好みでお選びください。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9485E3-7851-6943-9955-77334168393D}"/>
              </a:ext>
            </a:extLst>
          </p:cNvPr>
          <p:cNvPicPr>
            <a:picLocks noChangeAspect="1"/>
          </p:cNvPicPr>
          <p:nvPr/>
        </p:nvPicPr>
        <p:blipFill>
          <a:blip r:embed="rId5"/>
          <a:stretch>
            <a:fillRect/>
          </a:stretch>
        </p:blipFill>
        <p:spPr>
          <a:xfrm>
            <a:off x="813861" y="1583005"/>
            <a:ext cx="3175000" cy="3175000"/>
          </a:xfrm>
          <a:prstGeom prst="rect">
            <a:avLst/>
          </a:prstGeom>
        </p:spPr>
      </p:pic>
    </p:spTree>
    <p:extLst>
      <p:ext uri="{BB962C8B-B14F-4D97-AF65-F5344CB8AC3E}">
        <p14:creationId xmlns:p14="http://schemas.microsoft.com/office/powerpoint/2010/main" val="756123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晴雨兼用 折畳み傘 </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本骨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55cm×6</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UV</a:t>
            </a:r>
            <a:r>
              <a:rPr lang="ja-JP" altLang="en-US" sz="1600" dirty="0"/>
              <a:t>カット加工の生地を使った、晴雨兼用の折畳み傘。傘の内側にはシルバーコーティングを施しているので遮光性も抜群です。性別を問わず、熱中症・ゲリラ豪雨対策に使用できます。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5A453A-B7E5-F251-F8E7-E75DB9C4D65C}"/>
              </a:ext>
            </a:extLst>
          </p:cNvPr>
          <p:cNvPicPr>
            <a:picLocks noChangeAspect="1"/>
          </p:cNvPicPr>
          <p:nvPr/>
        </p:nvPicPr>
        <p:blipFill>
          <a:blip r:embed="rId5"/>
          <a:stretch>
            <a:fillRect/>
          </a:stretch>
        </p:blipFill>
        <p:spPr>
          <a:xfrm>
            <a:off x="768235" y="1379218"/>
            <a:ext cx="3592830" cy="3592830"/>
          </a:xfrm>
          <a:prstGeom prst="rect">
            <a:avLst/>
          </a:prstGeom>
        </p:spPr>
      </p:pic>
    </p:spTree>
    <p:extLst>
      <p:ext uri="{BB962C8B-B14F-4D97-AF65-F5344CB8AC3E}">
        <p14:creationId xmlns:p14="http://schemas.microsoft.com/office/powerpoint/2010/main" val="746336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フリースレギュラーブランケット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10×190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ひざ掛けにも肩掛けにもなるフリース素材のブランケットを専用バッグに入れたセットアイテムです。カラーはランプブラック、ベーシックネイビー、アイボリーの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ACD4F36-930C-8E01-E54E-3935497EE23F}"/>
              </a:ext>
            </a:extLst>
          </p:cNvPr>
          <p:cNvPicPr>
            <a:picLocks noChangeAspect="1"/>
          </p:cNvPicPr>
          <p:nvPr/>
        </p:nvPicPr>
        <p:blipFill>
          <a:blip r:embed="rId5"/>
          <a:stretch>
            <a:fillRect/>
          </a:stretch>
        </p:blipFill>
        <p:spPr>
          <a:xfrm>
            <a:off x="749443" y="1354131"/>
            <a:ext cx="3633289" cy="3633289"/>
          </a:xfrm>
          <a:prstGeom prst="rect">
            <a:avLst/>
          </a:prstGeom>
        </p:spPr>
      </p:pic>
    </p:spTree>
    <p:extLst>
      <p:ext uri="{BB962C8B-B14F-4D97-AF65-F5344CB8AC3E}">
        <p14:creationId xmlns:p14="http://schemas.microsoft.com/office/powerpoint/2010/main" val="3943083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図 1033">
            <a:extLst>
              <a:ext uri="{FF2B5EF4-FFF2-40B4-BE49-F238E27FC236}">
                <a16:creationId xmlns:a16="http://schemas.microsoft.com/office/drawing/2014/main" id="{672BFFD9-C6C4-03CC-8044-241BA7261C06}"/>
              </a:ext>
            </a:extLst>
          </p:cNvPr>
          <p:cNvPicPr>
            <a:picLocks noChangeAspect="1"/>
          </p:cNvPicPr>
          <p:nvPr/>
        </p:nvPicPr>
        <p:blipFill>
          <a:blip r:embed="rId5"/>
          <a:stretch>
            <a:fillRect/>
          </a:stretch>
        </p:blipFill>
        <p:spPr>
          <a:xfrm>
            <a:off x="610843" y="1360137"/>
            <a:ext cx="3690787" cy="3690787"/>
          </a:xfrm>
          <a:prstGeom prst="rect">
            <a:avLst/>
          </a:prstGeom>
        </p:spPr>
      </p:pic>
    </p:spTree>
    <p:extLst>
      <p:ext uri="{BB962C8B-B14F-4D97-AF65-F5344CB8AC3E}">
        <p14:creationId xmlns:p14="http://schemas.microsoft.com/office/powerpoint/2010/main" val="997225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レザーボタントレイ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材：リサクイルレザー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138×138×40mm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カギやアクセサリー置きにぴったりの、高級感あるレザー素材のトレイです。四隅のボタンを外せばフラットになり、折りたたむことも可能です。ネイビーとブラックからお選びください。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43628D4-7182-C946-A5FF-A50FC6BF56E2}"/>
              </a:ext>
            </a:extLst>
          </p:cNvPr>
          <p:cNvPicPr>
            <a:picLocks noChangeAspect="1"/>
          </p:cNvPicPr>
          <p:nvPr/>
        </p:nvPicPr>
        <p:blipFill>
          <a:blip r:embed="rId5"/>
          <a:stretch>
            <a:fillRect/>
          </a:stretch>
        </p:blipFill>
        <p:spPr>
          <a:xfrm>
            <a:off x="368434" y="2229743"/>
            <a:ext cx="4233723" cy="2242817"/>
          </a:xfrm>
          <a:prstGeom prst="rect">
            <a:avLst/>
          </a:prstGeom>
        </p:spPr>
      </p:pic>
    </p:spTree>
    <p:extLst>
      <p:ext uri="{BB962C8B-B14F-4D97-AF65-F5344CB8AC3E}">
        <p14:creationId xmlns:p14="http://schemas.microsoft.com/office/powerpoint/2010/main" val="348451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9E9D23F-C45E-0C17-0523-E8EA2B87DDD2}"/>
              </a:ext>
            </a:extLst>
          </p:cNvPr>
          <p:cNvPicPr>
            <a:picLocks noChangeAspect="1"/>
          </p:cNvPicPr>
          <p:nvPr/>
        </p:nvPicPr>
        <p:blipFill>
          <a:blip r:embed="rId5"/>
          <a:stretch>
            <a:fillRect/>
          </a:stretch>
        </p:blipFill>
        <p:spPr>
          <a:xfrm>
            <a:off x="682292" y="1360192"/>
            <a:ext cx="3684270" cy="3684270"/>
          </a:xfrm>
          <a:prstGeom prst="rect">
            <a:avLst/>
          </a:prstGeom>
        </p:spPr>
      </p:pic>
    </p:spTree>
    <p:extLst>
      <p:ext uri="{BB962C8B-B14F-4D97-AF65-F5344CB8AC3E}">
        <p14:creationId xmlns:p14="http://schemas.microsoft.com/office/powerpoint/2010/main" val="374587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シューホーンキーホルダー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牛革・鉄・亜鉛合金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108×38×7mm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/120×58×24mm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革靴を履き脱ぎするビジネスマンの強い味方となる、靴べらと一体型になったキーホルダーです。見た目もすっきりとして格好良いので誰でも違和感なく持ち歩けます。是非ご活用ください。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2045371-6041-3FB4-6FD5-14A192136791}"/>
              </a:ext>
            </a:extLst>
          </p:cNvPr>
          <p:cNvPicPr>
            <a:picLocks noChangeAspect="1"/>
          </p:cNvPicPr>
          <p:nvPr/>
        </p:nvPicPr>
        <p:blipFill>
          <a:blip r:embed="rId5"/>
          <a:stretch>
            <a:fillRect/>
          </a:stretch>
        </p:blipFill>
        <p:spPr>
          <a:xfrm>
            <a:off x="636644" y="1343897"/>
            <a:ext cx="3664734" cy="3664734"/>
          </a:xfrm>
          <a:prstGeom prst="rect">
            <a:avLst/>
          </a:prstGeom>
        </p:spPr>
      </p:pic>
    </p:spTree>
    <p:extLst>
      <p:ext uri="{BB962C8B-B14F-4D97-AF65-F5344CB8AC3E}">
        <p14:creationId xmlns:p14="http://schemas.microsoft.com/office/powerpoint/2010/main" val="1967052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8" y="63536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フォトフレームクロック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スタンドタイプ</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a:solidFill>
                  <a:schemeClr val="bg1"/>
                </a:solidFill>
                <a:latin typeface="Meiryo UI" panose="020B0604030504040204" pitchFamily="34" charset="-128"/>
                <a:ea typeface="Meiryo UI" panose="020B0604030504040204" pitchFamily="34" charset="-128"/>
              </a:rPr>
              <a:t>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11502"/>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他</a:t>
            </a:r>
            <a:endParaRPr lang="en"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en" altLang="ja-JP" sz="900" spc="200" dirty="0">
                <a:latin typeface="Meiryo UI" panose="020B0604030504040204" pitchFamily="34" charset="-128"/>
                <a:ea typeface="Meiryo UI" panose="020B0604030504040204" pitchFamily="34" charset="-128"/>
              </a:rPr>
              <a:t>W210×</a:t>
            </a:r>
            <a:r>
              <a:rPr lang="ja-JP" altLang="en" sz="900" spc="200">
                <a:latin typeface="Meiryo UI" panose="020B0604030504040204" pitchFamily="34" charset="-128"/>
                <a:ea typeface="Meiryo UI" panose="020B0604030504040204" pitchFamily="34" charset="-128"/>
              </a:rPr>
              <a:t>Ｈ</a:t>
            </a:r>
            <a:r>
              <a:rPr lang="en" altLang="ja-JP" sz="900" spc="200" dirty="0">
                <a:latin typeface="Meiryo UI" panose="020B0604030504040204" pitchFamily="34" charset="-128"/>
                <a:ea typeface="Meiryo UI" panose="020B0604030504040204" pitchFamily="34" charset="-128"/>
              </a:rPr>
              <a:t>130×</a:t>
            </a:r>
            <a:r>
              <a:rPr lang="ja-JP" altLang="en" sz="900" spc="200">
                <a:latin typeface="Meiryo UI" panose="020B0604030504040204" pitchFamily="34" charset="-128"/>
                <a:ea typeface="Meiryo UI" panose="020B0604030504040204" pitchFamily="34" charset="-128"/>
              </a:rPr>
              <a:t>Ｄ</a:t>
            </a:r>
            <a:r>
              <a:rPr lang="en" altLang="ja-JP" sz="900" spc="200" dirty="0">
                <a:latin typeface="Meiryo UI" panose="020B0604030504040204" pitchFamily="34" charset="-128"/>
                <a:ea typeface="Meiryo UI" panose="020B0604030504040204" pitchFamily="34" charset="-128"/>
              </a:rPr>
              <a:t>18mm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能：時刻表示・カレンダー・アラーム・温度計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備考 	</a:t>
            </a:r>
          </a:p>
          <a:p>
            <a:r>
              <a:rPr lang="ja-JP" altLang="en-US" sz="900">
                <a:latin typeface="Meiryo UI" panose="020B0604030504040204" pitchFamily="34" charset="-128"/>
                <a:ea typeface="Meiryo UI" panose="020B0604030504040204" pitchFamily="34" charset="-128"/>
              </a:rPr>
              <a:t>電池は含まれておりません。（単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本対応）</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44460"/>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9044"/>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人気の高い</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判サイズの写真を収められるフォトフレーム。右側のデジタル部分には時刻、カレンダー、アラーム、温度計が表示できますので、家庭にもオフィスのデスク回りにも幅広く活用可能。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descr="https://www.kilamek-novelty.com/html/upload/save_image/hi-242441/242441-01.jpg">
            <a:extLst>
              <a:ext uri="{FF2B5EF4-FFF2-40B4-BE49-F238E27FC236}">
                <a16:creationId xmlns:a16="http://schemas.microsoft.com/office/drawing/2014/main" id="{157A7369-FF78-F547-9BF2-A3E8D6CA8B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01" t="18581" r="6671" b="13270"/>
          <a:stretch/>
        </p:blipFill>
        <p:spPr bwMode="auto">
          <a:xfrm>
            <a:off x="556384" y="1682929"/>
            <a:ext cx="3826957" cy="294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07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セラミックコート真空ステンレスタンブラー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φ74×116mm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セラミックコーティング</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洗いやすく汚れにくいセラミックコートと、保冷温効果の高い真空ステンレス素材が特徴の、見た目もおしゃれなタンブラーです。オリジナル名入れプリントも格安で承ります。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7C0EF8A-B0FE-DD5C-8EF7-E0CACE6AB077}"/>
              </a:ext>
            </a:extLst>
          </p:cNvPr>
          <p:cNvPicPr>
            <a:picLocks noChangeAspect="1"/>
          </p:cNvPicPr>
          <p:nvPr/>
        </p:nvPicPr>
        <p:blipFill>
          <a:blip r:embed="rId5"/>
          <a:stretch>
            <a:fillRect/>
          </a:stretch>
        </p:blipFill>
        <p:spPr>
          <a:xfrm>
            <a:off x="699793" y="1362151"/>
            <a:ext cx="3643629" cy="3643629"/>
          </a:xfrm>
          <a:prstGeom prst="rect">
            <a:avLst/>
          </a:prstGeom>
        </p:spPr>
      </p:pic>
    </p:spTree>
    <p:extLst>
      <p:ext uri="{BB962C8B-B14F-4D97-AF65-F5344CB8AC3E}">
        <p14:creationId xmlns:p14="http://schemas.microsoft.com/office/powerpoint/2010/main" val="151304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60739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スマート真空ステンレスボトル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素材：内瓶・胴部：ステンレス鋼　蓋：ステンレス鋼、ポリプロピレン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φ57×140mm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195ml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152×63×63mm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195ml</a:t>
            </a:r>
            <a:r>
              <a:rPr lang="ja-JP" altLang="en-US" sz="1600" dirty="0"/>
              <a:t>サイズのシンプルですっきりとした真空ステンレスボトルです。ランチ用などにぴったりなサイズ感で使い勝手も抜群！イベントやキャンペーンでの景品用や記念用などにおすすめです。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1168C3D0-4588-C28F-EBBE-6C41D4E57492}"/>
              </a:ext>
            </a:extLst>
          </p:cNvPr>
          <p:cNvPicPr>
            <a:picLocks noChangeAspect="1"/>
          </p:cNvPicPr>
          <p:nvPr/>
        </p:nvPicPr>
        <p:blipFill>
          <a:blip r:embed="rId5"/>
          <a:stretch>
            <a:fillRect/>
          </a:stretch>
        </p:blipFill>
        <p:spPr>
          <a:xfrm>
            <a:off x="670218" y="1349953"/>
            <a:ext cx="3662473" cy="3662473"/>
          </a:xfrm>
          <a:prstGeom prst="rect">
            <a:avLst/>
          </a:prstGeom>
        </p:spPr>
      </p:pic>
    </p:spTree>
    <p:extLst>
      <p:ext uri="{BB962C8B-B14F-4D97-AF65-F5344CB8AC3E}">
        <p14:creationId xmlns:p14="http://schemas.microsoft.com/office/powerpoint/2010/main" val="2553866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1082266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dirty="0">
                <a:latin typeface="Meiryo UI" panose="020B0604030504040204" pitchFamily="34" charset="-128"/>
                <a:ea typeface="Meiryo UI" panose="020B0604030504040204" pitchFamily="34" charset="-128"/>
              </a:rPr>
              <a:t>持ち手を含む</a:t>
            </a:r>
            <a:r>
              <a:rPr lang="en-US" altLang="ja-JP" sz="900" dirty="0">
                <a:latin typeface="Meiryo UI" panose="020B0604030504040204" pitchFamily="34" charset="-128"/>
                <a:ea typeface="Meiryo UI" panose="020B0604030504040204" pitchFamily="34" charset="-128"/>
              </a:rPr>
              <a:t>540)(mm)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老若男女問わず使える、くすみカラーがおしゃれなデイリーバッグ。くるりと丸めれば手のひらサイズにまとまり、大容量で底が広がりお弁当の持ち運びにも便利。販促用のエコバッグに最適です。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EC5F0E-E30B-25C7-488E-DA279A6F2E22}"/>
              </a:ext>
            </a:extLst>
          </p:cNvPr>
          <p:cNvPicPr>
            <a:picLocks noChangeAspect="1"/>
          </p:cNvPicPr>
          <p:nvPr/>
        </p:nvPicPr>
        <p:blipFill>
          <a:blip r:embed="rId5"/>
          <a:stretch>
            <a:fillRect/>
          </a:stretch>
        </p:blipFill>
        <p:spPr>
          <a:xfrm>
            <a:off x="734956" y="1378022"/>
            <a:ext cx="3560089" cy="3560089"/>
          </a:xfrm>
          <a:prstGeom prst="rect">
            <a:avLst/>
          </a:prstGeom>
        </p:spPr>
      </p:pic>
    </p:spTree>
    <p:extLst>
      <p:ext uri="{BB962C8B-B14F-4D97-AF65-F5344CB8AC3E}">
        <p14:creationId xmlns:p14="http://schemas.microsoft.com/office/powerpoint/2010/main" val="252980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防災緊急</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点セット ボトルタイプ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4711369"/>
            <a:ext cx="4140913" cy="1618008"/>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ボトル</a:t>
            </a:r>
            <a:r>
              <a:rPr lang="en-US" altLang="ja-JP" sz="900" b="0" i="0" dirty="0">
                <a:solidFill>
                  <a:srgbClr val="333333"/>
                </a:solidFill>
                <a:effectLst/>
                <a:latin typeface="-apple-system"/>
              </a:rPr>
              <a:t>/AS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 </a:t>
            </a:r>
            <a:r>
              <a:rPr lang="ja-JP" altLang="en-US" sz="900" b="0" i="0" dirty="0">
                <a:solidFill>
                  <a:srgbClr val="333333"/>
                </a:solidFill>
                <a:effectLst/>
                <a:latin typeface="-apple-system"/>
              </a:rPr>
              <a:t>他、ウォーターバッグ</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PA</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LED</a:t>
            </a:r>
            <a:r>
              <a:rPr lang="ja-JP" altLang="en-US" sz="900" b="0" i="0" dirty="0">
                <a:solidFill>
                  <a:srgbClr val="333333"/>
                </a:solidFill>
                <a:effectLst/>
                <a:latin typeface="-apple-system"/>
              </a:rPr>
              <a:t>防災ライト</a:t>
            </a:r>
            <a:r>
              <a:rPr lang="en-US" altLang="ja-JP" sz="900" b="0" i="0" dirty="0">
                <a:solidFill>
                  <a:srgbClr val="333333"/>
                </a:solidFill>
                <a:effectLst/>
                <a:latin typeface="-apple-system"/>
              </a:rPr>
              <a:t>		/ABS </a:t>
            </a:r>
            <a:r>
              <a:rPr lang="ja-JP" altLang="en-US" sz="900" b="0" i="0" dirty="0">
                <a:solidFill>
                  <a:srgbClr val="333333"/>
                </a:solidFill>
                <a:effectLst/>
                <a:latin typeface="-apple-system"/>
              </a:rPr>
              <a:t>他、ホイッスル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アルミ 他、圧縮タオル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レーヨン、マスク</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不織布</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、防災ガイド</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ボトル</a:t>
            </a:r>
            <a:r>
              <a:rPr lang="en-US" altLang="ja-JP" sz="900" b="0" i="0" dirty="0">
                <a:solidFill>
                  <a:srgbClr val="333333"/>
                </a:solidFill>
                <a:effectLst/>
                <a:latin typeface="-apple-system"/>
              </a:rPr>
              <a:t>/Φ73×165(mm)</a:t>
            </a:r>
            <a:r>
              <a:rPr lang="ja-JP" altLang="en-US" sz="900" b="0" i="0" dirty="0">
                <a:solidFill>
                  <a:srgbClr val="333333"/>
                </a:solidFill>
                <a:effectLst/>
                <a:latin typeface="-apple-system"/>
              </a:rPr>
              <a:t>、ウォーターバッグ</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300×270(mm)</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LED		</a:t>
            </a:r>
            <a:r>
              <a:rPr lang="ja-JP" altLang="en-US" sz="900" b="0" i="0" dirty="0">
                <a:solidFill>
                  <a:srgbClr val="333333"/>
                </a:solidFill>
                <a:effectLst/>
                <a:latin typeface="-apple-system"/>
              </a:rPr>
              <a:t>防災ライト</a:t>
            </a:r>
            <a:r>
              <a:rPr lang="en-US" altLang="ja-JP" sz="900" b="0" i="0" dirty="0">
                <a:solidFill>
                  <a:srgbClr val="333333"/>
                </a:solidFill>
                <a:effectLst/>
                <a:latin typeface="-apple-system"/>
              </a:rPr>
              <a:t>/Φ35×145(mm)</a:t>
            </a:r>
            <a:r>
              <a:rPr lang="ja-JP" altLang="en-US" sz="900" b="0" i="0" dirty="0">
                <a:solidFill>
                  <a:srgbClr val="333333"/>
                </a:solidFill>
                <a:effectLst/>
                <a:latin typeface="-apple-system"/>
              </a:rPr>
              <a:t>、ホイッスル</a:t>
            </a:r>
            <a:r>
              <a:rPr lang="en-US" altLang="ja-JP" sz="900" b="0" i="0" dirty="0">
                <a:solidFill>
                  <a:srgbClr val="333333"/>
                </a:solidFill>
                <a:effectLst/>
                <a:latin typeface="-apple-system"/>
              </a:rPr>
              <a:t>/29×46×9(mm)</a:t>
            </a:r>
            <a:r>
              <a:rPr lang="ja-JP" altLang="en-US" sz="900" b="0" i="0" dirty="0">
                <a:solidFill>
                  <a:srgbClr val="333333"/>
                </a:solidFill>
                <a:effectLst/>
                <a:latin typeface="-apple-system"/>
              </a:rPr>
              <a:t>、圧縮タ</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オル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広げた時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200×220(mm)</a:t>
            </a:r>
            <a:r>
              <a:rPr lang="ja-JP" altLang="en-US" sz="900" b="0" i="0" dirty="0">
                <a:solidFill>
                  <a:srgbClr val="333333"/>
                </a:solidFill>
                <a:effectLst/>
                <a:latin typeface="-apple-system"/>
              </a:rPr>
              <a:t>、マスク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165×95(mm)</a:t>
            </a:r>
            <a:r>
              <a:rPr lang="ja-JP" altLang="en-US" sz="900" b="0" i="0" dirty="0">
                <a:solidFill>
                  <a:srgbClr val="333333"/>
                </a:solidFill>
                <a:effectLst/>
                <a:latin typeface="-apple-system"/>
              </a:rPr>
              <a:t>、防災ガ</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イド</a:t>
            </a:r>
            <a:r>
              <a:rPr lang="en-US" altLang="ja-JP" sz="900" b="0" i="0" dirty="0">
                <a:solidFill>
                  <a:srgbClr val="333333"/>
                </a:solidFill>
                <a:effectLst/>
                <a:latin typeface="-apple-system"/>
              </a:rPr>
              <a:t>/70×105(mm)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ボトル</a:t>
            </a:r>
            <a:r>
              <a:rPr lang="en-US" altLang="ja-JP" sz="900" b="0" i="0" dirty="0">
                <a:solidFill>
                  <a:srgbClr val="333333"/>
                </a:solidFill>
                <a:effectLst/>
                <a:latin typeface="-apple-system"/>
              </a:rPr>
              <a:t>/450ml</a:t>
            </a:r>
            <a:r>
              <a:rPr lang="ja-JP" altLang="en-US" sz="900" b="0" i="0" dirty="0">
                <a:solidFill>
                  <a:srgbClr val="333333"/>
                </a:solidFill>
                <a:effectLst/>
                <a:latin typeface="-apple-system"/>
              </a:rPr>
              <a:t>、ウォーターバッグ</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袋、紙箱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乾電池</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本</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別売</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電池は商品に含まれません。</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604420"/>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489004"/>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災害時に備えておくと安心な、保管しておくのも持ち出すのも便利なボトルタイプの防災衛生</a:t>
            </a:r>
            <a:r>
              <a:rPr lang="en-US" altLang="ja-JP" sz="1600" b="0" i="0" dirty="0">
                <a:solidFill>
                  <a:srgbClr val="333333"/>
                </a:solidFill>
                <a:effectLst/>
                <a:latin typeface="-apple-system"/>
              </a:rPr>
              <a:t>7</a:t>
            </a:r>
            <a:r>
              <a:rPr lang="ja-JP" altLang="en-US" sz="1600" b="0" i="0" dirty="0">
                <a:solidFill>
                  <a:srgbClr val="333333"/>
                </a:solidFill>
                <a:effectLst/>
                <a:latin typeface="-apple-system"/>
              </a:rPr>
              <a:t>点セット。ボトルにオリジナルデザインの名入れプリントが可能なためノベルティ用にも最適。</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314918"/>
            <a:ext cx="3174086" cy="3174086"/>
          </a:xfrm>
          <a:prstGeom prst="rect">
            <a:avLst/>
          </a:prstGeom>
        </p:spPr>
      </p:pic>
    </p:spTree>
    <p:extLst>
      <p:ext uri="{BB962C8B-B14F-4D97-AF65-F5344CB8AC3E}">
        <p14:creationId xmlns:p14="http://schemas.microsoft.com/office/powerpoint/2010/main" val="404614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レザーマルチフレーム</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120×162×17</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判サイズ対応</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台紙のデザインは弊社の都合により変わることがあります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ミルキーホワイト・リアルブラック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高級感のあるレザー調素材が特徴の、縦置きでも横置きでも使えるスタンダードなフォトスタンドです。カラー展開はリアルブラックとミルキーホワイトの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種類。不カラー名入れも可能です。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630F5CA9-EF3E-E14C-BA98-FAF205D66BEF}"/>
              </a:ext>
            </a:extLst>
          </p:cNvPr>
          <p:cNvPicPr>
            <a:picLocks noChangeAspect="1"/>
          </p:cNvPicPr>
          <p:nvPr/>
        </p:nvPicPr>
        <p:blipFill>
          <a:blip r:embed="rId5"/>
          <a:stretch>
            <a:fillRect/>
          </a:stretch>
        </p:blipFill>
        <p:spPr>
          <a:xfrm>
            <a:off x="622873" y="1470284"/>
            <a:ext cx="3870563" cy="3432026"/>
          </a:xfrm>
          <a:prstGeom prst="rect">
            <a:avLst/>
          </a:prstGeom>
        </p:spPr>
      </p:pic>
    </p:spTree>
    <p:extLst>
      <p:ext uri="{BB962C8B-B14F-4D97-AF65-F5344CB8AC3E}">
        <p14:creationId xmlns:p14="http://schemas.microsoft.com/office/powerpoint/2010/main" val="26952047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703</TotalTime>
  <Words>3078</Words>
  <Application>Microsoft Office PowerPoint</Application>
  <PresentationFormat>画面に合わせる (4:3)</PresentationFormat>
  <Paragraphs>479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2024-09-11T03:56:29Z</dcterms:modified>
</cp:coreProperties>
</file>