
<file path=[Content_Types].xml><?xml version="1.0" encoding="utf-8"?>
<Types xmlns="http://schemas.openxmlformats.org/package/2006/content-types">
  <Default Extension="bmp" ContentType="image/bmp"/>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sldIdLst>
    <p:sldId id="275" r:id="rId2"/>
    <p:sldId id="259" r:id="rId3"/>
    <p:sldId id="260" r:id="rId4"/>
    <p:sldId id="263" r:id="rId5"/>
    <p:sldId id="281" r:id="rId6"/>
    <p:sldId id="265" r:id="rId7"/>
    <p:sldId id="289" r:id="rId8"/>
    <p:sldId id="268" r:id="rId9"/>
    <p:sldId id="290" r:id="rId10"/>
    <p:sldId id="285" r:id="rId11"/>
    <p:sldId id="288" r:id="rId12"/>
    <p:sldId id="276" r:id="rId13"/>
    <p:sldId id="271" r:id="rId14"/>
    <p:sldId id="262" r:id="rId15"/>
    <p:sldId id="279" r:id="rId16"/>
    <p:sldId id="287" r:id="rId17"/>
    <p:sldId id="286" r:id="rId18"/>
    <p:sldId id="284" r:id="rId19"/>
    <p:sldId id="283" r:id="rId20"/>
    <p:sldId id="282" r:id="rId21"/>
    <p:sldId id="280" r:id="rId22"/>
    <p:sldId id="278" r:id="rId23"/>
    <p:sldId id="277" r:id="rId24"/>
    <p:sldId id="272" r:id="rId25"/>
    <p:sldId id="270" r:id="rId26"/>
    <p:sldId id="269" r:id="rId27"/>
    <p:sldId id="267" r:id="rId28"/>
    <p:sldId id="266" r:id="rId29"/>
    <p:sldId id="264" r:id="rId30"/>
    <p:sldId id="256" r:id="rId31"/>
    <p:sldId id="291" r:id="rId32"/>
    <p:sldId id="292" r:id="rId3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127" autoAdjust="0"/>
    <p:restoredTop sz="94656"/>
  </p:normalViewPr>
  <p:slideViewPr>
    <p:cSldViewPr snapToGrid="0" snapToObjects="1">
      <p:cViewPr varScale="1">
        <p:scale>
          <a:sx n="79" d="100"/>
          <a:sy n="79" d="100"/>
        </p:scale>
        <p:origin x="120" y="28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2025/3/17</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2025/3/17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2025/3/17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2025/3/17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2025/3/17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2025/3/17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2025/3/17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2025/3/17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2025/3/17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2025/3/17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2025/3/17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2025/3/17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2025/3/17</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9.bmp"/><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0.bmp"/><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emf"/></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0.bmp"/><Relationship Id="rId4" Type="http://schemas.openxmlformats.org/officeDocument/2006/relationships/image" Target="../media/image2.emf"/></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2.emf"/></Relationships>
</file>

<file path=ppt/slides/_rels/slide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2.emf"/></Relationships>
</file>

<file path=ppt/slides/_rels/slide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bmp"/><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レギュラーキャンバストートバッグ</a:t>
            </a:r>
            <a:r>
              <a:rPr lang="en-US" altLang="ja-JP" sz="2000" dirty="0">
                <a:solidFill>
                  <a:schemeClr val="bg1"/>
                </a:solidFill>
                <a:latin typeface="Meiryo UI" panose="020B0604030504040204" pitchFamily="34" charset="-128"/>
                <a:ea typeface="Meiryo UI" panose="020B0604030504040204" pitchFamily="34" charset="-128"/>
              </a:rPr>
              <a:t>(S)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21</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素材：綿</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％（キャンバス）</a:t>
            </a:r>
            <a:r>
              <a:rPr lang="en-US" altLang="ja-JP" sz="900" dirty="0">
                <a:latin typeface="Meiryo UI" panose="020B0604030504040204" pitchFamily="34" charset="-128"/>
                <a:ea typeface="Meiryo UI" panose="020B0604030504040204" pitchFamily="34" charset="-128"/>
              </a:rPr>
              <a:t>280g/</a:t>
            </a:r>
            <a:r>
              <a:rPr lang="ja-JP" altLang="en-US" sz="900" dirty="0">
                <a:latin typeface="Meiryo UI" panose="020B0604030504040204" pitchFamily="34" charset="-128"/>
                <a:ea typeface="Meiryo UI" panose="020B0604030504040204" pitchFamily="34" charset="-128"/>
              </a:rPr>
              <a:t>平方メートル </a:t>
            </a:r>
            <a:r>
              <a:rPr lang="en-US" altLang="ja-JP" sz="900" dirty="0">
                <a:latin typeface="Meiryo UI" panose="020B0604030504040204" pitchFamily="34" charset="-128"/>
                <a:ea typeface="Meiryo UI" panose="020B0604030504040204" pitchFamily="34" charset="-128"/>
              </a:rPr>
              <a:t>8.3oz/yd2</a:t>
            </a:r>
          </a:p>
          <a:p>
            <a:r>
              <a:rPr lang="ja-JP" altLang="en-US" sz="900" dirty="0">
                <a:latin typeface="Meiryo UI" panose="020B0604030504040204" pitchFamily="34" charset="-128"/>
                <a:ea typeface="Meiryo UI" panose="020B0604030504040204" pitchFamily="34" charset="-128"/>
              </a:rPr>
              <a:t>サイズ：横</a:t>
            </a:r>
            <a:r>
              <a:rPr lang="en-US" altLang="ja-JP" sz="900" dirty="0">
                <a:latin typeface="Meiryo UI" panose="020B0604030504040204" pitchFamily="34" charset="-128"/>
                <a:ea typeface="Meiryo UI" panose="020B0604030504040204" pitchFamily="34" charset="-128"/>
              </a:rPr>
              <a:t>220×</a:t>
            </a:r>
            <a:r>
              <a:rPr lang="ja-JP" altLang="en-US" sz="900" dirty="0">
                <a:latin typeface="Meiryo UI" panose="020B0604030504040204" pitchFamily="34" charset="-128"/>
                <a:ea typeface="Meiryo UI" panose="020B0604030504040204" pitchFamily="34" charset="-128"/>
              </a:rPr>
              <a:t>縦</a:t>
            </a:r>
            <a:r>
              <a:rPr lang="en-US" altLang="ja-JP" sz="900" dirty="0">
                <a:latin typeface="Meiryo UI" panose="020B0604030504040204" pitchFamily="34" charset="-128"/>
                <a:ea typeface="Meiryo UI" panose="020B0604030504040204" pitchFamily="34" charset="-128"/>
              </a:rPr>
              <a:t>250×</a:t>
            </a:r>
            <a:r>
              <a:rPr lang="ja-JP" altLang="en-US" sz="900" dirty="0">
                <a:latin typeface="Meiryo UI" panose="020B0604030504040204" pitchFamily="34" charset="-128"/>
                <a:ea typeface="Meiryo UI" panose="020B0604030504040204" pitchFamily="34" charset="-128"/>
              </a:rPr>
              <a:t>奥行</a:t>
            </a:r>
            <a:r>
              <a:rPr lang="en-US" altLang="ja-JP" sz="900" dirty="0">
                <a:latin typeface="Meiryo UI" panose="020B0604030504040204" pitchFamily="34" charset="-128"/>
                <a:ea typeface="Meiryo UI" panose="020B0604030504040204" pitchFamily="34" charset="-128"/>
              </a:rPr>
              <a:t>100mm</a:t>
            </a:r>
            <a:r>
              <a:rPr lang="ja-JP" altLang="en-US" sz="900" dirty="0">
                <a:latin typeface="Meiryo UI" panose="020B0604030504040204" pitchFamily="34" charset="-128"/>
                <a:ea typeface="Meiryo UI" panose="020B0604030504040204" pitchFamily="34" charset="-128"/>
              </a:rPr>
              <a:t>、持ち手の長さ</a:t>
            </a:r>
            <a:r>
              <a:rPr lang="en-US" altLang="ja-JP" sz="900" dirty="0">
                <a:latin typeface="Meiryo UI" panose="020B0604030504040204" pitchFamily="34" charset="-128"/>
                <a:ea typeface="Meiryo UI" panose="020B0604030504040204" pitchFamily="34" charset="-128"/>
              </a:rPr>
              <a:t>370mm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5L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ランチ用などに最適な</a:t>
            </a:r>
            <a:r>
              <a:rPr lang="en-US" altLang="ja-JP" sz="1600" dirty="0"/>
              <a:t>S</a:t>
            </a:r>
            <a:r>
              <a:rPr lang="ja-JP" altLang="en-US" sz="1600" dirty="0"/>
              <a:t>サイズの可愛らしいトートバッグです。生地は耐久性に優れたキャンバス素材のため使い勝手も抜群！豊富なカラーバリエーションから自由にお選びいただけます。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2" name="図 41">
            <a:extLst>
              <a:ext uri="{FF2B5EF4-FFF2-40B4-BE49-F238E27FC236}">
                <a16:creationId xmlns:a16="http://schemas.microsoft.com/office/drawing/2014/main" id="{2FB6D77F-26D1-F6B4-53EF-F9DB13A91366}"/>
              </a:ext>
            </a:extLst>
          </p:cNvPr>
          <p:cNvPicPr>
            <a:picLocks noChangeAspect="1"/>
          </p:cNvPicPr>
          <p:nvPr/>
        </p:nvPicPr>
        <p:blipFill>
          <a:blip r:embed="rId5"/>
          <a:stretch>
            <a:fillRect/>
          </a:stretch>
        </p:blipFill>
        <p:spPr>
          <a:xfrm>
            <a:off x="678261" y="1371901"/>
            <a:ext cx="3620913" cy="3620913"/>
          </a:xfrm>
          <a:prstGeom prst="rect">
            <a:avLst/>
          </a:prstGeom>
        </p:spPr>
      </p:pic>
    </p:spTree>
    <p:extLst>
      <p:ext uri="{BB962C8B-B14F-4D97-AF65-F5344CB8AC3E}">
        <p14:creationId xmlns:p14="http://schemas.microsoft.com/office/powerpoint/2010/main" val="4647364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今治ミニタオルハンカチ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材：綿</a:t>
            </a:r>
            <a:r>
              <a:rPr lang="en-US" altLang="ja-JP" sz="900" dirty="0">
                <a:latin typeface="Meiryo UI" panose="020B0604030504040204" pitchFamily="34" charset="-128"/>
                <a:ea typeface="Meiryo UI" panose="020B0604030504040204" pitchFamily="34" charset="-128"/>
              </a:rPr>
              <a:t>100%</a:t>
            </a:r>
            <a:r>
              <a:rPr lang="ja-JP" altLang="en-US" sz="900">
                <a:latin typeface="Meiryo UI" panose="020B0604030504040204" pitchFamily="34" charset="-128"/>
                <a:ea typeface="Meiryo UI" panose="020B0604030504040204" pitchFamily="34" charset="-128"/>
              </a:rPr>
              <a:t>（シャーリング加工）</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200×200mm</a:t>
            </a:r>
            <a:r>
              <a:rPr lang="ja-JP" altLang="en-US" sz="900">
                <a:latin typeface="Meiryo UI" panose="020B0604030504040204" pitchFamily="34" charset="-128"/>
                <a:ea typeface="Meiryo UI" panose="020B0604030504040204" pitchFamily="34" charset="-128"/>
              </a:rPr>
              <a:t>（包装形態：透明袋）</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重</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14g</a:t>
            </a:r>
          </a:p>
          <a:p>
            <a:r>
              <a:rPr lang="ja-JP" altLang="en-US" sz="900">
                <a:latin typeface="Meiryo UI" panose="020B0604030504040204" pitchFamily="34" charset="-128"/>
                <a:ea typeface="Meiryo UI" panose="020B0604030504040204" pitchFamily="34" charset="-128"/>
              </a:rPr>
              <a:t>生産国：日本製（愛媛県今治）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考：茜・檸檬・桜・若草・藍</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優しい肌触りで高い人気を誇る今治産のミニタオルハンカチです。手頃なサイズのためばらまき用のノベルティグッズとしても最適。日常的に使用するものですから名入れプリントの訴求効果も抜群。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C0F0CEA8-D1D4-2246-943A-BFE3A297CBC5}"/>
              </a:ext>
            </a:extLst>
          </p:cNvPr>
          <p:cNvPicPr>
            <a:picLocks noChangeAspect="1"/>
          </p:cNvPicPr>
          <p:nvPr/>
        </p:nvPicPr>
        <p:blipFill>
          <a:blip r:embed="rId5"/>
          <a:stretch>
            <a:fillRect/>
          </a:stretch>
        </p:blipFill>
        <p:spPr>
          <a:xfrm>
            <a:off x="461565" y="1732934"/>
            <a:ext cx="4050912" cy="2893508"/>
          </a:xfrm>
          <a:prstGeom prst="rect">
            <a:avLst/>
          </a:prstGeom>
        </p:spPr>
      </p:pic>
    </p:spTree>
    <p:extLst>
      <p:ext uri="{BB962C8B-B14F-4D97-AF65-F5344CB8AC3E}">
        <p14:creationId xmlns:p14="http://schemas.microsoft.com/office/powerpoint/2010/main" val="10543479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カラビナ付き</a:t>
            </a:r>
            <a:r>
              <a:rPr lang="en-US" altLang="ja-JP" sz="2000" dirty="0">
                <a:solidFill>
                  <a:schemeClr val="bg1"/>
                </a:solidFill>
                <a:latin typeface="Meiryo UI" panose="020B0604030504040204" pitchFamily="34" charset="-128"/>
                <a:ea typeface="Meiryo UI" panose="020B0604030504040204" pitchFamily="34" charset="-128"/>
              </a:rPr>
              <a:t>3WAY</a:t>
            </a:r>
            <a:r>
              <a:rPr lang="ja-JP" altLang="en-US" sz="2000" dirty="0">
                <a:solidFill>
                  <a:schemeClr val="bg1"/>
                </a:solidFill>
                <a:latin typeface="Meiryo UI" panose="020B0604030504040204" pitchFamily="34" charset="-128"/>
                <a:ea typeface="Meiryo UI" panose="020B0604030504040204" pitchFamily="34" charset="-128"/>
              </a:rPr>
              <a:t>ハイパワーライト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樹脂、ポリスチレン、アルミニウム</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77×45×25mm</a:t>
            </a:r>
          </a:p>
          <a:p>
            <a:r>
              <a:rPr lang="ja-JP" altLang="en-US" sz="900" dirty="0">
                <a:latin typeface="Meiryo UI" panose="020B0604030504040204" pitchFamily="34" charset="-128"/>
                <a:ea typeface="Meiryo UI" panose="020B0604030504040204" pitchFamily="34" charset="-128"/>
              </a:rPr>
              <a:t>包装：化粧箱入（</a:t>
            </a:r>
            <a:r>
              <a:rPr lang="en-US" altLang="ja-JP" sz="900" dirty="0">
                <a:latin typeface="Meiryo UI" panose="020B0604030504040204" pitchFamily="34" charset="-128"/>
                <a:ea typeface="Meiryo UI" panose="020B0604030504040204" pitchFamily="34" charset="-128"/>
              </a:rPr>
              <a:t>88×51×36mm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注意事項：</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色アソート＊色・柄は指定できません。</a:t>
            </a:r>
          </a:p>
          <a:p>
            <a:r>
              <a:rPr lang="ja-JP" altLang="en-US" sz="900" dirty="0">
                <a:latin typeface="Meiryo UI" panose="020B0604030504040204" pitchFamily="34" charset="-128"/>
                <a:ea typeface="Meiryo UI" panose="020B0604030504040204" pitchFamily="34" charset="-128"/>
              </a:rPr>
              <a:t>備考：単三乾電池</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本（別）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ハイ、ロー、点滅の</a:t>
            </a:r>
            <a:r>
              <a:rPr lang="en-US" altLang="ja-JP" sz="1600" dirty="0"/>
              <a:t>3WAY</a:t>
            </a:r>
            <a:r>
              <a:rPr lang="ja-JP" altLang="en-US" sz="1600" dirty="0"/>
              <a:t>をシーンに合わせて使い分けられる便利なライトです。カラビナ付きのためバッグなどに取り付けることもでき、ノベルティ用などにもおすすめです。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E420751F-F3A1-69C0-2A76-D2F7B10835F5}"/>
              </a:ext>
            </a:extLst>
          </p:cNvPr>
          <p:cNvPicPr>
            <a:picLocks noChangeAspect="1"/>
          </p:cNvPicPr>
          <p:nvPr/>
        </p:nvPicPr>
        <p:blipFill>
          <a:blip r:embed="rId5"/>
          <a:stretch>
            <a:fillRect/>
          </a:stretch>
        </p:blipFill>
        <p:spPr>
          <a:xfrm>
            <a:off x="770972" y="1422543"/>
            <a:ext cx="3560089" cy="3560089"/>
          </a:xfrm>
          <a:prstGeom prst="rect">
            <a:avLst/>
          </a:prstGeom>
        </p:spPr>
      </p:pic>
    </p:spTree>
    <p:extLst>
      <p:ext uri="{BB962C8B-B14F-4D97-AF65-F5344CB8AC3E}">
        <p14:creationId xmlns:p14="http://schemas.microsoft.com/office/powerpoint/2010/main" val="32545038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オーロラグラス</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素材：ガラス</a:t>
            </a:r>
          </a:p>
          <a:p>
            <a:r>
              <a:rPr lang="ja-JP" altLang="en-US" sz="900" dirty="0">
                <a:latin typeface="Meiryo UI" panose="020B0604030504040204" pitchFamily="34" charset="-128"/>
                <a:ea typeface="Meiryo UI" panose="020B0604030504040204" pitchFamily="34" charset="-128"/>
              </a:rPr>
              <a:t>サイズ：直径</a:t>
            </a:r>
            <a:r>
              <a:rPr lang="en-US" altLang="ja-JP" sz="900" dirty="0">
                <a:latin typeface="Meiryo UI" panose="020B0604030504040204" pitchFamily="34" charset="-128"/>
                <a:ea typeface="Meiryo UI" panose="020B0604030504040204" pitchFamily="34" charset="-128"/>
              </a:rPr>
              <a:t>8.5(</a:t>
            </a:r>
            <a:r>
              <a:rPr lang="ja-JP" altLang="en-US" sz="900" dirty="0">
                <a:latin typeface="Meiryo UI" panose="020B0604030504040204" pitchFamily="34" charset="-128"/>
                <a:ea typeface="Meiryo UI" panose="020B0604030504040204" pitchFamily="34" charset="-128"/>
              </a:rPr>
              <a:t>口径</a:t>
            </a:r>
            <a:r>
              <a:rPr lang="en-US" altLang="ja-JP" sz="900" dirty="0">
                <a:latin typeface="Meiryo UI" panose="020B0604030504040204" pitchFamily="34" charset="-128"/>
                <a:ea typeface="Meiryo UI" panose="020B0604030504040204" pitchFamily="34" charset="-128"/>
              </a:rPr>
              <a:t>6.8)cm </a:t>
            </a:r>
            <a:r>
              <a:rPr lang="ja-JP" altLang="en-US" sz="900" dirty="0">
                <a:latin typeface="Meiryo UI" panose="020B0604030504040204" pitchFamily="34" charset="-128"/>
                <a:ea typeface="Meiryo UI" panose="020B0604030504040204" pitchFamily="34" charset="-128"/>
              </a:rPr>
              <a:t>高さ</a:t>
            </a:r>
            <a:r>
              <a:rPr lang="en-US" altLang="ja-JP" sz="900" dirty="0">
                <a:latin typeface="Meiryo UI" panose="020B0604030504040204" pitchFamily="34" charset="-128"/>
                <a:ea typeface="Meiryo UI" panose="020B0604030504040204" pitchFamily="34" charset="-128"/>
              </a:rPr>
              <a:t>11cm</a:t>
            </a:r>
          </a:p>
          <a:p>
            <a:r>
              <a:rPr lang="ja-JP" altLang="en-US" sz="900" dirty="0">
                <a:latin typeface="Meiryo UI" panose="020B0604030504040204" pitchFamily="34" charset="-128"/>
                <a:ea typeface="Meiryo UI" panose="020B0604030504040204" pitchFamily="34" charset="-128"/>
              </a:rPr>
              <a:t>包装：化粧箱入り</a:t>
            </a:r>
          </a:p>
          <a:p>
            <a:r>
              <a:rPr lang="ja-JP" altLang="en-US" sz="900" dirty="0">
                <a:latin typeface="Meiryo UI" panose="020B0604030504040204" pitchFamily="34" charset="-128"/>
                <a:ea typeface="Meiryo UI" panose="020B0604030504040204" pitchFamily="34" charset="-128"/>
              </a:rPr>
              <a:t>備考：適正容量</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430ml ※2023</a:t>
            </a:r>
            <a:r>
              <a:rPr lang="ja-JP" altLang="en-US" sz="900" dirty="0">
                <a:latin typeface="Meiryo UI" panose="020B0604030504040204" pitchFamily="34" charset="-128"/>
                <a:ea typeface="Meiryo UI" panose="020B0604030504040204" pitchFamily="34" charset="-128"/>
              </a:rPr>
              <a:t>年</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月下旬より出荷対応致します。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光の反射で虹色に輝く非常に美しいグラスです。テーブルを華やかに彩ってくれる上に、</a:t>
            </a:r>
            <a:r>
              <a:rPr lang="en-US" altLang="ja-JP" sz="1600" dirty="0"/>
              <a:t>SNS</a:t>
            </a:r>
            <a:r>
              <a:rPr lang="ja-JP" altLang="en-US" sz="1600" dirty="0"/>
              <a:t>映えすると昨今話題のアイテム。イベントやキャンペーンの特典用、景品用にもおすすめ。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83" name="図 82">
            <a:extLst>
              <a:ext uri="{FF2B5EF4-FFF2-40B4-BE49-F238E27FC236}">
                <a16:creationId xmlns:a16="http://schemas.microsoft.com/office/drawing/2014/main" id="{F7E3AECF-6751-F295-ED4A-BAE6207E56B2}"/>
              </a:ext>
            </a:extLst>
          </p:cNvPr>
          <p:cNvPicPr>
            <a:picLocks noChangeAspect="1"/>
          </p:cNvPicPr>
          <p:nvPr/>
        </p:nvPicPr>
        <p:blipFill>
          <a:blip r:embed="rId5"/>
          <a:stretch>
            <a:fillRect/>
          </a:stretch>
        </p:blipFill>
        <p:spPr>
          <a:xfrm>
            <a:off x="699789" y="1390039"/>
            <a:ext cx="3613702" cy="3613702"/>
          </a:xfrm>
          <a:prstGeom prst="rect">
            <a:avLst/>
          </a:prstGeom>
        </p:spPr>
      </p:pic>
    </p:spTree>
    <p:extLst>
      <p:ext uri="{BB962C8B-B14F-4D97-AF65-F5344CB8AC3E}">
        <p14:creationId xmlns:p14="http://schemas.microsoft.com/office/powerpoint/2010/main" val="4165871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12</a:t>
            </a:r>
            <a:r>
              <a:rPr lang="ja-JP" altLang="en-US" sz="2000" dirty="0">
                <a:solidFill>
                  <a:schemeClr val="bg1"/>
                </a:solidFill>
                <a:latin typeface="Meiryo UI" panose="020B0604030504040204" pitchFamily="34" charset="-128"/>
                <a:ea typeface="Meiryo UI" panose="020B0604030504040204" pitchFamily="34" charset="-128"/>
              </a:rPr>
              <a:t>オンス・厚生地フラットコットンポーチ</a:t>
            </a:r>
            <a:r>
              <a:rPr lang="en-US" altLang="ja-JP" sz="2000" dirty="0">
                <a:solidFill>
                  <a:schemeClr val="bg1"/>
                </a:solidFill>
                <a:latin typeface="Meiryo UI" panose="020B0604030504040204" pitchFamily="34" charset="-128"/>
                <a:ea typeface="Meiryo UI" panose="020B0604030504040204" pitchFamily="34" charset="-128"/>
              </a:rPr>
              <a:t>(S)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素材：綿</a:t>
            </a:r>
            <a:r>
              <a:rPr lang="en-US" altLang="ja-JP" sz="900" dirty="0">
                <a:latin typeface="Meiryo UI" panose="020B0604030504040204" pitchFamily="34" charset="-128"/>
                <a:ea typeface="Meiryo UI" panose="020B0604030504040204" pitchFamily="34" charset="-128"/>
              </a:rPr>
              <a:t>(12</a:t>
            </a:r>
            <a:r>
              <a:rPr lang="ja-JP" altLang="en-US" sz="900" dirty="0">
                <a:latin typeface="Meiryo UI" panose="020B0604030504040204" pitchFamily="34" charset="-128"/>
                <a:ea typeface="Meiryo UI" panose="020B0604030504040204" pitchFamily="34" charset="-128"/>
              </a:rPr>
              <a:t>オンス</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170×230mm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10</a:t>
            </a:r>
            <a:r>
              <a:rPr lang="ja-JP" altLang="en-US" sz="900" dirty="0">
                <a:latin typeface="Meiryo UI" panose="020B0604030504040204" pitchFamily="34" charset="-128"/>
                <a:ea typeface="Meiryo UI" panose="020B0604030504040204" pitchFamily="34" charset="-128"/>
              </a:rPr>
              <a:t>枚単位でポリ袋入</a:t>
            </a:r>
          </a:p>
          <a:p>
            <a:r>
              <a:rPr lang="ja-JP" altLang="en-US" sz="900" dirty="0">
                <a:latin typeface="Meiryo UI" panose="020B0604030504040204" pitchFamily="34" charset="-128"/>
                <a:ea typeface="Meiryo UI" panose="020B0604030504040204" pitchFamily="34" charset="-128"/>
              </a:rPr>
              <a:t>備考：名入れ可能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S</a:t>
            </a:r>
            <a:r>
              <a:rPr lang="ja-JP" altLang="en-US" sz="1600" dirty="0"/>
              <a:t>サイズのシンプルだからこそオリジナル名入れがよく映えるフラットポーチです。</a:t>
            </a:r>
            <a:r>
              <a:rPr lang="en-US" altLang="ja-JP" sz="1600" dirty="0"/>
              <a:t>12</a:t>
            </a:r>
            <a:r>
              <a:rPr lang="ja-JP" altLang="en-US" sz="1600" dirty="0"/>
              <a:t>オンスの厚手なコットン生地を使用しているためとても丈夫でしっかりとした印象を与えます。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7" name="図 26">
            <a:extLst>
              <a:ext uri="{FF2B5EF4-FFF2-40B4-BE49-F238E27FC236}">
                <a16:creationId xmlns:a16="http://schemas.microsoft.com/office/drawing/2014/main" id="{7A8B1190-7AFF-6F0E-92AC-73BDDC63B167}"/>
              </a:ext>
            </a:extLst>
          </p:cNvPr>
          <p:cNvPicPr>
            <a:picLocks noChangeAspect="1"/>
          </p:cNvPicPr>
          <p:nvPr/>
        </p:nvPicPr>
        <p:blipFill>
          <a:blip r:embed="rId5"/>
          <a:stretch>
            <a:fillRect/>
          </a:stretch>
        </p:blipFill>
        <p:spPr>
          <a:xfrm>
            <a:off x="605467" y="1385782"/>
            <a:ext cx="3689055" cy="3689055"/>
          </a:xfrm>
          <a:prstGeom prst="rect">
            <a:avLst/>
          </a:prstGeom>
        </p:spPr>
      </p:pic>
    </p:spTree>
    <p:extLst>
      <p:ext uri="{BB962C8B-B14F-4D97-AF65-F5344CB8AC3E}">
        <p14:creationId xmlns:p14="http://schemas.microsoft.com/office/powerpoint/2010/main" val="35482086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3.5</a:t>
            </a:r>
            <a:r>
              <a:rPr lang="ja-JP" altLang="en-US" sz="2000" dirty="0">
                <a:solidFill>
                  <a:schemeClr val="bg1"/>
                </a:solidFill>
                <a:latin typeface="Meiryo UI" panose="020B0604030504040204" pitchFamily="34" charset="-128"/>
                <a:ea typeface="Meiryo UI" panose="020B0604030504040204" pitchFamily="34" charset="-128"/>
              </a:rPr>
              <a:t>オンス オーガニックコットンギフト巾着（</a:t>
            </a:r>
            <a:r>
              <a:rPr lang="en-US" altLang="ja-JP" sz="2000" dirty="0">
                <a:solidFill>
                  <a:schemeClr val="bg1"/>
                </a:solidFill>
                <a:latin typeface="Meiryo UI" panose="020B0604030504040204" pitchFamily="34" charset="-128"/>
                <a:ea typeface="Meiryo UI" panose="020B0604030504040204" pitchFamily="34" charset="-128"/>
              </a:rPr>
              <a:t>S</a:t>
            </a:r>
            <a:r>
              <a:rPr lang="ja-JP" altLang="en-US" sz="2000" dirty="0">
                <a:solidFill>
                  <a:schemeClr val="bg1"/>
                </a:solidFill>
                <a:latin typeface="Meiryo UI" panose="020B0604030504040204" pitchFamily="34" charset="-128"/>
                <a:ea typeface="Meiryo UI" panose="020B0604030504040204" pitchFamily="34" charset="-128"/>
              </a:rPr>
              <a:t>）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素材：綿（オーガニックコットン使用）</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270×160mm</a:t>
            </a:r>
          </a:p>
          <a:p>
            <a:r>
              <a:rPr lang="ja-JP" altLang="en-US" sz="900" dirty="0">
                <a:latin typeface="Meiryo UI" panose="020B0604030504040204" pitchFamily="34" charset="-128"/>
                <a:ea typeface="Meiryo UI" panose="020B0604030504040204" pitchFamily="34" charset="-128"/>
              </a:rPr>
              <a:t>機能：販促の未来を創る</a:t>
            </a:r>
            <a:r>
              <a:rPr lang="en-US" altLang="ja-JP" sz="900" dirty="0">
                <a:latin typeface="Meiryo UI" panose="020B0604030504040204" pitchFamily="34" charset="-128"/>
                <a:ea typeface="Meiryo UI" panose="020B0604030504040204" pitchFamily="34" charset="-128"/>
              </a:rPr>
              <a:t>SDGs</a:t>
            </a:r>
            <a:r>
              <a:rPr lang="ja-JP" altLang="en-US" sz="900" dirty="0">
                <a:latin typeface="Meiryo UI" panose="020B0604030504040204" pitchFamily="34" charset="-128"/>
                <a:ea typeface="Meiryo UI" panose="020B0604030504040204" pitchFamily="34" charset="-128"/>
              </a:rPr>
              <a:t>グッズ</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10</a:t>
            </a:r>
            <a:r>
              <a:rPr lang="ja-JP" altLang="en-US" sz="900" dirty="0">
                <a:latin typeface="Meiryo UI" panose="020B0604030504040204" pitchFamily="34" charset="-128"/>
                <a:ea typeface="Meiryo UI" panose="020B0604030504040204" pitchFamily="34" charset="-128"/>
              </a:rPr>
              <a:t>枚単位でポリ袋入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en-US" altLang="ja-JP" sz="1600" dirty="0"/>
              <a:t>S</a:t>
            </a:r>
            <a:r>
              <a:rPr lang="ja-JP" altLang="en-US" sz="1600" dirty="0"/>
              <a:t>サイズの非常にシンプルながら風合いの良いオーガニックコットン素材のギフト巾着。</a:t>
            </a:r>
            <a:r>
              <a:rPr lang="en-US" altLang="ja-JP" sz="1600" dirty="0"/>
              <a:t>3.5</a:t>
            </a:r>
            <a:r>
              <a:rPr lang="ja-JP" altLang="en-US" sz="1600" dirty="0"/>
              <a:t>オンスの比較的薄手な素材のため、コットン生地ながらも軽量で、ショッパーなどにもおすすめです。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AAC09738-DF30-3AF8-79E0-33CF6436880C}"/>
              </a:ext>
            </a:extLst>
          </p:cNvPr>
          <p:cNvPicPr>
            <a:picLocks noChangeAspect="1"/>
          </p:cNvPicPr>
          <p:nvPr/>
        </p:nvPicPr>
        <p:blipFill>
          <a:blip r:embed="rId5"/>
          <a:stretch>
            <a:fillRect/>
          </a:stretch>
        </p:blipFill>
        <p:spPr>
          <a:xfrm>
            <a:off x="897314" y="1422052"/>
            <a:ext cx="3392931" cy="3392931"/>
          </a:xfrm>
          <a:prstGeom prst="rect">
            <a:avLst/>
          </a:prstGeom>
        </p:spPr>
      </p:pic>
    </p:spTree>
    <p:extLst>
      <p:ext uri="{BB962C8B-B14F-4D97-AF65-F5344CB8AC3E}">
        <p14:creationId xmlns:p14="http://schemas.microsoft.com/office/powerpoint/2010/main" val="1882928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バンブーファイバー 携帯カトラリーセット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材：ポリプロピレン・バンブーファイバー</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包   装：化粧箱入</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サ イ ズ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スプーン／全長約</a:t>
            </a:r>
            <a:r>
              <a:rPr lang="en-US" altLang="ja-JP" sz="900" dirty="0">
                <a:latin typeface="Meiryo UI" panose="020B0604030504040204" pitchFamily="34" charset="-128"/>
                <a:ea typeface="Meiryo UI" panose="020B0604030504040204" pitchFamily="34" charset="-128"/>
              </a:rPr>
              <a:t>17.5cm(</a:t>
            </a:r>
            <a:r>
              <a:rPr lang="ja-JP" altLang="en-US" sz="900" dirty="0">
                <a:latin typeface="Meiryo UI" panose="020B0604030504040204" pitchFamily="34" charset="-128"/>
                <a:ea typeface="Meiryo UI" panose="020B0604030504040204" pitchFamily="34" charset="-128"/>
              </a:rPr>
              <a:t>組立時</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フォーク／全長約</a:t>
            </a:r>
            <a:r>
              <a:rPr lang="en-US" altLang="ja-JP" sz="900" dirty="0">
                <a:latin typeface="Meiryo UI" panose="020B0604030504040204" pitchFamily="34" charset="-128"/>
                <a:ea typeface="Meiryo UI" panose="020B0604030504040204" pitchFamily="34" charset="-128"/>
              </a:rPr>
              <a:t>17.5cm(</a:t>
            </a:r>
            <a:r>
              <a:rPr lang="ja-JP" altLang="en-US" sz="900" dirty="0">
                <a:latin typeface="Meiryo UI" panose="020B0604030504040204" pitchFamily="34" charset="-128"/>
                <a:ea typeface="Meiryo UI" panose="020B0604030504040204" pitchFamily="34" charset="-128"/>
              </a:rPr>
              <a:t>組立時</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箸／全長</a:t>
            </a:r>
            <a:r>
              <a:rPr lang="en-US" altLang="ja-JP" sz="900" dirty="0">
                <a:latin typeface="Meiryo UI" panose="020B0604030504040204" pitchFamily="34" charset="-128"/>
                <a:ea typeface="Meiryo UI" panose="020B0604030504040204" pitchFamily="34" charset="-128"/>
              </a:rPr>
              <a:t>18.2cm(</a:t>
            </a:r>
            <a:r>
              <a:rPr lang="ja-JP" altLang="en-US" sz="900" dirty="0">
                <a:latin typeface="Meiryo UI" panose="020B0604030504040204" pitchFamily="34" charset="-128"/>
                <a:ea typeface="Meiryo UI" panose="020B0604030504040204" pitchFamily="34" charset="-128"/>
              </a:rPr>
              <a:t>組立時</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収納ケース／約</a:t>
            </a:r>
            <a:r>
              <a:rPr lang="en-US" altLang="ja-JP" sz="900" dirty="0">
                <a:latin typeface="Meiryo UI" panose="020B0604030504040204" pitchFamily="34" charset="-128"/>
                <a:ea typeface="Meiryo UI" panose="020B0604030504040204" pitchFamily="34" charset="-128"/>
              </a:rPr>
              <a:t>11.3×5.5×2.3cm</a:t>
            </a:r>
          </a:p>
          <a:p>
            <a:r>
              <a:rPr lang="ja-JP" altLang="en-US" sz="900" dirty="0">
                <a:latin typeface="Meiryo UI" panose="020B0604030504040204" pitchFamily="34" charset="-128"/>
                <a:ea typeface="Meiryo UI" panose="020B0604030504040204" pitchFamily="34" charset="-128"/>
              </a:rPr>
              <a:t>重   量 </a:t>
            </a:r>
            <a:r>
              <a:rPr lang="en-US" altLang="ja-JP" sz="900" dirty="0">
                <a:latin typeface="Meiryo UI" panose="020B0604030504040204" pitchFamily="34" charset="-128"/>
                <a:ea typeface="Meiryo UI" panose="020B0604030504040204" pitchFamily="34" charset="-128"/>
              </a:rPr>
              <a:t>: 46g</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組み立て式のためコンパクトな手の平サイズで手軽に持ち歩くことができるカトラリーセット。素材には成長の早い竹繊維を配合しているため、</a:t>
            </a:r>
            <a:r>
              <a:rPr lang="en-US" altLang="ja-JP" sz="1600" dirty="0" err="1">
                <a:latin typeface="Meiryo UI" panose="020B0604030504040204" pitchFamily="34" charset="-128"/>
                <a:ea typeface="Meiryo UI" panose="020B0604030504040204" pitchFamily="34" charset="-128"/>
              </a:rPr>
              <a:t>SDgs</a:t>
            </a:r>
            <a:r>
              <a:rPr lang="ja-JP" altLang="en-US" sz="1600" dirty="0">
                <a:latin typeface="Meiryo UI" panose="020B0604030504040204" pitchFamily="34" charset="-128"/>
                <a:ea typeface="Meiryo UI" panose="020B0604030504040204" pitchFamily="34" charset="-128"/>
              </a:rPr>
              <a:t>にも貢献できるサステナブルなアイテムです。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38" name="Picture 14">
            <a:extLst>
              <a:ext uri="{FF2B5EF4-FFF2-40B4-BE49-F238E27FC236}">
                <a16:creationId xmlns:a16="http://schemas.microsoft.com/office/drawing/2014/main" id="{F648F43A-79A7-324C-F160-61FC982B9F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7969" y="1380461"/>
            <a:ext cx="3634890" cy="3634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38373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ショットグラス</a:t>
            </a:r>
            <a:r>
              <a:rPr lang="en-US" altLang="ja-JP" sz="2000" dirty="0">
                <a:solidFill>
                  <a:schemeClr val="bg1"/>
                </a:solidFill>
                <a:latin typeface="Meiryo UI" panose="020B0604030504040204" pitchFamily="34" charset="-128"/>
                <a:ea typeface="Meiryo UI" panose="020B0604030504040204" pitchFamily="34" charset="-128"/>
              </a:rPr>
              <a:t>(50</a:t>
            </a:r>
            <a:r>
              <a:rPr lang="en" altLang="ja-JP" sz="2000" dirty="0">
                <a:solidFill>
                  <a:schemeClr val="bg1"/>
                </a:solidFill>
                <a:latin typeface="Meiryo UI" panose="020B0604030504040204" pitchFamily="34" charset="-128"/>
                <a:ea typeface="Meiryo UI" panose="020B0604030504040204" pitchFamily="34" charset="-128"/>
              </a:rPr>
              <a:t>ml)</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材：ガラス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：直径</a:t>
            </a:r>
            <a:r>
              <a:rPr lang="en-US" altLang="ja-JP" sz="900" dirty="0">
                <a:latin typeface="Meiryo UI" panose="020B0604030504040204" pitchFamily="34" charset="-128"/>
                <a:ea typeface="Meiryo UI" panose="020B0604030504040204" pitchFamily="34" charset="-128"/>
              </a:rPr>
              <a:t>48×</a:t>
            </a:r>
            <a:r>
              <a:rPr lang="en" altLang="ja-JP" sz="900" dirty="0">
                <a:latin typeface="Meiryo UI" panose="020B0604030504040204" pitchFamily="34" charset="-128"/>
                <a:ea typeface="Meiryo UI" panose="020B0604030504040204" pitchFamily="34" charset="-128"/>
              </a:rPr>
              <a:t>H63mm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 altLang="ja-JP" sz="900" dirty="0">
                <a:latin typeface="Meiryo UI" panose="020B0604030504040204" pitchFamily="34" charset="-128"/>
                <a:ea typeface="Meiryo UI" panose="020B0604030504040204" pitchFamily="34" charset="-128"/>
              </a:rPr>
              <a:t>50ml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装：白箱入り</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生産国：日本製</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バーやレストランのオリジナルアイテムからノベルティグッズ、またオープン記念などの贈答用にも最適なシンプルなショットグラスです。オリジナル名入れも格安で承ります。</a:t>
            </a:r>
          </a:p>
          <a:p>
            <a:pPr algn="just">
              <a:lnSpc>
                <a:spcPts val="2400"/>
              </a:lnSpc>
            </a:pPr>
            <a:endParaRPr lang="ja-JP" altLang="en-US" sz="160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8" name="図 37">
            <a:extLst>
              <a:ext uri="{FF2B5EF4-FFF2-40B4-BE49-F238E27FC236}">
                <a16:creationId xmlns:a16="http://schemas.microsoft.com/office/drawing/2014/main" id="{4510F2A3-A373-9C4A-8998-A92A1B778AF1}"/>
              </a:ext>
            </a:extLst>
          </p:cNvPr>
          <p:cNvPicPr>
            <a:picLocks noChangeAspect="1"/>
          </p:cNvPicPr>
          <p:nvPr/>
        </p:nvPicPr>
        <p:blipFill>
          <a:blip r:embed="rId5"/>
          <a:stretch>
            <a:fillRect/>
          </a:stretch>
        </p:blipFill>
        <p:spPr>
          <a:xfrm>
            <a:off x="1355203" y="1819320"/>
            <a:ext cx="2239403" cy="2947786"/>
          </a:xfrm>
          <a:prstGeom prst="rect">
            <a:avLst/>
          </a:prstGeom>
        </p:spPr>
      </p:pic>
    </p:spTree>
    <p:extLst>
      <p:ext uri="{BB962C8B-B14F-4D97-AF65-F5344CB8AC3E}">
        <p14:creationId xmlns:p14="http://schemas.microsoft.com/office/powerpoint/2010/main" val="40044263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モシモニソナエル 必携</a:t>
            </a:r>
            <a:r>
              <a:rPr lang="en-US" altLang="ja-JP" sz="2000" dirty="0">
                <a:solidFill>
                  <a:schemeClr val="bg1"/>
                </a:solidFill>
                <a:latin typeface="Meiryo UI" panose="020B0604030504040204" pitchFamily="34" charset="-128"/>
                <a:ea typeface="Meiryo UI" panose="020B0604030504040204" pitchFamily="34" charset="-128"/>
              </a:rPr>
              <a:t>7</a:t>
            </a:r>
            <a:r>
              <a:rPr lang="ja-JP" altLang="en-US" sz="2000" dirty="0">
                <a:solidFill>
                  <a:schemeClr val="bg1"/>
                </a:solidFill>
                <a:latin typeface="Meiryo UI" panose="020B0604030504040204" pitchFamily="34" charset="-128"/>
                <a:ea typeface="Meiryo UI" panose="020B0604030504040204" pitchFamily="34" charset="-128"/>
              </a:rPr>
              <a:t>点セット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素材：綿・アルミニウム・</a:t>
            </a:r>
            <a:r>
              <a:rPr lang="en-US" altLang="ja-JP" sz="900" dirty="0">
                <a:latin typeface="Meiryo UI" panose="020B0604030504040204" pitchFamily="34" charset="-128"/>
                <a:ea typeface="Meiryo UI" panose="020B0604030504040204" pitchFamily="34" charset="-128"/>
              </a:rPr>
              <a:t>PET</a:t>
            </a:r>
            <a:r>
              <a:rPr lang="ja-JP" altLang="en-US" sz="900" dirty="0">
                <a:latin typeface="Meiryo UI" panose="020B0604030504040204" pitchFamily="34" charset="-128"/>
                <a:ea typeface="Meiryo UI" panose="020B0604030504040204" pitchFamily="34" charset="-128"/>
              </a:rPr>
              <a:t>・紙・</a:t>
            </a:r>
            <a:r>
              <a:rPr lang="en-US" altLang="ja-JP" sz="900" dirty="0">
                <a:latin typeface="Meiryo UI" panose="020B0604030504040204" pitchFamily="34" charset="-128"/>
                <a:ea typeface="Meiryo UI" panose="020B0604030504040204" pitchFamily="34" charset="-128"/>
              </a:rPr>
              <a:t>PS</a:t>
            </a:r>
            <a:r>
              <a:rPr lang="ja-JP" altLang="en-US" sz="900" dirty="0">
                <a:latin typeface="Meiryo UI" panose="020B0604030504040204" pitchFamily="34" charset="-128"/>
                <a:ea typeface="Meiryo UI" panose="020B0604030504040204" pitchFamily="34" charset="-128"/>
              </a:rPr>
              <a:t>・ポリエステル・</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不織布</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サイズ：ジッパーバッグ</a:t>
            </a:r>
            <a:r>
              <a:rPr lang="en-US" altLang="ja-JP" sz="900" dirty="0">
                <a:latin typeface="Meiryo UI" panose="020B0604030504040204" pitchFamily="34" charset="-128"/>
                <a:ea typeface="Meiryo UI" panose="020B0604030504040204" pitchFamily="34" charset="-128"/>
              </a:rPr>
              <a:t>/145×184mm</a:t>
            </a:r>
          </a:p>
          <a:p>
            <a:r>
              <a:rPr lang="ja-JP" altLang="en-US" sz="900" dirty="0">
                <a:latin typeface="Meiryo UI" panose="020B0604030504040204" pitchFamily="34" charset="-128"/>
                <a:ea typeface="Meiryo UI" panose="020B0604030504040204" pitchFamily="34" charset="-128"/>
              </a:rPr>
              <a:t>包装：包装袋</a:t>
            </a:r>
          </a:p>
          <a:p>
            <a:r>
              <a:rPr lang="ja-JP" altLang="en-US" sz="900" dirty="0">
                <a:latin typeface="Meiryo UI" panose="020B0604030504040204" pitchFamily="34" charset="-128"/>
                <a:ea typeface="Meiryo UI" panose="020B0604030504040204" pitchFamily="34" charset="-128"/>
              </a:rPr>
              <a:t>生産国：中国</a:t>
            </a:r>
          </a:p>
          <a:p>
            <a:r>
              <a:rPr lang="ja-JP" altLang="en-US" sz="900" dirty="0">
                <a:latin typeface="Meiryo UI" panose="020B0604030504040204" pitchFamily="34" charset="-128"/>
                <a:ea typeface="Meiryo UI" panose="020B0604030504040204" pitchFamily="34" charset="-128"/>
              </a:rPr>
              <a:t>備考：セット内容</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圧縮タオル・アルミシート</a:t>
            </a:r>
            <a:r>
              <a:rPr lang="en-US" altLang="ja-JP" sz="900" dirty="0">
                <a:latin typeface="Meiryo UI" panose="020B0604030504040204" pitchFamily="34" charset="-128"/>
                <a:ea typeface="Meiryo UI" panose="020B0604030504040204" pitchFamily="34" charset="-128"/>
              </a:rPr>
              <a:t>1400×700mm</a:t>
            </a:r>
            <a:r>
              <a:rPr lang="ja-JP" altLang="en-US" sz="900" dirty="0">
                <a:latin typeface="Meiryo UI" panose="020B0604030504040204" pitchFamily="34" charset="-128"/>
                <a:ea typeface="Meiryo UI" panose="020B0604030504040204" pitchFamily="34" charset="-128"/>
              </a:rPr>
              <a:t>・カラビナ・ジッパーバッグ・ホイッスル・不織布マスク・防災ブック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持ち出して携帯しやすいジッパーバッグ入りの防災</a:t>
            </a:r>
            <a:r>
              <a:rPr lang="en-US" altLang="ja-JP" sz="1600" dirty="0"/>
              <a:t>7</a:t>
            </a:r>
            <a:r>
              <a:rPr lang="ja-JP" altLang="en-US" sz="1600" dirty="0"/>
              <a:t>点セットです。ホイッスルやカラビナ、アルミシート、圧縮タオル、不織布など、いざというときに役立つアイテムの詰め合わせです。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FB9F3189-8FB3-E2FA-230B-F04194F4721C}"/>
              </a:ext>
            </a:extLst>
          </p:cNvPr>
          <p:cNvPicPr>
            <a:picLocks noChangeAspect="1"/>
          </p:cNvPicPr>
          <p:nvPr/>
        </p:nvPicPr>
        <p:blipFill>
          <a:blip r:embed="rId5"/>
          <a:stretch>
            <a:fillRect/>
          </a:stretch>
        </p:blipFill>
        <p:spPr>
          <a:xfrm>
            <a:off x="779621" y="1422052"/>
            <a:ext cx="3518606" cy="3518606"/>
          </a:xfrm>
          <a:prstGeom prst="rect">
            <a:avLst/>
          </a:prstGeom>
        </p:spPr>
      </p:pic>
    </p:spTree>
    <p:extLst>
      <p:ext uri="{BB962C8B-B14F-4D97-AF65-F5344CB8AC3E}">
        <p14:creationId xmlns:p14="http://schemas.microsoft.com/office/powerpoint/2010/main" val="4544001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スエード風 コンビニエコバッグ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素材：ポリエステル・ゴム</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44(</a:t>
            </a:r>
            <a:r>
              <a:rPr lang="ja-JP" altLang="en-US" sz="900" dirty="0">
                <a:latin typeface="Meiryo UI" panose="020B0604030504040204" pitchFamily="34" charset="-128"/>
                <a:ea typeface="Meiryo UI" panose="020B0604030504040204" pitchFamily="34" charset="-128"/>
              </a:rPr>
              <a:t>底</a:t>
            </a:r>
            <a:r>
              <a:rPr lang="en-US" altLang="ja-JP" sz="900" dirty="0">
                <a:latin typeface="Meiryo UI" panose="020B0604030504040204" pitchFamily="34" charset="-128"/>
                <a:ea typeface="Meiryo UI" panose="020B0604030504040204" pitchFamily="34" charset="-128"/>
              </a:rPr>
              <a:t>26)×17.5×20cm(</a:t>
            </a:r>
            <a:r>
              <a:rPr lang="ja-JP" altLang="en-US" sz="900" dirty="0">
                <a:latin typeface="Meiryo UI" panose="020B0604030504040204" pitchFamily="34" charset="-128"/>
                <a:ea typeface="Meiryo UI" panose="020B0604030504040204" pitchFamily="34" charset="-128"/>
              </a:rPr>
              <a:t>ハンドル</a:t>
            </a:r>
            <a:r>
              <a:rPr lang="en-US" altLang="ja-JP" sz="900" dirty="0">
                <a:latin typeface="Meiryo UI" panose="020B0604030504040204" pitchFamily="34" charset="-128"/>
                <a:ea typeface="Meiryo UI" panose="020B0604030504040204" pitchFamily="34" charset="-128"/>
              </a:rPr>
              <a:t>12cm)</a:t>
            </a:r>
          </a:p>
          <a:p>
            <a:r>
              <a:rPr lang="ja-JP" altLang="en-US" sz="900" dirty="0">
                <a:latin typeface="Meiryo UI" panose="020B0604030504040204" pitchFamily="34" charset="-128"/>
                <a:ea typeface="Meiryo UI" panose="020B0604030504040204" pitchFamily="34" charset="-128"/>
              </a:rPr>
              <a:t>包装：ポリ袋入り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安定感のある平底で、お弁当などのテイクアウトに便利なエコバッグ。柔らかいスウェード風生地が見た目にもオシャレな上、付属のハンドルでコンパクトに持ち歩くことが可能。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8439FF97-BF55-47C1-3986-0E9B4E98E129}"/>
              </a:ext>
            </a:extLst>
          </p:cNvPr>
          <p:cNvPicPr>
            <a:picLocks noChangeAspect="1"/>
          </p:cNvPicPr>
          <p:nvPr/>
        </p:nvPicPr>
        <p:blipFill>
          <a:blip r:embed="rId5"/>
          <a:stretch>
            <a:fillRect/>
          </a:stretch>
        </p:blipFill>
        <p:spPr>
          <a:xfrm>
            <a:off x="723503" y="1422052"/>
            <a:ext cx="3531288" cy="3531288"/>
          </a:xfrm>
          <a:prstGeom prst="rect">
            <a:avLst/>
          </a:prstGeom>
        </p:spPr>
      </p:pic>
    </p:spTree>
    <p:extLst>
      <p:ext uri="{BB962C8B-B14F-4D97-AF65-F5344CB8AC3E}">
        <p14:creationId xmlns:p14="http://schemas.microsoft.com/office/powerpoint/2010/main" val="25163428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防災てぬぐい</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綿</a:t>
            </a:r>
            <a:r>
              <a:rPr lang="en-US" altLang="ja-JP" sz="900" b="0" i="0" dirty="0">
                <a:solidFill>
                  <a:srgbClr val="333333"/>
                </a:solidFill>
                <a:effectLst/>
                <a:latin typeface="-apple-system"/>
              </a:rPr>
              <a:t>100%</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1000×350mm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ポリ袋入</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防災の手引きが可愛らしいイラスト入りで書かれた意外に役立つ手ぬぐいです。名入れプリントも可能ですので、オリジナルグッズ用やノベルティアイテム用にもおすすめ。是非ご活用ください。</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1656824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シンプルキーホルダー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PU</a:t>
            </a:r>
            <a:r>
              <a:rPr lang="ja-JP" altLang="en-US" sz="900" b="0" i="0" dirty="0">
                <a:solidFill>
                  <a:srgbClr val="333333"/>
                </a:solidFill>
                <a:effectLst/>
                <a:latin typeface="-apple-system"/>
              </a:rPr>
              <a:t>・亜鉛合金</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106×25×6mm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箱入・スリーブ箱入 箱サイズ</a:t>
            </a:r>
            <a:r>
              <a:rPr lang="en-US" altLang="ja-JP" sz="900" b="0" i="0" dirty="0">
                <a:solidFill>
                  <a:srgbClr val="333333"/>
                </a:solidFill>
                <a:effectLst/>
                <a:latin typeface="-apple-system"/>
              </a:rPr>
              <a:t>/110×53×15mm</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金具部分を捻って開閉できるため鍵の取り外しも簡単でとっても便利なキーホルダーです。名入れプリントが可能ですので、オリジナルグッズやノベルティアイテム用にもおすすめ。</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21921513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ボトルホルダーになるコンパクトポーチ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素材：ポーチ</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ポリエステル、カラビナ</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アルミニウム</a:t>
            </a:r>
          </a:p>
          <a:p>
            <a:r>
              <a:rPr lang="ja-JP" altLang="en-US" sz="900" dirty="0">
                <a:latin typeface="Meiryo UI" panose="020B0604030504040204" pitchFamily="34" charset="-128"/>
                <a:ea typeface="Meiryo UI" panose="020B0604030504040204" pitchFamily="34" charset="-128"/>
              </a:rPr>
              <a:t>サイズ：使用時</a:t>
            </a:r>
            <a:r>
              <a:rPr lang="en-US" altLang="ja-JP" sz="900" dirty="0">
                <a:latin typeface="Meiryo UI" panose="020B0604030504040204" pitchFamily="34" charset="-128"/>
                <a:ea typeface="Meiryo UI" panose="020B0604030504040204" pitchFamily="34" charset="-128"/>
              </a:rPr>
              <a:t>/205×140×15mm</a:t>
            </a:r>
            <a:r>
              <a:rPr lang="ja-JP" altLang="en-US" sz="900" dirty="0">
                <a:latin typeface="Meiryo UI" panose="020B0604030504040204" pitchFamily="34" charset="-128"/>
                <a:ea typeface="Meiryo UI" panose="020B0604030504040204" pitchFamily="34" charset="-128"/>
              </a:rPr>
              <a:t>、収納時</a:t>
            </a:r>
            <a:r>
              <a:rPr lang="en-US" altLang="ja-JP" sz="900" dirty="0">
                <a:latin typeface="Meiryo UI" panose="020B0604030504040204" pitchFamily="34" charset="-128"/>
                <a:ea typeface="Meiryo UI" panose="020B0604030504040204" pitchFamily="34" charset="-128"/>
              </a:rPr>
              <a:t>/85×140×15mm</a:t>
            </a:r>
          </a:p>
          <a:p>
            <a:r>
              <a:rPr lang="ja-JP" altLang="en-US" sz="900" dirty="0">
                <a:latin typeface="Meiryo UI" panose="020B0604030504040204" pitchFamily="34" charset="-128"/>
                <a:ea typeface="Meiryo UI" panose="020B0604030504040204" pitchFamily="34" charset="-128"/>
              </a:rPr>
              <a:t>包装：包装袋</a:t>
            </a:r>
          </a:p>
          <a:p>
            <a:r>
              <a:rPr lang="ja-JP" altLang="en-US" sz="900" dirty="0">
                <a:latin typeface="Meiryo UI" panose="020B0604030504040204" pitchFamily="34" charset="-128"/>
                <a:ea typeface="Meiryo UI" panose="020B0604030504040204" pitchFamily="34" charset="-128"/>
              </a:rPr>
              <a:t>生産国：中国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nSpc>
                <a:spcPts val="2400"/>
              </a:lnSpc>
            </a:pPr>
            <a:r>
              <a:rPr lang="ja-JP" altLang="en-US" sz="1600" dirty="0"/>
              <a:t>小銭入れやキーケースとして利用できる上、ポーチを伸ばすとペットボトルホルダーとしても利用できる便利グッズ。カラビナ付きのためベルトループなどに引っ掛けることも可能でとっても便利。 </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79273ED0-7EE5-44C7-CD0A-5B8192616D04}"/>
              </a:ext>
            </a:extLst>
          </p:cNvPr>
          <p:cNvPicPr>
            <a:picLocks noChangeAspect="1"/>
          </p:cNvPicPr>
          <p:nvPr/>
        </p:nvPicPr>
        <p:blipFill>
          <a:blip r:embed="rId5"/>
          <a:stretch>
            <a:fillRect/>
          </a:stretch>
        </p:blipFill>
        <p:spPr>
          <a:xfrm>
            <a:off x="610568" y="1398233"/>
            <a:ext cx="3620206" cy="3620206"/>
          </a:xfrm>
          <a:prstGeom prst="rect">
            <a:avLst/>
          </a:prstGeom>
        </p:spPr>
      </p:pic>
    </p:spTree>
    <p:extLst>
      <p:ext uri="{BB962C8B-B14F-4D97-AF65-F5344CB8AC3E}">
        <p14:creationId xmlns:p14="http://schemas.microsoft.com/office/powerpoint/2010/main" val="31355266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3type</a:t>
            </a:r>
            <a:r>
              <a:rPr lang="ja-JP" altLang="en-US" sz="2000" dirty="0">
                <a:solidFill>
                  <a:schemeClr val="bg1"/>
                </a:solidFill>
                <a:latin typeface="Meiryo UI" panose="020B0604030504040204" pitchFamily="34" charset="-128"/>
                <a:ea typeface="Meiryo UI" panose="020B0604030504040204" pitchFamily="34" charset="-128"/>
              </a:rPr>
              <a:t>充電ケーブル</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素材：ケーブル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熱可塑性エラストマー 収納ケース</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 キャップ</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ポリエチレン</a:t>
            </a:r>
          </a:p>
          <a:p>
            <a:r>
              <a:rPr lang="ja-JP" altLang="en-US" sz="900" dirty="0">
                <a:latin typeface="Meiryo UI" panose="020B0604030504040204" pitchFamily="34" charset="-128"/>
                <a:ea typeface="Meiryo UI" panose="020B0604030504040204" pitchFamily="34" charset="-128"/>
              </a:rPr>
              <a:t>サイズ：全長約</a:t>
            </a:r>
            <a:r>
              <a:rPr lang="en-US" altLang="ja-JP" sz="900" dirty="0">
                <a:latin typeface="Meiryo UI" panose="020B0604030504040204" pitchFamily="34" charset="-128"/>
                <a:ea typeface="Meiryo UI" panose="020B0604030504040204" pitchFamily="34" charset="-128"/>
              </a:rPr>
              <a:t>110cm(</a:t>
            </a:r>
            <a:r>
              <a:rPr lang="ja-JP" altLang="en-US" sz="900" dirty="0">
                <a:latin typeface="Meiryo UI" panose="020B0604030504040204" pitchFamily="34" charset="-128"/>
                <a:ea typeface="Meiryo UI" panose="020B0604030504040204" pitchFamily="34" charset="-128"/>
              </a:rPr>
              <a:t>使用時</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全長約</a:t>
            </a:r>
            <a:r>
              <a:rPr lang="en-US" altLang="ja-JP" sz="900" dirty="0">
                <a:latin typeface="Meiryo UI" panose="020B0604030504040204" pitchFamily="34" charset="-128"/>
                <a:ea typeface="Meiryo UI" panose="020B0604030504040204" pitchFamily="34" charset="-128"/>
              </a:rPr>
              <a:t>25cm(</a:t>
            </a:r>
            <a:r>
              <a:rPr lang="ja-JP" altLang="en-US" sz="900" dirty="0">
                <a:latin typeface="Meiryo UI" panose="020B0604030504040204" pitchFamily="34" charset="-128"/>
                <a:ea typeface="Meiryo UI" panose="020B0604030504040204" pitchFamily="34" charset="-128"/>
              </a:rPr>
              <a:t>収納時</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包装：ヘッダー付ジッパーポリ袋入り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609416"/>
          </a:xfrm>
          <a:prstGeom prst="rect">
            <a:avLst/>
          </a:prstGeom>
          <a:noFill/>
        </p:spPr>
        <p:txBody>
          <a:bodyPr wrap="square" lIns="0" tIns="46800" rIns="0" spcCol="360000" rtlCol="0">
            <a:spAutoFit/>
          </a:bodyPr>
          <a:lstStyle/>
          <a:p>
            <a:pPr algn="just">
              <a:lnSpc>
                <a:spcPts val="2400"/>
              </a:lnSpc>
            </a:pPr>
            <a:r>
              <a:rPr lang="en-US" altLang="ja-JP" sz="1600" dirty="0"/>
              <a:t>Lightning</a:t>
            </a:r>
            <a:r>
              <a:rPr lang="ja-JP" altLang="en-US" sz="1600" dirty="0"/>
              <a:t>、</a:t>
            </a:r>
            <a:r>
              <a:rPr lang="en-US" altLang="ja-JP" sz="1600" dirty="0" err="1"/>
              <a:t>microUSB</a:t>
            </a:r>
            <a:r>
              <a:rPr lang="ja-JP" altLang="en-US" sz="1600" dirty="0"/>
              <a:t>、</a:t>
            </a:r>
            <a:r>
              <a:rPr lang="en-US" altLang="ja-JP" sz="1600" dirty="0"/>
              <a:t>Type-C</a:t>
            </a:r>
            <a:r>
              <a:rPr lang="ja-JP" altLang="en-US" sz="1600" dirty="0"/>
              <a:t>のコネクタをこれひとつで持ち歩ける非常に便利な充電ケーブルです。給電コードは</a:t>
            </a:r>
            <a:r>
              <a:rPr lang="en-US" altLang="ja-JP" sz="1600" dirty="0"/>
              <a:t>110</a:t>
            </a:r>
            <a:r>
              <a:rPr lang="ja-JP" altLang="en-US" sz="1600" dirty="0"/>
              <a:t>センチまで引き出すことができます。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50E384A2-AAB1-95AE-5A8A-58919B5BAE06}"/>
              </a:ext>
            </a:extLst>
          </p:cNvPr>
          <p:cNvPicPr>
            <a:picLocks noChangeAspect="1"/>
          </p:cNvPicPr>
          <p:nvPr/>
        </p:nvPicPr>
        <p:blipFill>
          <a:blip r:embed="rId5"/>
          <a:stretch>
            <a:fillRect/>
          </a:stretch>
        </p:blipFill>
        <p:spPr>
          <a:xfrm>
            <a:off x="689548" y="1374413"/>
            <a:ext cx="3639806" cy="3639806"/>
          </a:xfrm>
          <a:prstGeom prst="rect">
            <a:avLst/>
          </a:prstGeom>
        </p:spPr>
      </p:pic>
    </p:spTree>
    <p:extLst>
      <p:ext uri="{BB962C8B-B14F-4D97-AF65-F5344CB8AC3E}">
        <p14:creationId xmlns:p14="http://schemas.microsoft.com/office/powerpoint/2010/main" val="41821049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ハンディ</a:t>
            </a:r>
            <a:r>
              <a:rPr lang="en-US" altLang="ja-JP" sz="2000" dirty="0">
                <a:solidFill>
                  <a:schemeClr val="bg1"/>
                </a:solidFill>
                <a:latin typeface="Meiryo UI" panose="020B0604030504040204" pitchFamily="34" charset="-128"/>
                <a:ea typeface="Meiryo UI" panose="020B0604030504040204" pitchFamily="34" charset="-128"/>
              </a:rPr>
              <a:t>2WAY</a:t>
            </a:r>
            <a:r>
              <a:rPr lang="ja-JP" altLang="en-US" sz="2000" dirty="0">
                <a:solidFill>
                  <a:schemeClr val="bg1"/>
                </a:solidFill>
                <a:latin typeface="Meiryo UI" panose="020B0604030504040204" pitchFamily="34" charset="-128"/>
                <a:ea typeface="Meiryo UI" panose="020B0604030504040204" pitchFamily="34" charset="-128"/>
              </a:rPr>
              <a:t>ランタンライト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pPr>
              <a:tabLst>
                <a:tab pos="542925" algn="l"/>
                <a:tab pos="715963" algn="l"/>
              </a:tabLst>
            </a:pPr>
            <a:r>
              <a:rPr lang="ja-JP" altLang="en-US" sz="900" dirty="0">
                <a:latin typeface="Meiryo UI" panose="020B0604030504040204" pitchFamily="34" charset="-128"/>
                <a:ea typeface="Meiryo UI" panose="020B0604030504040204" pitchFamily="34" charset="-128"/>
              </a:rPr>
              <a:t>カラー展開</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イエロー・グリーン・グレー </a:t>
            </a:r>
            <a:r>
              <a:rPr lang="en-US" altLang="ja-JP" sz="900" b="0" i="0" dirty="0">
                <a:solidFill>
                  <a:srgbClr val="333333"/>
                </a:solidFill>
                <a:effectLst/>
                <a:latin typeface="-apple-system"/>
              </a:rPr>
              <a:t>3</a:t>
            </a:r>
            <a:r>
              <a:rPr lang="ja-JP" altLang="en-US" sz="900" b="0" i="0" dirty="0">
                <a:solidFill>
                  <a:srgbClr val="333333"/>
                </a:solidFill>
                <a:effectLst/>
                <a:latin typeface="-apple-system"/>
              </a:rPr>
              <a:t>色取混ぜ</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PS</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TW" altLang="en-US" sz="900" b="0" i="0" dirty="0">
                <a:solidFill>
                  <a:srgbClr val="333333"/>
                </a:solidFill>
                <a:effectLst/>
                <a:latin typeface="-apple-system"/>
              </a:rPr>
              <a:t>使用時</a:t>
            </a:r>
            <a:r>
              <a:rPr lang="en-US" altLang="zh-TW" sz="900" b="0" i="0" dirty="0">
                <a:solidFill>
                  <a:srgbClr val="333333"/>
                </a:solidFill>
                <a:effectLst/>
                <a:latin typeface="-apple-system"/>
              </a:rPr>
              <a:t>/φ57×135mm</a:t>
            </a:r>
            <a:r>
              <a:rPr lang="zh-TW" altLang="en-US" sz="900" b="0" i="0" dirty="0">
                <a:solidFill>
                  <a:srgbClr val="333333"/>
                </a:solidFill>
                <a:effectLst/>
                <a:latin typeface="-apple-system"/>
              </a:rPr>
              <a:t>、収納時</a:t>
            </a:r>
            <a:r>
              <a:rPr lang="en-US" altLang="zh-TW" sz="900" b="0" i="0" dirty="0">
                <a:solidFill>
                  <a:srgbClr val="333333"/>
                </a:solidFill>
                <a:effectLst/>
                <a:latin typeface="-apple-system"/>
              </a:rPr>
              <a:t>/φ57×94mm</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機　能</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LED1</a:t>
            </a:r>
            <a:r>
              <a:rPr lang="ja-JP" altLang="en-US" sz="900" b="0" i="0" dirty="0">
                <a:solidFill>
                  <a:srgbClr val="333333"/>
                </a:solidFill>
                <a:effectLst/>
                <a:latin typeface="-apple-system"/>
              </a:rPr>
              <a:t>灯式</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化粧箱</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生産国</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中国</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TW" altLang="en-US" sz="900" b="0" i="0" dirty="0">
                <a:solidFill>
                  <a:srgbClr val="333333"/>
                </a:solidFill>
                <a:effectLst/>
                <a:latin typeface="-apple-system"/>
              </a:rPr>
              <a:t>単三乾電池</a:t>
            </a:r>
            <a:r>
              <a:rPr lang="en-US" altLang="zh-TW" sz="900" b="0" i="0" dirty="0">
                <a:solidFill>
                  <a:srgbClr val="333333"/>
                </a:solidFill>
                <a:effectLst/>
                <a:latin typeface="-apple-system"/>
              </a:rPr>
              <a:t>3</a:t>
            </a:r>
            <a:r>
              <a:rPr lang="zh-TW" altLang="en-US" sz="900" b="0" i="0" dirty="0">
                <a:solidFill>
                  <a:srgbClr val="333333"/>
                </a:solidFill>
                <a:effectLst/>
                <a:latin typeface="-apple-system"/>
              </a:rPr>
              <a:t>本使用</a:t>
            </a:r>
            <a:r>
              <a:rPr lang="en-US" altLang="zh-TW" sz="900" b="0" i="0" dirty="0">
                <a:solidFill>
                  <a:srgbClr val="333333"/>
                </a:solidFill>
                <a:effectLst/>
                <a:latin typeface="-apple-system"/>
              </a:rPr>
              <a:t>(</a:t>
            </a:r>
            <a:r>
              <a:rPr lang="zh-TW" altLang="en-US" sz="900" b="0" i="0" dirty="0">
                <a:solidFill>
                  <a:srgbClr val="333333"/>
                </a:solidFill>
                <a:effectLst/>
                <a:latin typeface="-apple-system"/>
              </a:rPr>
              <a:t>別途</a:t>
            </a:r>
            <a:r>
              <a:rPr lang="en-US" altLang="zh-TW" sz="900" b="0" i="0" dirty="0">
                <a:solidFill>
                  <a:srgbClr val="333333"/>
                </a:solidFill>
                <a:effectLst/>
                <a:latin typeface="-apple-system"/>
              </a:rPr>
              <a:t>)</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コンパクトサイズな上、乾電池仕様で使い勝手が良く、懐中電灯としてもランタンとしても利用できるライトです。緊急時用に備えておくと安心なアイテムなため防災イベントなどにもおすすめ。</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3256822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湯呑</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a:solidFill>
                  <a:schemeClr val="bg1"/>
                </a:solidFill>
                <a:latin typeface="Meiryo UI" panose="020B0604030504040204" pitchFamily="34" charset="-128"/>
                <a:ea typeface="Meiryo UI" panose="020B0604030504040204" pitchFamily="34" charset="-128"/>
              </a:rPr>
              <a:t>ゆのみ</a:t>
            </a:r>
            <a:r>
              <a:rPr lang="en-US" altLang="ja-JP" sz="2000" dirty="0">
                <a:solidFill>
                  <a:schemeClr val="bg1"/>
                </a:solidFill>
                <a:latin typeface="Meiryo UI" panose="020B0604030504040204" pitchFamily="34" charset="-128"/>
                <a:ea typeface="Meiryo UI" panose="020B0604030504040204" pitchFamily="34" charset="-128"/>
              </a:rPr>
              <a:t>)(270</a:t>
            </a:r>
            <a:r>
              <a:rPr lang="en" altLang="ja-JP" sz="2000" dirty="0">
                <a:solidFill>
                  <a:schemeClr val="bg1"/>
                </a:solidFill>
                <a:latin typeface="Meiryo UI" panose="020B0604030504040204" pitchFamily="34" charset="-128"/>
                <a:ea typeface="Meiryo UI" panose="020B0604030504040204" pitchFamily="34" charset="-128"/>
              </a:rPr>
              <a:t>ml)</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97071"/>
            <a:ext cx="4140913" cy="863955"/>
          </a:xfrm>
          <a:prstGeom prst="rect">
            <a:avLst/>
          </a:prstGeom>
          <a:noFill/>
        </p:spPr>
        <p:txBody>
          <a:bodyPr wrap="square" lIns="90000" tIns="46800" rIns="0" bIns="46800" rtlCol="0">
            <a:spAutoFit/>
          </a:bodyPr>
          <a:lstStyle/>
          <a:p>
            <a:r>
              <a:rPr lang="ja-JP" altLang="en-US" sz="1000" dirty="0">
                <a:latin typeface="Meiryo UI" panose="020B0604030504040204" pitchFamily="34" charset="-128"/>
                <a:ea typeface="Meiryo UI" panose="020B0604030504040204" pitchFamily="34" charset="-128"/>
              </a:rPr>
              <a:t>素材：陶器</a:t>
            </a:r>
            <a:endParaRPr lang="en-US" altLang="ja-JP" sz="1000" dirty="0">
              <a:latin typeface="Meiryo UI" panose="020B0604030504040204" pitchFamily="34" charset="-128"/>
              <a:ea typeface="Meiryo UI" panose="020B0604030504040204" pitchFamily="34" charset="-128"/>
            </a:endParaRPr>
          </a:p>
          <a:p>
            <a:r>
              <a:rPr lang="ja-JP" altLang="en-US" sz="1000" spc="200" dirty="0">
                <a:latin typeface="Meiryo UI" panose="020B0604030504040204" pitchFamily="34" charset="-128"/>
                <a:ea typeface="Meiryo UI" panose="020B0604030504040204" pitchFamily="34" charset="-128"/>
              </a:rPr>
              <a:t>サイズ</a:t>
            </a:r>
            <a:r>
              <a:rPr lang="ja-JP" altLang="en-US" sz="1000" dirty="0">
                <a:latin typeface="Meiryo UI" panose="020B0604030504040204" pitchFamily="34" charset="-128"/>
                <a:ea typeface="Meiryo UI" panose="020B0604030504040204" pitchFamily="34" charset="-128"/>
              </a:rPr>
              <a:t>：直径</a:t>
            </a:r>
            <a:r>
              <a:rPr lang="en-US" altLang="ja-JP" sz="1000" dirty="0">
                <a:latin typeface="Meiryo UI" panose="020B0604030504040204" pitchFamily="34" charset="-128"/>
                <a:ea typeface="Meiryo UI" panose="020B0604030504040204" pitchFamily="34" charset="-128"/>
              </a:rPr>
              <a:t>70×</a:t>
            </a:r>
            <a:r>
              <a:rPr lang="en" altLang="ja-JP" sz="1000" dirty="0">
                <a:latin typeface="Meiryo UI" panose="020B0604030504040204" pitchFamily="34" charset="-128"/>
                <a:ea typeface="Meiryo UI" panose="020B0604030504040204" pitchFamily="34" charset="-128"/>
              </a:rPr>
              <a:t>H103mm</a:t>
            </a:r>
          </a:p>
          <a:p>
            <a:r>
              <a:rPr lang="ja-JP" altLang="en-US" sz="1000" dirty="0">
                <a:latin typeface="Meiryo UI" panose="020B0604030504040204" pitchFamily="34" charset="-128"/>
                <a:ea typeface="Meiryo UI" panose="020B0604030504040204" pitchFamily="34" charset="-128"/>
              </a:rPr>
              <a:t>容量：</a:t>
            </a:r>
            <a:r>
              <a:rPr lang="en" altLang="ja-JP" sz="1000" dirty="0">
                <a:latin typeface="Meiryo UI" panose="020B0604030504040204" pitchFamily="34" charset="-128"/>
                <a:ea typeface="Meiryo UI" panose="020B0604030504040204" pitchFamily="34" charset="-128"/>
              </a:rPr>
              <a:t>270ml</a:t>
            </a:r>
            <a:endParaRPr lang="en-US" altLang="ja-JP" sz="1000" dirty="0">
              <a:latin typeface="Meiryo UI" panose="020B0604030504040204" pitchFamily="34" charset="-128"/>
              <a:ea typeface="Meiryo UI" panose="020B0604030504040204" pitchFamily="34" charset="-128"/>
            </a:endParaRPr>
          </a:p>
          <a:p>
            <a:r>
              <a:rPr lang="ja-JP" altLang="en-US" sz="1000" dirty="0">
                <a:latin typeface="Meiryo UI" panose="020B0604030504040204" pitchFamily="34" charset="-128"/>
                <a:ea typeface="Meiryo UI" panose="020B0604030504040204" pitchFamily="34" charset="-128"/>
              </a:rPr>
              <a:t>包</a:t>
            </a:r>
            <a:r>
              <a:rPr lang="en-US" altLang="ja-JP" sz="1000" dirty="0">
                <a:latin typeface="Meiryo UI" panose="020B0604030504040204" pitchFamily="34" charset="-128"/>
                <a:ea typeface="Meiryo UI" panose="020B0604030504040204" pitchFamily="34" charset="-128"/>
              </a:rPr>
              <a:t> </a:t>
            </a:r>
            <a:r>
              <a:rPr lang="ja-JP" altLang="en-US" sz="1000" dirty="0">
                <a:latin typeface="Meiryo UI" panose="020B0604030504040204" pitchFamily="34" charset="-128"/>
                <a:ea typeface="Meiryo UI" panose="020B0604030504040204" pitchFamily="34" charset="-128"/>
              </a:rPr>
              <a:t>装：カラー箱入り</a:t>
            </a:r>
            <a:endParaRPr lang="en-US" altLang="ja-JP" sz="1000" dirty="0">
              <a:latin typeface="Meiryo UI" panose="020B0604030504040204" pitchFamily="34" charset="-128"/>
              <a:ea typeface="Meiryo UI" panose="020B0604030504040204" pitchFamily="34" charset="-128"/>
            </a:endParaRPr>
          </a:p>
          <a:p>
            <a:r>
              <a:rPr lang="ja-JP" altLang="en-US" sz="1000" dirty="0">
                <a:latin typeface="Meiryo UI" panose="020B0604030504040204" pitchFamily="34" charset="-128"/>
                <a:ea typeface="Meiryo UI" panose="020B0604030504040204" pitchFamily="34" charset="-128"/>
              </a:rPr>
              <a:t>生産国：日本製</a:t>
            </a:r>
            <a:endParaRPr lang="en-US" altLang="ja-JP" sz="10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095336"/>
            <a:ext cx="3560089" cy="5006"/>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972225"/>
            <a:ext cx="447446" cy="246221"/>
          </a:xfrm>
          <a:prstGeom prst="rect">
            <a:avLst/>
          </a:prstGeom>
          <a:noFill/>
        </p:spPr>
        <p:txBody>
          <a:bodyPr wrap="square" rtlCol="0">
            <a:spAutoFit/>
          </a:bodyPr>
          <a:lstStyle/>
          <a:p>
            <a:r>
              <a:rPr lang="ja-JP" altLang="en-US" sz="1000" dirty="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和の雰囲気を強く醸し出すスタンダードタイプの湯呑です。非常にシンプルな形状ですので、名入れプリントするオリジナルデザインもよく映えて、プロモーション効果も抜群です！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093C2F2E-734D-8C8B-9F78-449E469186C4}"/>
              </a:ext>
            </a:extLst>
          </p:cNvPr>
          <p:cNvPicPr>
            <a:picLocks noChangeAspect="1"/>
          </p:cNvPicPr>
          <p:nvPr/>
        </p:nvPicPr>
        <p:blipFill>
          <a:blip r:embed="rId5"/>
          <a:stretch>
            <a:fillRect/>
          </a:stretch>
        </p:blipFill>
        <p:spPr>
          <a:xfrm>
            <a:off x="738534" y="1406293"/>
            <a:ext cx="3560089" cy="3560089"/>
          </a:xfrm>
          <a:prstGeom prst="rect">
            <a:avLst/>
          </a:prstGeom>
        </p:spPr>
      </p:pic>
    </p:spTree>
    <p:extLst>
      <p:ext uri="{BB962C8B-B14F-4D97-AF65-F5344CB8AC3E}">
        <p14:creationId xmlns:p14="http://schemas.microsoft.com/office/powerpoint/2010/main" val="6310060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スタンドデスクポーチ</a:t>
            </a:r>
            <a:endParaRPr lang="en-US" altLang="ja-JP"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ポリエステル</a:t>
            </a:r>
            <a:r>
              <a:rPr lang="en-US" altLang="ja-JP" sz="900" dirty="0">
                <a:latin typeface="Meiryo UI" panose="020B0604030504040204" pitchFamily="34" charset="-128"/>
                <a:ea typeface="Meiryo UI" panose="020B0604030504040204" pitchFamily="34" charset="-128"/>
              </a:rPr>
              <a:t>(PVC</a:t>
            </a:r>
            <a:r>
              <a:rPr lang="ja-JP" altLang="en-US" sz="900" dirty="0">
                <a:latin typeface="Meiryo UI" panose="020B0604030504040204" pitchFamily="34" charset="-128"/>
                <a:ea typeface="Meiryo UI" panose="020B0604030504040204" pitchFamily="34" charset="-128"/>
              </a:rPr>
              <a:t>コーティング</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・ポリプロピレン・ポリアセタール</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サ イ ズ </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20×6×17cm</a:t>
            </a:r>
          </a:p>
          <a:p>
            <a:r>
              <a:rPr lang="ja-JP" altLang="en-US" sz="900" dirty="0">
                <a:latin typeface="Meiryo UI" panose="020B0604030504040204" pitchFamily="34" charset="-128"/>
                <a:ea typeface="Meiryo UI" panose="020B0604030504040204" pitchFamily="34" charset="-128"/>
              </a:rPr>
              <a:t>包   装 </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ポリ袋入り</a:t>
            </a:r>
            <a:endParaRPr lang="en-US" altLang="zh-TW"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スタンドデスクポーチは、スマートフォンを縦でも横でも立てかけて視聴できる！モバイル周辺機器・文具収納にも使えるので、移動が多いリモートワーカー・学生に向けたノベルティに最適です。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45FF290F-05D1-443B-7439-E877BAF73762}"/>
              </a:ext>
            </a:extLst>
          </p:cNvPr>
          <p:cNvPicPr>
            <a:picLocks noChangeAspect="1"/>
          </p:cNvPicPr>
          <p:nvPr/>
        </p:nvPicPr>
        <p:blipFill>
          <a:blip r:embed="rId5"/>
          <a:stretch>
            <a:fillRect/>
          </a:stretch>
        </p:blipFill>
        <p:spPr>
          <a:xfrm>
            <a:off x="761376" y="1407063"/>
            <a:ext cx="3560089" cy="3560089"/>
          </a:xfrm>
          <a:prstGeom prst="rect">
            <a:avLst/>
          </a:prstGeom>
        </p:spPr>
      </p:pic>
    </p:spTree>
    <p:extLst>
      <p:ext uri="{BB962C8B-B14F-4D97-AF65-F5344CB8AC3E}">
        <p14:creationId xmlns:p14="http://schemas.microsoft.com/office/powerpoint/2010/main" val="7073255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ステンレスマネークリップ</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材：ステンレス</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W54×H23×D5mm </a:t>
            </a: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袋入り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生産国 ：日本製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見た目とその名とおりの非常にシンプルで、だからこそ格好良い、スタイリッシュなステンレス製のマネークリップです。名入れも可能で、販促用や物販用に是非ご活用ください。</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DC147B17-B341-EECF-FAE6-F9680C8348D4}"/>
              </a:ext>
            </a:extLst>
          </p:cNvPr>
          <p:cNvPicPr>
            <a:picLocks noChangeAspect="1"/>
          </p:cNvPicPr>
          <p:nvPr/>
        </p:nvPicPr>
        <p:blipFill>
          <a:blip r:embed="rId5"/>
          <a:stretch>
            <a:fillRect/>
          </a:stretch>
        </p:blipFill>
        <p:spPr>
          <a:xfrm>
            <a:off x="689941" y="1403021"/>
            <a:ext cx="3579611" cy="3579611"/>
          </a:xfrm>
          <a:prstGeom prst="rect">
            <a:avLst/>
          </a:prstGeom>
        </p:spPr>
      </p:pic>
    </p:spTree>
    <p:extLst>
      <p:ext uri="{BB962C8B-B14F-4D97-AF65-F5344CB8AC3E}">
        <p14:creationId xmlns:p14="http://schemas.microsoft.com/office/powerpoint/2010/main" val="20007501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マルチハードケース</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カラビナ付き</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素材：ポリウレタン、ポリエステル、アルミニウム</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115×80×40mm</a:t>
            </a:r>
          </a:p>
          <a:p>
            <a:r>
              <a:rPr lang="ja-JP" altLang="en-US" sz="900" dirty="0">
                <a:latin typeface="Meiryo UI" panose="020B0604030504040204" pitchFamily="34" charset="-128"/>
                <a:ea typeface="Meiryo UI" panose="020B0604030504040204" pitchFamily="34" charset="-128"/>
              </a:rPr>
              <a:t>包装：ポリ袋入</a:t>
            </a:r>
          </a:p>
          <a:p>
            <a:r>
              <a:rPr lang="ja-JP" altLang="en-US" sz="900" dirty="0">
                <a:latin typeface="Meiryo UI" panose="020B0604030504040204" pitchFamily="34" charset="-128"/>
                <a:ea typeface="Meiryo UI" panose="020B0604030504040204" pitchFamily="34" charset="-128"/>
              </a:rPr>
              <a:t>備考：名入れ可能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カラビナ付きでバッグなどにも取り付けることができ、ハード素材である程度の衝撃などにも耐えられる便利なケースです。モバイルバッテリーや</a:t>
            </a:r>
            <a:r>
              <a:rPr lang="en-US" altLang="ja-JP" sz="1600" dirty="0"/>
              <a:t>USB</a:t>
            </a:r>
            <a:r>
              <a:rPr lang="ja-JP" altLang="en-US" sz="1600" dirty="0"/>
              <a:t>メモリの携帯用におすすめ。</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7" name="図 26">
            <a:extLst>
              <a:ext uri="{FF2B5EF4-FFF2-40B4-BE49-F238E27FC236}">
                <a16:creationId xmlns:a16="http://schemas.microsoft.com/office/drawing/2014/main" id="{3042F573-1E78-622D-B2C4-CB507F7CE865}"/>
              </a:ext>
            </a:extLst>
          </p:cNvPr>
          <p:cNvPicPr>
            <a:picLocks noChangeAspect="1"/>
          </p:cNvPicPr>
          <p:nvPr/>
        </p:nvPicPr>
        <p:blipFill>
          <a:blip r:embed="rId5"/>
          <a:stretch>
            <a:fillRect/>
          </a:stretch>
        </p:blipFill>
        <p:spPr>
          <a:xfrm>
            <a:off x="672624" y="1379357"/>
            <a:ext cx="3718691" cy="3718691"/>
          </a:xfrm>
          <a:prstGeom prst="rect">
            <a:avLst/>
          </a:prstGeom>
        </p:spPr>
      </p:pic>
    </p:spTree>
    <p:extLst>
      <p:ext uri="{BB962C8B-B14F-4D97-AF65-F5344CB8AC3E}">
        <p14:creationId xmlns:p14="http://schemas.microsoft.com/office/powerpoint/2010/main" val="42738010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LED3</a:t>
            </a:r>
            <a:r>
              <a:rPr lang="ja-JP" altLang="en-US" sz="2000">
                <a:solidFill>
                  <a:schemeClr val="bg1"/>
                </a:solidFill>
                <a:latin typeface="Meiryo UI" panose="020B0604030504040204" pitchFamily="34" charset="-128"/>
                <a:ea typeface="Meiryo UI" panose="020B0604030504040204" pitchFamily="34" charset="-128"/>
              </a:rPr>
              <a:t>灯フラットライトキーホルダー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材：アルミ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25×84×15mm</a:t>
            </a:r>
            <a:r>
              <a:rPr lang="ja-JP" altLang="en-US" sz="900">
                <a:latin typeface="Meiryo UI" panose="020B0604030504040204" pitchFamily="34" charset="-128"/>
                <a:ea typeface="Meiryo UI" panose="020B0604030504040204" pitchFamily="34" charset="-128"/>
              </a:rPr>
              <a:t>（包装形態：</a:t>
            </a:r>
            <a:r>
              <a:rPr lang="en-US" altLang="ja-JP" sz="900" dirty="0">
                <a:latin typeface="Meiryo UI" panose="020B0604030504040204" pitchFamily="34" charset="-128"/>
                <a:ea typeface="Meiryo UI" panose="020B0604030504040204" pitchFamily="34" charset="-128"/>
              </a:rPr>
              <a:t> OPP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台紙）</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付属品：テスト用ボタン電池</a:t>
            </a:r>
            <a:r>
              <a:rPr lang="en-US" altLang="ja-JP" sz="900" dirty="0">
                <a:latin typeface="Meiryo UI" panose="020B0604030504040204" pitchFamily="34" charset="-128"/>
                <a:ea typeface="Meiryo UI" panose="020B0604030504040204" pitchFamily="34" charset="-128"/>
              </a:rPr>
              <a:t>4</a:t>
            </a:r>
            <a:r>
              <a:rPr lang="ja-JP" altLang="en-US" sz="900">
                <a:latin typeface="Meiryo UI" panose="020B0604030504040204" pitchFamily="34" charset="-128"/>
                <a:ea typeface="Meiryo UI" panose="020B0604030504040204" pitchFamily="34" charset="-128"/>
              </a:rPr>
              <a:t>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台紙面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考：シルバー・ブラック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フラットな形状は持ち歩きやすい上、名入れプリントするデザインも目立たせることが出来るため、オリジナルグッズ用として最適です。マットシルバーとマットブラックの</a:t>
            </a:r>
            <a:r>
              <a:rPr lang="en-US" altLang="ja-JP" sz="1600" dirty="0">
                <a:latin typeface="Meiryo UI" panose="020B0604030504040204" pitchFamily="34" charset="-128"/>
                <a:ea typeface="Meiryo UI" panose="020B0604030504040204" pitchFamily="34" charset="-128"/>
              </a:rPr>
              <a:t>2</a:t>
            </a:r>
            <a:r>
              <a:rPr lang="ja-JP" altLang="en-US" sz="1600">
                <a:latin typeface="Meiryo UI" panose="020B0604030504040204" pitchFamily="34" charset="-128"/>
                <a:ea typeface="Meiryo UI" panose="020B0604030504040204" pitchFamily="34" charset="-128"/>
              </a:rPr>
              <a:t>色展開から選択可能。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7446829A-280A-B942-8D59-1DE1751838E4}"/>
              </a:ext>
            </a:extLst>
          </p:cNvPr>
          <p:cNvPicPr>
            <a:picLocks noChangeAspect="1"/>
          </p:cNvPicPr>
          <p:nvPr/>
        </p:nvPicPr>
        <p:blipFill>
          <a:blip r:embed="rId5"/>
          <a:stretch>
            <a:fillRect/>
          </a:stretch>
        </p:blipFill>
        <p:spPr>
          <a:xfrm>
            <a:off x="699374" y="1487923"/>
            <a:ext cx="3501827" cy="3494709"/>
          </a:xfrm>
          <a:prstGeom prst="rect">
            <a:avLst/>
          </a:prstGeom>
        </p:spPr>
      </p:pic>
    </p:spTree>
    <p:extLst>
      <p:ext uri="{BB962C8B-B14F-4D97-AF65-F5344CB8AC3E}">
        <p14:creationId xmlns:p14="http://schemas.microsoft.com/office/powerpoint/2010/main" val="42613303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スリムプレートミラー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素材：ポリ塩化ビニル、鏡：ステンレス</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95×62×3mm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おしゃれに持ち歩ける光沢感のあるケース入りスリムプレートミラーです。カラーバリエーションはピンクゴールド、シルバー、ブラック、ホワイトの</a:t>
            </a:r>
            <a:r>
              <a:rPr lang="en-US" altLang="ja-JP" sz="1600" dirty="0"/>
              <a:t>4</a:t>
            </a:r>
            <a:r>
              <a:rPr lang="ja-JP" altLang="en-US" sz="1600" dirty="0"/>
              <a:t>色展開。ノベルティ用にもおすすめです。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6" name="図 15">
            <a:extLst>
              <a:ext uri="{FF2B5EF4-FFF2-40B4-BE49-F238E27FC236}">
                <a16:creationId xmlns:a16="http://schemas.microsoft.com/office/drawing/2014/main" id="{24F2926C-EC84-11E5-DBEC-AFE6F5911F9D}"/>
              </a:ext>
            </a:extLst>
          </p:cNvPr>
          <p:cNvPicPr>
            <a:picLocks noChangeAspect="1"/>
          </p:cNvPicPr>
          <p:nvPr/>
        </p:nvPicPr>
        <p:blipFill>
          <a:blip r:embed="rId5"/>
          <a:stretch>
            <a:fillRect/>
          </a:stretch>
        </p:blipFill>
        <p:spPr>
          <a:xfrm>
            <a:off x="807641" y="1388680"/>
            <a:ext cx="3529894" cy="3529894"/>
          </a:xfrm>
          <a:prstGeom prst="rect">
            <a:avLst/>
          </a:prstGeom>
        </p:spPr>
      </p:pic>
    </p:spTree>
    <p:extLst>
      <p:ext uri="{BB962C8B-B14F-4D97-AF65-F5344CB8AC3E}">
        <p14:creationId xmlns:p14="http://schemas.microsoft.com/office/powerpoint/2010/main" val="29037996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テントクロスマルチ傘カバー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素材：ポリエステル他</a:t>
            </a:r>
          </a:p>
          <a:p>
            <a:r>
              <a:rPr lang="ja-JP" altLang="en-US" sz="900" dirty="0">
                <a:latin typeface="Meiryo UI" panose="020B0604030504040204" pitchFamily="34" charset="-128"/>
                <a:ea typeface="Meiryo UI" panose="020B0604030504040204" pitchFamily="34" charset="-128"/>
              </a:rPr>
              <a:t>サイズ：縦</a:t>
            </a:r>
            <a:r>
              <a:rPr lang="en-US" altLang="ja-JP" sz="900" dirty="0">
                <a:latin typeface="Meiryo UI" panose="020B0604030504040204" pitchFamily="34" charset="-128"/>
                <a:ea typeface="Meiryo UI" panose="020B0604030504040204" pitchFamily="34" charset="-128"/>
              </a:rPr>
              <a:t>280×</a:t>
            </a:r>
            <a:r>
              <a:rPr lang="ja-JP" altLang="en-US" sz="900" dirty="0">
                <a:latin typeface="Meiryo UI" panose="020B0604030504040204" pitchFamily="34" charset="-128"/>
                <a:ea typeface="Meiryo UI" panose="020B0604030504040204" pitchFamily="34" charset="-128"/>
              </a:rPr>
              <a:t>横</a:t>
            </a:r>
            <a:r>
              <a:rPr lang="en-US" altLang="ja-JP" sz="900" dirty="0">
                <a:latin typeface="Meiryo UI" panose="020B0604030504040204" pitchFamily="34" charset="-128"/>
                <a:ea typeface="Meiryo UI" panose="020B0604030504040204" pitchFamily="34" charset="-128"/>
              </a:rPr>
              <a:t>120×</a:t>
            </a:r>
            <a:r>
              <a:rPr lang="ja-JP" altLang="en-US" sz="900" dirty="0">
                <a:latin typeface="Meiryo UI" panose="020B0604030504040204" pitchFamily="34" charset="-128"/>
                <a:ea typeface="Meiryo UI" panose="020B0604030504040204" pitchFamily="34" charset="-128"/>
              </a:rPr>
              <a:t>高</a:t>
            </a:r>
            <a:r>
              <a:rPr lang="en-US" altLang="ja-JP" sz="900" dirty="0">
                <a:latin typeface="Meiryo UI" panose="020B0604030504040204" pitchFamily="34" charset="-128"/>
                <a:ea typeface="Meiryo UI" panose="020B0604030504040204" pitchFamily="34" charset="-128"/>
              </a:rPr>
              <a:t>20(</a:t>
            </a:r>
            <a:r>
              <a:rPr lang="ja-JP" altLang="en-US" sz="900" dirty="0">
                <a:latin typeface="Meiryo UI" panose="020B0604030504040204" pitchFamily="34" charset="-128"/>
                <a:ea typeface="Meiryo UI" panose="020B0604030504040204" pitchFamily="34" charset="-128"/>
              </a:rPr>
              <a:t>ｍｍ</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包装：台紙、</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袋入</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400</a:t>
            </a:r>
            <a:r>
              <a:rPr lang="ja-JP" altLang="en-US" sz="900" dirty="0">
                <a:latin typeface="Meiryo UI" panose="020B0604030504040204" pitchFamily="34" charset="-128"/>
                <a:ea typeface="Meiryo UI" panose="020B0604030504040204" pitchFamily="34" charset="-128"/>
              </a:rPr>
              <a:t>個以上元払いサービス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外側は丈夫なテントクロス、内側は吸水性に優れたマイクロファイバー素材を配した傘カバー。タオルとしての使用も可能な上、ストラップでコンパクトに畳めるため携帯にも便利です。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8" name="図 67">
            <a:extLst>
              <a:ext uri="{FF2B5EF4-FFF2-40B4-BE49-F238E27FC236}">
                <a16:creationId xmlns:a16="http://schemas.microsoft.com/office/drawing/2014/main" id="{F7928F25-8752-A943-F9CF-2BA5D9B4BF59}"/>
              </a:ext>
            </a:extLst>
          </p:cNvPr>
          <p:cNvPicPr>
            <a:picLocks noChangeAspect="1"/>
          </p:cNvPicPr>
          <p:nvPr/>
        </p:nvPicPr>
        <p:blipFill>
          <a:blip r:embed="rId5"/>
          <a:stretch>
            <a:fillRect/>
          </a:stretch>
        </p:blipFill>
        <p:spPr>
          <a:xfrm>
            <a:off x="672922" y="1392747"/>
            <a:ext cx="3658177" cy="3658177"/>
          </a:xfrm>
          <a:prstGeom prst="rect">
            <a:avLst/>
          </a:prstGeom>
        </p:spPr>
      </p:pic>
    </p:spTree>
    <p:extLst>
      <p:ext uri="{BB962C8B-B14F-4D97-AF65-F5344CB8AC3E}">
        <p14:creationId xmlns:p14="http://schemas.microsoft.com/office/powerpoint/2010/main" val="2060456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リフェロ・再生</a:t>
            </a:r>
            <a:r>
              <a:rPr lang="en-US" altLang="ja-JP" sz="2000" dirty="0">
                <a:solidFill>
                  <a:schemeClr val="bg1"/>
                </a:solidFill>
                <a:latin typeface="Meiryo UI" panose="020B0604030504040204" pitchFamily="34" charset="-128"/>
                <a:ea typeface="Meiryo UI" panose="020B0604030504040204" pitchFamily="34" charset="-128"/>
              </a:rPr>
              <a:t>PET</a:t>
            </a:r>
            <a:r>
              <a:rPr lang="ja-JP" altLang="en-US" sz="2000" dirty="0">
                <a:solidFill>
                  <a:schemeClr val="bg1"/>
                </a:solidFill>
                <a:latin typeface="Meiryo UI" panose="020B0604030504040204" pitchFamily="34" charset="-128"/>
                <a:ea typeface="Meiryo UI" panose="020B0604030504040204" pitchFamily="34" charset="-128"/>
              </a:rPr>
              <a:t>マイバッグ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素材：ポリエステル（再生</a:t>
            </a:r>
            <a:r>
              <a:rPr lang="en-US" altLang="ja-JP" sz="900" dirty="0">
                <a:latin typeface="Meiryo UI" panose="020B0604030504040204" pitchFamily="34" charset="-128"/>
                <a:ea typeface="Meiryo UI" panose="020B0604030504040204" pitchFamily="34" charset="-128"/>
              </a:rPr>
              <a:t>PET</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サイズ：使用時：約</a:t>
            </a:r>
            <a:r>
              <a:rPr lang="en-US" altLang="ja-JP" sz="900" dirty="0">
                <a:latin typeface="Meiryo UI" panose="020B0604030504040204" pitchFamily="34" charset="-128"/>
                <a:ea typeface="Meiryo UI" panose="020B0604030504040204" pitchFamily="34" charset="-128"/>
              </a:rPr>
              <a:t>290×300×120mm</a:t>
            </a:r>
            <a:r>
              <a:rPr lang="ja-JP" altLang="en-US" sz="900" dirty="0">
                <a:latin typeface="Meiryo UI" panose="020B0604030504040204" pitchFamily="34" charset="-128"/>
                <a:ea typeface="Meiryo UI" panose="020B0604030504040204" pitchFamily="34" charset="-128"/>
              </a:rPr>
              <a:t>収納時：約</a:t>
            </a:r>
            <a:r>
              <a:rPr lang="en-US" altLang="ja-JP" sz="900" dirty="0">
                <a:latin typeface="Meiryo UI" panose="020B0604030504040204" pitchFamily="34" charset="-128"/>
                <a:ea typeface="Meiryo UI" panose="020B0604030504040204" pitchFamily="34" charset="-128"/>
              </a:rPr>
              <a:t>105×45×20mm</a:t>
            </a:r>
          </a:p>
          <a:p>
            <a:r>
              <a:rPr lang="ja-JP" altLang="en-US" sz="900" dirty="0">
                <a:latin typeface="Meiryo UI" panose="020B0604030504040204" pitchFamily="34" charset="-128"/>
                <a:ea typeface="Meiryo UI" panose="020B0604030504040204" pitchFamily="34" charset="-128"/>
              </a:rPr>
              <a:t>包装：ポリ袋入</a:t>
            </a:r>
          </a:p>
          <a:p>
            <a:r>
              <a:rPr lang="ja-JP" altLang="en-US" sz="900" dirty="0">
                <a:latin typeface="Meiryo UI" panose="020B0604030504040204" pitchFamily="34" charset="-128"/>
                <a:ea typeface="Meiryo UI" panose="020B0604030504040204" pitchFamily="34" charset="-128"/>
              </a:rPr>
              <a:t>備考：名入れ可能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再生ペットボトルを使ったポリエステルのエコバッグ。コンパクトで使いやすいサイズ感で、折り畳めばバッグに忍ばせることができます。名入れをして、ノベルティ・物販など多用途で使えます。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6C9249FE-9565-5AA1-0513-3B430B3CCC1D}"/>
              </a:ext>
            </a:extLst>
          </p:cNvPr>
          <p:cNvPicPr>
            <a:picLocks noChangeAspect="1"/>
          </p:cNvPicPr>
          <p:nvPr/>
        </p:nvPicPr>
        <p:blipFill>
          <a:blip r:embed="rId5"/>
          <a:stretch>
            <a:fillRect/>
          </a:stretch>
        </p:blipFill>
        <p:spPr>
          <a:xfrm>
            <a:off x="655596" y="1400436"/>
            <a:ext cx="3664927" cy="3664927"/>
          </a:xfrm>
          <a:prstGeom prst="rect">
            <a:avLst/>
          </a:prstGeom>
        </p:spPr>
      </p:pic>
    </p:spTree>
    <p:extLst>
      <p:ext uri="{BB962C8B-B14F-4D97-AF65-F5344CB8AC3E}">
        <p14:creationId xmlns:p14="http://schemas.microsoft.com/office/powerpoint/2010/main" val="12685154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プレート付キーホルダー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PU</a:t>
            </a:r>
            <a:r>
              <a:rPr lang="ja-JP" altLang="en-US" sz="900" b="0" i="0" dirty="0">
                <a:solidFill>
                  <a:srgbClr val="333333"/>
                </a:solidFill>
                <a:effectLst/>
                <a:latin typeface="-apple-system"/>
              </a:rPr>
              <a:t>・ステンレススチール・亜鉛合金</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123×28×5mm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台紙付ポリ入　台紙サイズ</a:t>
            </a:r>
            <a:r>
              <a:rPr lang="en-US" altLang="ja-JP" sz="900" b="0" i="0" dirty="0">
                <a:solidFill>
                  <a:srgbClr val="333333"/>
                </a:solidFill>
                <a:effectLst/>
                <a:latin typeface="-apple-system"/>
              </a:rPr>
              <a:t>/45×135mm</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メタルシルバーにオリジナル名入れが出来る、洗練されたとってもオシャレなキーホルダーです。オリジナルグッズやノベルティアイテムとしておすすめ。是非ご活用ください。</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1617986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エイドクルー</a:t>
            </a:r>
            <a:r>
              <a:rPr lang="en-US" altLang="ja-JP" sz="2000" dirty="0">
                <a:solidFill>
                  <a:schemeClr val="bg1"/>
                </a:solidFill>
                <a:latin typeface="Meiryo UI" panose="020B0604030504040204" pitchFamily="34" charset="-128"/>
                <a:ea typeface="Meiryo UI" panose="020B0604030504040204" pitchFamily="34" charset="-128"/>
              </a:rPr>
              <a:t>#40</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樹脂、他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W110 x D80 x H40 mm</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77g</a:t>
            </a:r>
          </a:p>
          <a:p>
            <a:r>
              <a:rPr lang="ja-JP" altLang="en-US" sz="900" dirty="0">
                <a:latin typeface="Meiryo UI" panose="020B0604030504040204" pitchFamily="34" charset="-128"/>
                <a:ea typeface="Meiryo UI" panose="020B0604030504040204" pitchFamily="34" charset="-128"/>
              </a:rPr>
              <a:t>付属品：専用ケース、キズテープ</a:t>
            </a:r>
            <a:r>
              <a:rPr lang="en-US" altLang="ja-JP" sz="900" dirty="0">
                <a:latin typeface="Meiryo UI" panose="020B0604030504040204" pitchFamily="34" charset="-128"/>
                <a:ea typeface="Meiryo UI" panose="020B0604030504040204" pitchFamily="34" charset="-128"/>
              </a:rPr>
              <a:t>M(3</a:t>
            </a:r>
            <a:r>
              <a:rPr lang="ja-JP" altLang="en-US" sz="900" dirty="0">
                <a:latin typeface="Meiryo UI" panose="020B0604030504040204" pitchFamily="34" charset="-128"/>
                <a:ea typeface="Meiryo UI" panose="020B0604030504040204" pitchFamily="34" charset="-128"/>
              </a:rPr>
              <a:t>枚入</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、グルーミング５点セット</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爪切り、エチケットハサミ、耳かき、爪ヤスリ、毛抜き兼ピンセット</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中国産</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、カラー綿棒</a:t>
            </a:r>
            <a:r>
              <a:rPr lang="en-US" altLang="ja-JP" sz="900" dirty="0">
                <a:latin typeface="Meiryo UI" panose="020B0604030504040204" pitchFamily="34" charset="-128"/>
                <a:ea typeface="Meiryo UI" panose="020B0604030504040204" pitchFamily="34" charset="-128"/>
              </a:rPr>
              <a:t>(10</a:t>
            </a:r>
            <a:r>
              <a:rPr lang="ja-JP" altLang="en-US" sz="900" dirty="0">
                <a:latin typeface="Meiryo UI" panose="020B0604030504040204" pitchFamily="34" charset="-128"/>
                <a:ea typeface="Meiryo UI" panose="020B0604030504040204" pitchFamily="34" charset="-128"/>
              </a:rPr>
              <a:t>本入</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タイ産</a:t>
            </a:r>
            <a:r>
              <a:rPr lang="en-US" altLang="ja-JP" sz="900" dirty="0">
                <a:latin typeface="Meiryo UI" panose="020B0604030504040204" pitchFamily="34" charset="-128"/>
                <a:ea typeface="Meiryo UI" panose="020B0604030504040204" pitchFamily="34" charset="-128"/>
              </a:rPr>
              <a:t>]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en-US" altLang="ja-JP" sz="1600" dirty="0">
                <a:latin typeface="Meiryo UI" panose="020B0604030504040204" pitchFamily="34" charset="-128"/>
                <a:ea typeface="Meiryo UI" panose="020B0604030504040204" pitchFamily="34" charset="-128"/>
              </a:rPr>
              <a:t>7</a:t>
            </a:r>
            <a:r>
              <a:rPr lang="ja-JP" altLang="en-US" sz="1600" dirty="0">
                <a:latin typeface="Meiryo UI" panose="020B0604030504040204" pitchFamily="34" charset="-128"/>
                <a:ea typeface="Meiryo UI" panose="020B0604030504040204" pitchFamily="34" charset="-128"/>
              </a:rPr>
              <a:t>種類の救急に便利なアイテムが詰まった専用ケース付きのセットです。コンパクトなサイズ感のため持ち歩くのにも便利。またケースにはオリジナル名入れ可能でノベルティ用にも最適。</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4A804C78-B512-AD48-31A4-F88D30FC9625}"/>
              </a:ext>
            </a:extLst>
          </p:cNvPr>
          <p:cNvPicPr>
            <a:picLocks noChangeAspect="1"/>
          </p:cNvPicPr>
          <p:nvPr/>
        </p:nvPicPr>
        <p:blipFill>
          <a:blip r:embed="rId5"/>
          <a:stretch>
            <a:fillRect/>
          </a:stretch>
        </p:blipFill>
        <p:spPr>
          <a:xfrm>
            <a:off x="724861" y="1464326"/>
            <a:ext cx="3542363" cy="3542363"/>
          </a:xfrm>
          <a:prstGeom prst="rect">
            <a:avLst/>
          </a:prstGeom>
        </p:spPr>
      </p:pic>
    </p:spTree>
    <p:extLst>
      <p:ext uri="{BB962C8B-B14F-4D97-AF65-F5344CB8AC3E}">
        <p14:creationId xmlns:p14="http://schemas.microsoft.com/office/powerpoint/2010/main" val="1284140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陶器マグ ストレート</a:t>
            </a:r>
            <a:r>
              <a:rPr lang="en-US" altLang="ja-JP" sz="2000" dirty="0">
                <a:solidFill>
                  <a:schemeClr val="bg1"/>
                </a:solidFill>
                <a:latin typeface="Meiryo UI" panose="020B0604030504040204" pitchFamily="34" charset="-128"/>
                <a:ea typeface="Meiryo UI" panose="020B0604030504040204" pitchFamily="34" charset="-128"/>
              </a:rPr>
              <a:t>(M)</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素材：ストーンウェア</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φ80×92(mm)</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310ml</a:t>
            </a:r>
          </a:p>
          <a:p>
            <a:r>
              <a:rPr lang="ja-JP" altLang="en-US" sz="900" dirty="0">
                <a:latin typeface="Meiryo UI" panose="020B0604030504040204" pitchFamily="34" charset="-128"/>
                <a:ea typeface="Meiryo UI" panose="020B0604030504040204" pitchFamily="34" charset="-128"/>
              </a:rPr>
              <a:t>包装：紙箱</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、食品衛生検査済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310ml</a:t>
            </a:r>
            <a:r>
              <a:rPr lang="ja-JP" altLang="en-US" sz="1600" dirty="0"/>
              <a:t>サイズのすっきりシンプルな、どんなオリジナルデザインでもマッチする陶器マグです。鮮明なフルカラープリントが可能なため、物販用から販促用まで幅広い用途におすすめです。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C0F69E6F-817C-58FC-2C02-CBA3A72808C7}"/>
              </a:ext>
            </a:extLst>
          </p:cNvPr>
          <p:cNvPicPr>
            <a:picLocks noChangeAspect="1"/>
          </p:cNvPicPr>
          <p:nvPr/>
        </p:nvPicPr>
        <p:blipFill>
          <a:blip r:embed="rId5"/>
          <a:stretch>
            <a:fillRect/>
          </a:stretch>
        </p:blipFill>
        <p:spPr>
          <a:xfrm>
            <a:off x="699612" y="1376629"/>
            <a:ext cx="3621854" cy="3621854"/>
          </a:xfrm>
          <a:prstGeom prst="rect">
            <a:avLst/>
          </a:prstGeom>
        </p:spPr>
      </p:pic>
    </p:spTree>
    <p:extLst>
      <p:ext uri="{BB962C8B-B14F-4D97-AF65-F5344CB8AC3E}">
        <p14:creationId xmlns:p14="http://schemas.microsoft.com/office/powerpoint/2010/main" val="36689045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err="1">
                <a:solidFill>
                  <a:schemeClr val="bg1"/>
                </a:solidFill>
                <a:latin typeface="Meiryo UI" panose="020B0604030504040204" pitchFamily="34" charset="-128"/>
                <a:ea typeface="Meiryo UI" panose="020B0604030504040204" pitchFamily="34" charset="-128"/>
              </a:rPr>
              <a:t>Re:PET</a:t>
            </a:r>
            <a:r>
              <a:rPr lang="ja-JP" altLang="en-US" sz="2000" dirty="0">
                <a:solidFill>
                  <a:schemeClr val="bg1"/>
                </a:solidFill>
                <a:latin typeface="Meiryo UI" panose="020B0604030504040204" pitchFamily="34" charset="-128"/>
                <a:ea typeface="Meiryo UI" panose="020B0604030504040204" pitchFamily="34" charset="-128"/>
              </a:rPr>
              <a:t>ポータブルバッグ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カラー展開：アッシュブルー、グレージュ、アッシュグリーン、スモーキーピンク</a:t>
            </a:r>
          </a:p>
          <a:p>
            <a:r>
              <a:rPr lang="ja-JP" altLang="en-US" sz="900" dirty="0">
                <a:latin typeface="Meiryo UI" panose="020B0604030504040204" pitchFamily="34" charset="-128"/>
                <a:ea typeface="Meiryo UI" panose="020B0604030504040204" pitchFamily="34" charset="-128"/>
              </a:rPr>
              <a:t>素材：ポリエステル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再生</a:t>
            </a:r>
            <a:r>
              <a:rPr lang="en-US" altLang="ja-JP" sz="900" dirty="0">
                <a:latin typeface="Meiryo UI" panose="020B0604030504040204" pitchFamily="34" charset="-128"/>
                <a:ea typeface="Meiryo UI" panose="020B0604030504040204" pitchFamily="34" charset="-128"/>
              </a:rPr>
              <a:t>PET)</a:t>
            </a:r>
          </a:p>
          <a:p>
            <a:r>
              <a:rPr lang="ja-JP" altLang="en-US" sz="900" dirty="0">
                <a:latin typeface="Meiryo UI" panose="020B0604030504040204" pitchFamily="34" charset="-128"/>
                <a:ea typeface="Meiryo UI" panose="020B0604030504040204" pitchFamily="34" charset="-128"/>
              </a:rPr>
              <a:t>サイズ：縦</a:t>
            </a:r>
            <a:r>
              <a:rPr lang="en-US" altLang="ja-JP" sz="900" dirty="0">
                <a:latin typeface="Meiryo UI" panose="020B0604030504040204" pitchFamily="34" charset="-128"/>
                <a:ea typeface="Meiryo UI" panose="020B0604030504040204" pitchFamily="34" charset="-128"/>
              </a:rPr>
              <a:t>620×</a:t>
            </a:r>
            <a:r>
              <a:rPr lang="ja-JP" altLang="en-US" sz="900" dirty="0">
                <a:latin typeface="Meiryo UI" panose="020B0604030504040204" pitchFamily="34" charset="-128"/>
                <a:ea typeface="Meiryo UI" panose="020B0604030504040204" pitchFamily="34" charset="-128"/>
              </a:rPr>
              <a:t>横</a:t>
            </a:r>
            <a:r>
              <a:rPr lang="en-US" altLang="ja-JP" sz="900" dirty="0">
                <a:latin typeface="Meiryo UI" panose="020B0604030504040204" pitchFamily="34" charset="-128"/>
                <a:ea typeface="Meiryo UI" panose="020B0604030504040204" pitchFamily="34" charset="-128"/>
              </a:rPr>
              <a:t>380×</a:t>
            </a:r>
            <a:r>
              <a:rPr lang="ja-JP" altLang="en-US" sz="900" dirty="0">
                <a:latin typeface="Meiryo UI" panose="020B0604030504040204" pitchFamily="34" charset="-128"/>
                <a:ea typeface="Meiryo UI" panose="020B0604030504040204" pitchFamily="34" charset="-128"/>
              </a:rPr>
              <a:t>高</a:t>
            </a:r>
            <a:r>
              <a:rPr lang="en-US" altLang="ja-JP" sz="900" dirty="0">
                <a:latin typeface="Meiryo UI" panose="020B0604030504040204" pitchFamily="34" charset="-128"/>
                <a:ea typeface="Meiryo UI" panose="020B0604030504040204" pitchFamily="34" charset="-128"/>
              </a:rPr>
              <a:t>100mm</a:t>
            </a:r>
          </a:p>
          <a:p>
            <a:r>
              <a:rPr lang="ja-JP" altLang="en-US" sz="900" dirty="0">
                <a:latin typeface="Meiryo UI" panose="020B0604030504040204" pitchFamily="34" charset="-128"/>
                <a:ea typeface="Meiryo UI" panose="020B0604030504040204" pitchFamily="34" charset="-128"/>
              </a:rPr>
              <a:t>包装：台紙、</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袋入</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使用済ペットボトルを再生した明るい色のポリエステル素材のポータブルエコバッグ。</a:t>
            </a:r>
            <a:r>
              <a:rPr lang="en-US" altLang="ja-JP" sz="1600" dirty="0"/>
              <a:t>2L</a:t>
            </a:r>
            <a:r>
              <a:rPr lang="ja-JP" altLang="en-US" sz="1600" dirty="0"/>
              <a:t>のペットボトルが</a:t>
            </a:r>
            <a:r>
              <a:rPr lang="en-US" altLang="ja-JP" sz="1600" dirty="0"/>
              <a:t>6</a:t>
            </a:r>
            <a:r>
              <a:rPr lang="ja-JP" altLang="en-US" sz="1600" dirty="0"/>
              <a:t>本入る大容量で、腕に優しい幅広の持ち手が特徴です。内ポケットに小さく畳めます。</a:t>
            </a:r>
            <a:endParaRPr lang="en-US" altLang="ja-JP" sz="1600" dirty="0"/>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0619C381-BAD2-EBCE-DAD1-1BB9FA98DA9D}"/>
              </a:ext>
            </a:extLst>
          </p:cNvPr>
          <p:cNvPicPr>
            <a:picLocks noChangeAspect="1"/>
          </p:cNvPicPr>
          <p:nvPr/>
        </p:nvPicPr>
        <p:blipFill>
          <a:blip r:embed="rId5"/>
          <a:stretch>
            <a:fillRect/>
          </a:stretch>
        </p:blipFill>
        <p:spPr>
          <a:xfrm>
            <a:off x="671793" y="1481829"/>
            <a:ext cx="3512820" cy="3512820"/>
          </a:xfrm>
          <a:prstGeom prst="rect">
            <a:avLst/>
          </a:prstGeom>
        </p:spPr>
      </p:pic>
    </p:spTree>
    <p:extLst>
      <p:ext uri="{BB962C8B-B14F-4D97-AF65-F5344CB8AC3E}">
        <p14:creationId xmlns:p14="http://schemas.microsoft.com/office/powerpoint/2010/main" val="4115803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レザーキーホルダー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カラー展開：丸レンガ・丸ブラック・角レンガ・角ブラック</a:t>
            </a:r>
          </a:p>
          <a:p>
            <a:r>
              <a:rPr lang="ja-JP" altLang="en-US" sz="900" dirty="0">
                <a:latin typeface="Meiryo UI" panose="020B0604030504040204" pitchFamily="34" charset="-128"/>
                <a:ea typeface="Meiryo UI" panose="020B0604030504040204" pitchFamily="34" charset="-128"/>
              </a:rPr>
              <a:t>素材：牛革・鉄</a:t>
            </a:r>
          </a:p>
          <a:p>
            <a:r>
              <a:rPr lang="ja-JP" altLang="en-US" sz="900" dirty="0">
                <a:latin typeface="Meiryo UI" panose="020B0604030504040204" pitchFamily="34" charset="-128"/>
                <a:ea typeface="Meiryo UI" panose="020B0604030504040204" pitchFamily="34" charset="-128"/>
              </a:rPr>
              <a:t>サイズ：丸 </a:t>
            </a:r>
            <a:r>
              <a:rPr lang="en-US" altLang="ja-JP" sz="900" dirty="0">
                <a:latin typeface="Meiryo UI" panose="020B0604030504040204" pitchFamily="34" charset="-128"/>
                <a:ea typeface="Meiryo UI" panose="020B0604030504040204" pitchFamily="34" charset="-128"/>
              </a:rPr>
              <a:t>92×47×12mm</a:t>
            </a:r>
            <a:r>
              <a:rPr lang="ja-JP" altLang="en-US" sz="900" dirty="0">
                <a:latin typeface="Meiryo UI" panose="020B0604030504040204" pitchFamily="34" charset="-128"/>
                <a:ea typeface="Meiryo UI" panose="020B0604030504040204" pitchFamily="34" charset="-128"/>
              </a:rPr>
              <a:t>角 </a:t>
            </a:r>
            <a:r>
              <a:rPr lang="en-US" altLang="ja-JP" sz="900" dirty="0">
                <a:latin typeface="Meiryo UI" panose="020B0604030504040204" pitchFamily="34" charset="-128"/>
                <a:ea typeface="Meiryo UI" panose="020B0604030504040204" pitchFamily="34" charset="-128"/>
              </a:rPr>
              <a:t>102×35×12mm</a:t>
            </a:r>
          </a:p>
          <a:p>
            <a:r>
              <a:rPr lang="ja-JP" altLang="en-US" sz="900" dirty="0">
                <a:latin typeface="Meiryo UI" panose="020B0604030504040204" pitchFamily="34" charset="-128"/>
                <a:ea typeface="Meiryo UI" panose="020B0604030504040204" pitchFamily="34" charset="-128"/>
              </a:rPr>
              <a:t>包装：台紙付ポリ入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手に馴染みやすく使い込んでいくごとに愛着が湧く、牛革素材のしっかりとしたキーホルダーです。すっきりとしたシンプルな形状のため、どんなオリジナル名入れにもマッチします。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BF7C422C-0C6D-A3C1-3038-E568D49A5775}"/>
              </a:ext>
            </a:extLst>
          </p:cNvPr>
          <p:cNvPicPr>
            <a:picLocks noChangeAspect="1"/>
          </p:cNvPicPr>
          <p:nvPr/>
        </p:nvPicPr>
        <p:blipFill>
          <a:blip r:embed="rId5"/>
          <a:stretch>
            <a:fillRect/>
          </a:stretch>
        </p:blipFill>
        <p:spPr>
          <a:xfrm>
            <a:off x="664572" y="1381329"/>
            <a:ext cx="3656894" cy="3656894"/>
          </a:xfrm>
          <a:prstGeom prst="rect">
            <a:avLst/>
          </a:prstGeom>
        </p:spPr>
      </p:pic>
    </p:spTree>
    <p:extLst>
      <p:ext uri="{BB962C8B-B14F-4D97-AF65-F5344CB8AC3E}">
        <p14:creationId xmlns:p14="http://schemas.microsoft.com/office/powerpoint/2010/main" val="22221505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ブックメモ付箋</a:t>
            </a:r>
            <a:r>
              <a:rPr lang="en-US" altLang="ja-JP" sz="2000" dirty="0">
                <a:solidFill>
                  <a:schemeClr val="bg1"/>
                </a:solidFill>
                <a:latin typeface="Meiryo UI" panose="020B0604030504040204" pitchFamily="34" charset="-128"/>
                <a:ea typeface="Meiryo UI" panose="020B0604030504040204" pitchFamily="34" charset="-128"/>
              </a:rPr>
              <a:t>(L)</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材：紙</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各色約</a:t>
            </a:r>
            <a:r>
              <a:rPr lang="en-US" altLang="ja-JP" sz="900" dirty="0">
                <a:latin typeface="Meiryo UI" panose="020B0604030504040204" pitchFamily="34" charset="-128"/>
                <a:ea typeface="Meiryo UI" panose="020B0604030504040204" pitchFamily="34" charset="-128"/>
              </a:rPr>
              <a:t>50</a:t>
            </a:r>
            <a:r>
              <a:rPr lang="ja-JP" altLang="en-US" sz="90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)､PP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79×135×6mm</a:t>
            </a:r>
            <a:r>
              <a:rPr lang="ja-JP" altLang="en-US" sz="900">
                <a:latin typeface="Meiryo UI" panose="020B0604030504040204" pitchFamily="34" charset="-128"/>
                <a:ea typeface="Meiryo UI" panose="020B0604030504040204" pitchFamily="34" charset="-128"/>
              </a:rPr>
              <a:t>（包装形態：</a:t>
            </a:r>
            <a:r>
              <a:rPr lang="en-US"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考：ロイヤルネイビー・リアルブラック・スノーホワイト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コンパクトで持ち歩きにも便利なブック型のメモ付箋、</a:t>
            </a:r>
            <a:r>
              <a:rPr lang="en-US" altLang="ja-JP" sz="1600" dirty="0">
                <a:latin typeface="Meiryo UI" panose="020B0604030504040204" pitchFamily="34" charset="-128"/>
                <a:ea typeface="Meiryo UI" panose="020B0604030504040204" pitchFamily="34" charset="-128"/>
              </a:rPr>
              <a:t>L</a:t>
            </a:r>
            <a:r>
              <a:rPr lang="ja-JP" altLang="en-US" sz="1600">
                <a:latin typeface="Meiryo UI" panose="020B0604030504040204" pitchFamily="34" charset="-128"/>
                <a:ea typeface="Meiryo UI" panose="020B0604030504040204" pitchFamily="34" charset="-128"/>
              </a:rPr>
              <a:t>サイズです。三種類の付箋がセットになっておりますので用途に合わせて使い分けられるため、とても便利で有難がられるアイテムです。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911370C9-0DEF-824B-AD62-EBCA2E4DBE78}"/>
              </a:ext>
            </a:extLst>
          </p:cNvPr>
          <p:cNvPicPr>
            <a:picLocks noChangeAspect="1"/>
          </p:cNvPicPr>
          <p:nvPr/>
        </p:nvPicPr>
        <p:blipFill>
          <a:blip r:embed="rId5"/>
          <a:stretch>
            <a:fillRect/>
          </a:stretch>
        </p:blipFill>
        <p:spPr>
          <a:xfrm>
            <a:off x="286496" y="1521264"/>
            <a:ext cx="4218006" cy="3298481"/>
          </a:xfrm>
          <a:prstGeom prst="rect">
            <a:avLst/>
          </a:prstGeom>
        </p:spPr>
      </p:pic>
    </p:spTree>
    <p:extLst>
      <p:ext uri="{BB962C8B-B14F-4D97-AF65-F5344CB8AC3E}">
        <p14:creationId xmlns:p14="http://schemas.microsoft.com/office/powerpoint/2010/main" val="3848889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バンブーファイバー配合マグカップ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素材：ポリプロピレン（バンブーファイバー</a:t>
            </a:r>
            <a:r>
              <a:rPr lang="en-US" altLang="ja-JP" sz="900" dirty="0">
                <a:latin typeface="Meiryo UI" panose="020B0604030504040204" pitchFamily="34" charset="-128"/>
                <a:ea typeface="Meiryo UI" panose="020B0604030504040204" pitchFamily="34" charset="-128"/>
              </a:rPr>
              <a:t>30</a:t>
            </a:r>
            <a:r>
              <a:rPr lang="ja-JP" altLang="en-US" sz="900" dirty="0">
                <a:latin typeface="Meiryo UI" panose="020B0604030504040204" pitchFamily="34" charset="-128"/>
                <a:ea typeface="Meiryo UI" panose="020B0604030504040204" pitchFamily="34" charset="-128"/>
              </a:rPr>
              <a:t>％配合）</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φ80×90mm</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92×95×95mm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備考：名入れ可能、容量：</a:t>
            </a:r>
            <a:r>
              <a:rPr lang="en-US" altLang="ja-JP" sz="900" dirty="0">
                <a:latin typeface="Meiryo UI" panose="020B0604030504040204" pitchFamily="34" charset="-128"/>
                <a:ea typeface="Meiryo UI" panose="020B0604030504040204" pitchFamily="34" charset="-128"/>
              </a:rPr>
              <a:t>350ml ※</a:t>
            </a:r>
            <a:r>
              <a:rPr lang="ja-JP" altLang="en-US" sz="900" dirty="0">
                <a:latin typeface="Meiryo UI" panose="020B0604030504040204" pitchFamily="34" charset="-128"/>
                <a:ea typeface="Meiryo UI" panose="020B0604030504040204" pitchFamily="34" charset="-128"/>
              </a:rPr>
              <a:t>天然素材配合の為、色味・表面の風合いなどに若干の個体差が生じます。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商品にございます成型線がプリントに影響を与える場合がございます。詳しくは事前にお問い合わせください。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環境に優しいバンブーファイバー配合素材のエコマグカップ。軽量で手に馴染むマットな質感と塩系カラーがアウトドアにピッタリです。名入れをして物販用やキャンペーン賞品にお使いください。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6980E581-15CF-6305-5F88-9097DE509395}"/>
              </a:ext>
            </a:extLst>
          </p:cNvPr>
          <p:cNvPicPr>
            <a:picLocks noChangeAspect="1"/>
          </p:cNvPicPr>
          <p:nvPr/>
        </p:nvPicPr>
        <p:blipFill>
          <a:blip r:embed="rId5"/>
          <a:stretch>
            <a:fillRect/>
          </a:stretch>
        </p:blipFill>
        <p:spPr>
          <a:xfrm>
            <a:off x="695777" y="1415383"/>
            <a:ext cx="3649980" cy="3649980"/>
          </a:xfrm>
          <a:prstGeom prst="rect">
            <a:avLst/>
          </a:prstGeom>
        </p:spPr>
      </p:pic>
    </p:spTree>
    <p:extLst>
      <p:ext uri="{BB962C8B-B14F-4D97-AF65-F5344CB8AC3E}">
        <p14:creationId xmlns:p14="http://schemas.microsoft.com/office/powerpoint/2010/main" val="1102591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レザー調メモ</a:t>
            </a:r>
            <a:r>
              <a:rPr lang="en-US" altLang="ja-JP" sz="2000" dirty="0">
                <a:solidFill>
                  <a:schemeClr val="bg1"/>
                </a:solidFill>
                <a:latin typeface="Meiryo UI" panose="020B0604030504040204" pitchFamily="34" charset="-128"/>
                <a:ea typeface="Meiryo UI" panose="020B0604030504040204" pitchFamily="34" charset="-128"/>
              </a:rPr>
              <a:t>BOX</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PU</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・紙</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107×105×25mm</a:t>
            </a:r>
          </a:p>
          <a:p>
            <a:r>
              <a:rPr lang="ja-JP" altLang="en-US" sz="900" dirty="0">
                <a:latin typeface="Meiryo UI" panose="020B0604030504040204" pitchFamily="34" charset="-128"/>
                <a:ea typeface="Meiryo UI" panose="020B0604030504040204" pitchFamily="34" charset="-128"/>
              </a:rPr>
              <a:t>包装：ポリ袋入り</a:t>
            </a:r>
            <a:r>
              <a:rPr lang="en-US" altLang="ja-JP" sz="900" dirty="0">
                <a:latin typeface="Meiryo UI" panose="020B0604030504040204" pitchFamily="34" charset="-128"/>
                <a:ea typeface="Meiryo UI" panose="020B0604030504040204" pitchFamily="34" charset="-128"/>
              </a:rPr>
              <a:t>,110×108×25mm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メモ紙</a:t>
            </a:r>
            <a:r>
              <a:rPr lang="en-US" altLang="ja-JP" sz="1600" dirty="0"/>
              <a:t>150</a:t>
            </a:r>
            <a:r>
              <a:rPr lang="ja-JP" altLang="en-US" sz="1600" dirty="0"/>
              <a:t>枚を収納できる、レザー調のメモ</a:t>
            </a:r>
            <a:r>
              <a:rPr lang="en-US" altLang="ja-JP" sz="1600" dirty="0"/>
              <a:t>BOX</a:t>
            </a:r>
            <a:r>
              <a:rPr lang="ja-JP" altLang="en-US" sz="1600" dirty="0"/>
              <a:t>。高級感があって、長く使用できる商品です。程よい上品な大きさで名入れができます。物販アイテムや記念品としてご活用ください。</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3377B1BC-AFF5-90FF-8CD3-4FE6EC0E41F1}"/>
              </a:ext>
            </a:extLst>
          </p:cNvPr>
          <p:cNvPicPr>
            <a:picLocks noChangeAspect="1"/>
          </p:cNvPicPr>
          <p:nvPr/>
        </p:nvPicPr>
        <p:blipFill>
          <a:blip r:embed="rId5"/>
          <a:stretch>
            <a:fillRect/>
          </a:stretch>
        </p:blipFill>
        <p:spPr>
          <a:xfrm>
            <a:off x="747353" y="1411148"/>
            <a:ext cx="3612017" cy="3612017"/>
          </a:xfrm>
          <a:prstGeom prst="rect">
            <a:avLst/>
          </a:prstGeom>
        </p:spPr>
      </p:pic>
    </p:spTree>
    <p:extLst>
      <p:ext uri="{BB962C8B-B14F-4D97-AF65-F5344CB8AC3E}">
        <p14:creationId xmlns:p14="http://schemas.microsoft.com/office/powerpoint/2010/main" val="3388359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レザーベーシックキーホルダー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材：牛革</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スプリットレザー</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スチール 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32×110×5</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  </a:t>
            </a:r>
            <a:endParaRPr lang="en"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考：リアルブラック・キャラメルブラウン</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本物志向の方におすすめの、スプリットレザーを使用したシックで高級感のあるキーホルダーです。カラーバリエーションは全</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色ありますのでオリジナル名入れに合わせてお選びください。</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2" name="図 21">
            <a:extLst>
              <a:ext uri="{FF2B5EF4-FFF2-40B4-BE49-F238E27FC236}">
                <a16:creationId xmlns:a16="http://schemas.microsoft.com/office/drawing/2014/main" id="{4B4C8697-9D11-BA4E-AB2E-C50DCEACD2D9}"/>
              </a:ext>
            </a:extLst>
          </p:cNvPr>
          <p:cNvPicPr>
            <a:picLocks noChangeAspect="1"/>
          </p:cNvPicPr>
          <p:nvPr/>
        </p:nvPicPr>
        <p:blipFill>
          <a:blip r:embed="rId5"/>
          <a:stretch>
            <a:fillRect/>
          </a:stretch>
        </p:blipFill>
        <p:spPr>
          <a:xfrm>
            <a:off x="960186" y="1422052"/>
            <a:ext cx="3083592" cy="3530362"/>
          </a:xfrm>
          <a:prstGeom prst="rect">
            <a:avLst/>
          </a:prstGeom>
        </p:spPr>
      </p:pic>
    </p:spTree>
    <p:extLst>
      <p:ext uri="{BB962C8B-B14F-4D97-AF65-F5344CB8AC3E}">
        <p14:creationId xmlns:p14="http://schemas.microsoft.com/office/powerpoint/2010/main" val="364043497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989</TotalTime>
  <Words>2719</Words>
  <Application>Microsoft Office PowerPoint</Application>
  <PresentationFormat>画面に合わせる (4:3)</PresentationFormat>
  <Paragraphs>454</Paragraphs>
  <Slides>32</Slides>
  <Notes>32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32</vt:i4>
      </vt:variant>
    </vt:vector>
  </HeadingPairs>
  <TitlesOfParts>
    <vt:vector size="39" baseType="lpstr">
      <vt:lpstr>-apple-system</vt:lpstr>
      <vt:lpstr>Meiryo UI</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293</cp:revision>
  <cp:lastPrinted>2021-07-20T08:57:41Z</cp:lastPrinted>
  <dcterms:created xsi:type="dcterms:W3CDTF">2021-06-21T09:41:39Z</dcterms:created>
  <dcterms:modified xsi:type="dcterms:W3CDTF">2025-03-17T06:48:48Z</dcterms:modified>
</cp:coreProperties>
</file>