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73" autoAdjust="0"/>
    <p:restoredTop sz="94656"/>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35613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3715275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379755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308309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2061990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350550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310542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209172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マイク内蔵ワイヤレスイヤホン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25×60×37mm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170×86×40mm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本体、蓄電用ケーブル、イヤーキャップ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付属、イヤーキャップ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大</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セット別付属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邪魔なコードが一切なため、アクティブなシーンでもストレスなく使える完全独立型ワイヤレスイヤホンです。マイク内蔵タイプのため、着けたまま通話も可能で作業時などにも便利です。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27B27179-66C8-F43D-9976-8D6256F2C03E}"/>
              </a:ext>
            </a:extLst>
          </p:cNvPr>
          <p:cNvPicPr>
            <a:picLocks noChangeAspect="1"/>
          </p:cNvPicPr>
          <p:nvPr/>
        </p:nvPicPr>
        <p:blipFill>
          <a:blip r:embed="rId5"/>
          <a:stretch>
            <a:fillRect/>
          </a:stretch>
        </p:blipFill>
        <p:spPr>
          <a:xfrm>
            <a:off x="718975" y="1439137"/>
            <a:ext cx="3590619" cy="359061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冷却プレート付 ポータブルファン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・アルミニウム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/126×51×48mm</a:t>
            </a:r>
            <a:r>
              <a:rPr lang="ja-JP" altLang="en-US" sz="900" dirty="0">
                <a:latin typeface="Meiryo UI" panose="020B0604030504040204" pitchFamily="34" charset="-128"/>
                <a:ea typeface="Meiryo UI" panose="020B0604030504040204" pitchFamily="34" charset="-128"/>
              </a:rPr>
              <a:t>、スタンド使用時</a:t>
            </a:r>
            <a:r>
              <a:rPr lang="en-US" altLang="ja-JP" sz="900" dirty="0">
                <a:latin typeface="Meiryo UI" panose="020B0604030504040204" pitchFamily="34" charset="-128"/>
                <a:ea typeface="Meiryo UI" panose="020B0604030504040204" pitchFamily="34" charset="-128"/>
              </a:rPr>
              <a:t>/130×60×70mm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触るとひんやり冷たく気持ちが良い冷却プレート付きが高ポイントな、ポータブルファンです。コンパクトサイズで持ち歩きにも便利な上、</a:t>
            </a:r>
            <a:r>
              <a:rPr lang="en-US" altLang="ja-JP" sz="1600" dirty="0"/>
              <a:t>USB</a:t>
            </a:r>
            <a:r>
              <a:rPr lang="ja-JP" altLang="en-US" sz="1600" dirty="0"/>
              <a:t>充電式で経済的なところも◎！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65271D0-CFCF-29E5-88EB-50FFFB39088F}"/>
              </a:ext>
            </a:extLst>
          </p:cNvPr>
          <p:cNvPicPr>
            <a:picLocks noChangeAspect="1"/>
          </p:cNvPicPr>
          <p:nvPr/>
        </p:nvPicPr>
        <p:blipFill>
          <a:blip r:embed="rId5"/>
          <a:stretch>
            <a:fillRect/>
          </a:stretch>
        </p:blipFill>
        <p:spPr>
          <a:xfrm>
            <a:off x="799337" y="1510534"/>
            <a:ext cx="3395336" cy="3395336"/>
          </a:xfrm>
          <a:prstGeom prst="rect">
            <a:avLst/>
          </a:prstGeom>
        </p:spPr>
      </p:pic>
    </p:spTree>
    <p:extLst>
      <p:ext uri="{BB962C8B-B14F-4D97-AF65-F5344CB8AC3E}">
        <p14:creationId xmlns:p14="http://schemas.microsoft.com/office/powerpoint/2010/main" val="261305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シャチハタ ネームペンディアレ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メールオーダー式</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625293"/>
            <a:ext cx="4140913" cy="1618008"/>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7</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17.5×21.2×127.1mm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14.8g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ネーム印・ボールペン一体型。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注意事項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ネーム印の文字の指定についてはメールオーダー式で承ります。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商品の色は、実際の色とは異なります。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印鑑証明には使用しないでください。</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ボール径</a:t>
            </a:r>
            <a:r>
              <a:rPr lang="en-US" altLang="ja-JP" sz="900" spc="200" dirty="0">
                <a:latin typeface="Meiryo UI" panose="020B0604030504040204" pitchFamily="34" charset="-128"/>
                <a:ea typeface="Meiryo UI" panose="020B0604030504040204" pitchFamily="34" charset="-128"/>
              </a:rPr>
              <a:t>]0.7mm [</a:t>
            </a:r>
            <a:r>
              <a:rPr lang="ja-JP" altLang="en-US" sz="900" spc="200" dirty="0">
                <a:latin typeface="Meiryo UI" panose="020B0604030504040204" pitchFamily="34" charset="-128"/>
                <a:ea typeface="Meiryo UI" panose="020B0604030504040204" pitchFamily="34" charset="-128"/>
              </a:rPr>
              <a:t>印面サイズ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直径</a:t>
            </a:r>
            <a:r>
              <a:rPr lang="en-US" altLang="ja-JP" sz="900" spc="200" dirty="0">
                <a:latin typeface="Meiryo UI" panose="020B0604030504040204" pitchFamily="34" charset="-128"/>
                <a:ea typeface="Meiryo UI" panose="020B0604030504040204" pitchFamily="34" charset="-128"/>
              </a:rPr>
              <a:t>9mm [</a:t>
            </a:r>
            <a:r>
              <a:rPr lang="ja-JP" altLang="en-US" sz="900" spc="200" dirty="0">
                <a:latin typeface="Meiryo UI" panose="020B0604030504040204" pitchFamily="34" charset="-128"/>
                <a:ea typeface="Meiryo UI" panose="020B0604030504040204" pitchFamily="34" charset="-128"/>
              </a:rPr>
              <a:t>書体</a:t>
            </a:r>
            <a:r>
              <a:rPr lang="en-US" altLang="ja-JP" sz="900" spc="200" dirty="0">
                <a:latin typeface="Meiryo UI" panose="020B0604030504040204" pitchFamily="34" charset="-128"/>
                <a:ea typeface="Meiryo UI" panose="020B0604030504040204" pitchFamily="34" charset="-128"/>
              </a:rPr>
              <a:t>]8</a:t>
            </a:r>
            <a:r>
              <a:rPr lang="ja-JP" altLang="en-US" sz="900" spc="200" dirty="0">
                <a:latin typeface="Meiryo UI" panose="020B0604030504040204" pitchFamily="34" charset="-128"/>
                <a:ea typeface="Meiryo UI" panose="020B0604030504040204" pitchFamily="34" charset="-128"/>
              </a:rPr>
              <a:t>種類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インキ色</a:t>
            </a:r>
            <a:r>
              <a:rPr lang="en-US" altLang="ja-JP" sz="900" spc="200" dirty="0">
                <a:latin typeface="Meiryo UI" panose="020B0604030504040204" pitchFamily="34" charset="-128"/>
                <a:ea typeface="Meiryo UI" panose="020B0604030504040204" pitchFamily="34" charset="-128"/>
              </a:rPr>
              <a:t>]6</a:t>
            </a:r>
            <a:r>
              <a:rPr lang="ja-JP" altLang="en-US" sz="900" spc="200" dirty="0">
                <a:latin typeface="Meiryo UI" panose="020B0604030504040204" pitchFamily="34" charset="-128"/>
                <a:ea typeface="Meiryo UI" panose="020B0604030504040204" pitchFamily="34" charset="-128"/>
              </a:rPr>
              <a:t>色クラフト墨はダイナコムウェア株式会社に使用許諾を受けた書体です。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ネーム印は、補充なしで約</a:t>
            </a:r>
            <a:r>
              <a:rPr lang="en-US" altLang="ja-JP" sz="900" spc="200" dirty="0">
                <a:latin typeface="Meiryo UI" panose="020B0604030504040204" pitchFamily="34" charset="-128"/>
                <a:ea typeface="Meiryo UI" panose="020B0604030504040204" pitchFamily="34" charset="-128"/>
              </a:rPr>
              <a:t>3,000</a:t>
            </a:r>
            <a:r>
              <a:rPr lang="ja-JP" altLang="en-US" sz="900" spc="200" dirty="0">
                <a:latin typeface="Meiryo UI" panose="020B0604030504040204" pitchFamily="34" charset="-128"/>
                <a:ea typeface="Meiryo UI" panose="020B0604030504040204" pitchFamily="34" charset="-128"/>
              </a:rPr>
              <a:t>回捺すことができます。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51834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402928"/>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これ</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本で書くと捺すができるシャチハタの印鑑付きネームペン。軽量で持ち歩きやすく職場でも大活躍。メタリック調で高級感があるので、名入れをして卒業や創立の記念品にご活用ください。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4">
            <a:extLst>
              <a:ext uri="{FF2B5EF4-FFF2-40B4-BE49-F238E27FC236}">
                <a16:creationId xmlns:a16="http://schemas.microsoft.com/office/drawing/2014/main" id="{97DC0171-F5B1-49F2-F887-7798ABA18D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747"/>
          <a:stretch/>
        </p:blipFill>
        <p:spPr bwMode="auto">
          <a:xfrm>
            <a:off x="503467" y="1580478"/>
            <a:ext cx="2006217" cy="30281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a:extLst>
              <a:ext uri="{FF2B5EF4-FFF2-40B4-BE49-F238E27FC236}">
                <a16:creationId xmlns:a16="http://schemas.microsoft.com/office/drawing/2014/main" id="{0FB09D41-447B-2ADE-670A-18D10F5373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413" b="30170"/>
          <a:stretch/>
        </p:blipFill>
        <p:spPr bwMode="auto">
          <a:xfrm>
            <a:off x="1412982" y="3380950"/>
            <a:ext cx="3234135" cy="127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42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707886"/>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シャチハタ ネームペントリノ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メールオーダー式</a:t>
            </a:r>
            <a:r>
              <a:rPr lang="en-US" altLang="ja-JP" sz="2000" dirty="0">
                <a:solidFill>
                  <a:schemeClr val="bg1"/>
                </a:solidFill>
                <a:latin typeface="Meiryo UI" panose="020B0604030504040204" pitchFamily="34" charset="-128"/>
                <a:ea typeface="Meiryo UI" panose="020B0604030504040204" pitchFamily="34" charset="-128"/>
              </a:rPr>
              <a:t>) </a:t>
            </a:r>
          </a:p>
          <a:p>
            <a:pPr algn="ct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162767"/>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　サイズ：</a:t>
            </a:r>
            <a:r>
              <a:rPr lang="en-US" altLang="ja-JP" sz="900" dirty="0">
                <a:latin typeface="Meiryo UI" panose="020B0604030504040204" pitchFamily="34" charset="-128"/>
                <a:ea typeface="Meiryo UI" panose="020B0604030504040204" pitchFamily="34" charset="-128"/>
              </a:rPr>
              <a:t>14.7×17.7×140mm</a:t>
            </a:r>
            <a:r>
              <a:rPr lang="ja-JP" altLang="en-US" sz="900" dirty="0">
                <a:latin typeface="Meiryo UI" panose="020B0604030504040204" pitchFamily="34" charset="-128"/>
                <a:ea typeface="Meiryo UI" panose="020B0604030504040204" pitchFamily="34" charset="-128"/>
              </a:rPr>
              <a:t>　重量：</a:t>
            </a:r>
            <a:r>
              <a:rPr lang="en-US" altLang="ja-JP" sz="900" dirty="0">
                <a:latin typeface="Meiryo UI" panose="020B0604030504040204" pitchFamily="34" charset="-128"/>
                <a:ea typeface="Meiryo UI" panose="020B0604030504040204" pitchFamily="34" charset="-128"/>
              </a:rPr>
              <a:t>20g</a:t>
            </a:r>
          </a:p>
          <a:p>
            <a:r>
              <a:rPr lang="ja-JP" altLang="en-US" sz="900" dirty="0">
                <a:latin typeface="Meiryo UI" panose="020B0604030504040204" pitchFamily="34" charset="-128"/>
                <a:ea typeface="Meiryo UI" panose="020B0604030504040204" pitchFamily="34" charset="-128"/>
              </a:rPr>
              <a:t>機能：ネーム印・油性ボールペン</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本・シャープペンシル一体型。</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ネーム印の文字の指定についてはメールオーダー式で承ります。</a:t>
            </a:r>
          </a:p>
          <a:p>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書体や画数によって文字がつぶれたり読みにくい場合があります。</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ボール径</a:t>
            </a:r>
            <a:r>
              <a:rPr lang="en-US" altLang="ja-JP" sz="900" dirty="0">
                <a:latin typeface="Meiryo UI" panose="020B0604030504040204" pitchFamily="34" charset="-128"/>
                <a:ea typeface="Meiryo UI" panose="020B0604030504040204" pitchFamily="34" charset="-128"/>
              </a:rPr>
              <a:t>]0.7mm[</a:t>
            </a:r>
            <a:r>
              <a:rPr lang="ja-JP" altLang="en-US" sz="900" dirty="0">
                <a:latin typeface="Meiryo UI" panose="020B0604030504040204" pitchFamily="34" charset="-128"/>
                <a:ea typeface="Meiryo UI" panose="020B0604030504040204" pitchFamily="34" charset="-128"/>
              </a:rPr>
              <a:t>シャープペンシルの芯</a:t>
            </a:r>
            <a:r>
              <a:rPr lang="en-US" altLang="ja-JP" sz="900" dirty="0">
                <a:latin typeface="Meiryo UI" panose="020B0604030504040204" pitchFamily="34" charset="-128"/>
                <a:ea typeface="Meiryo UI" panose="020B0604030504040204" pitchFamily="34" charset="-128"/>
              </a:rPr>
              <a:t>]0.5mm [</a:t>
            </a:r>
            <a:r>
              <a:rPr lang="ja-JP" altLang="en-US" sz="900" dirty="0">
                <a:latin typeface="Meiryo UI" panose="020B0604030504040204" pitchFamily="34" charset="-128"/>
                <a:ea typeface="Meiryo UI" panose="020B0604030504040204" pitchFamily="34" charset="-128"/>
              </a:rPr>
              <a:t>印面サイズ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9.0mm [</a:t>
            </a:r>
            <a:r>
              <a:rPr lang="ja-JP" altLang="en-US" sz="900" dirty="0">
                <a:latin typeface="Meiryo UI" panose="020B0604030504040204" pitchFamily="34" charset="-128"/>
                <a:ea typeface="Meiryo UI" panose="020B0604030504040204" pitchFamily="34" charset="-128"/>
              </a:rPr>
              <a:t>書体</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種類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インキ色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ネーム印は補充なしで約</a:t>
            </a:r>
            <a:r>
              <a:rPr lang="en-US" altLang="ja-JP" sz="900" dirty="0">
                <a:latin typeface="Meiryo UI" panose="020B0604030504040204" pitchFamily="34" charset="-128"/>
                <a:ea typeface="Meiryo UI" panose="020B0604030504040204" pitchFamily="34" charset="-128"/>
              </a:rPr>
              <a:t>3,000</a:t>
            </a:r>
            <a:r>
              <a:rPr lang="ja-JP" altLang="en-US" sz="900" dirty="0">
                <a:latin typeface="Meiryo UI" panose="020B0604030504040204" pitchFamily="34" charset="-128"/>
                <a:ea typeface="Meiryo UI" panose="020B0604030504040204" pitchFamily="34" charset="-128"/>
              </a:rPr>
              <a:t>回捺すことができます。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メーカーの試験データによる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ひらがな、カタカナ、アルファベットでも作成できます。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ボールペン</a:t>
            </a:r>
            <a:r>
              <a:rPr lang="en-US" altLang="ja-JP" sz="1600" dirty="0"/>
              <a:t>2</a:t>
            </a:r>
            <a:r>
              <a:rPr lang="ja-JP" altLang="en-US" sz="1600" dirty="0"/>
              <a:t>本・シャープペン・シャチハタの印鑑が一体になったネームペン。軽くて書きやすいので、持ち歩きに便利で職場でも学校でもとても重宝します。各種記念品やノベルティに最適です。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C1B698E0-7593-8FED-F92C-2878C4146420}"/>
              </a:ext>
            </a:extLst>
          </p:cNvPr>
          <p:cNvPicPr>
            <a:picLocks noChangeAspect="1"/>
          </p:cNvPicPr>
          <p:nvPr/>
        </p:nvPicPr>
        <p:blipFill>
          <a:blip r:embed="rId5"/>
          <a:stretch>
            <a:fillRect/>
          </a:stretch>
        </p:blipFill>
        <p:spPr>
          <a:xfrm>
            <a:off x="673912" y="1371745"/>
            <a:ext cx="3669509" cy="3669509"/>
          </a:xfrm>
          <a:prstGeom prst="rect">
            <a:avLst/>
          </a:prstGeom>
        </p:spPr>
      </p:pic>
    </p:spTree>
    <p:extLst>
      <p:ext uri="{BB962C8B-B14F-4D97-AF65-F5344CB8AC3E}">
        <p14:creationId xmlns:p14="http://schemas.microsoft.com/office/powerpoint/2010/main" val="2547429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400ml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160mm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400ml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368326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トラベルポーチ 内寸</a:t>
            </a:r>
            <a:r>
              <a:rPr lang="en-US" altLang="ja-JP" sz="2000" dirty="0">
                <a:solidFill>
                  <a:schemeClr val="bg1"/>
                </a:solidFill>
                <a:latin typeface="Meiryo UI" panose="020B0604030504040204" pitchFamily="34" charset="-128"/>
                <a:ea typeface="Meiryo UI" panose="020B0604030504040204" pitchFamily="34" charset="-128"/>
              </a:rPr>
              <a:t>18.5cm </a:t>
            </a:r>
            <a:r>
              <a:rPr lang="ja-JP" altLang="en-US" sz="2000" dirty="0">
                <a:solidFill>
                  <a:schemeClr val="bg1"/>
                </a:solidFill>
                <a:latin typeface="Meiryo UI" panose="020B0604030504040204" pitchFamily="34" charset="-128"/>
                <a:ea typeface="Meiryo UI" panose="020B0604030504040204" pitchFamily="34" charset="-128"/>
              </a:rPr>
              <a:t>奥行</a:t>
            </a:r>
            <a:r>
              <a:rPr lang="en-US" altLang="ja-JP" sz="2000" dirty="0">
                <a:solidFill>
                  <a:schemeClr val="bg1"/>
                </a:solidFill>
                <a:latin typeface="Meiryo UI" panose="020B0604030504040204" pitchFamily="34" charset="-128"/>
                <a:ea typeface="Meiryo UI" panose="020B0604030504040204" pitchFamily="34" charset="-128"/>
              </a:rPr>
              <a:t>13cm </a:t>
            </a:r>
            <a:r>
              <a:rPr lang="ja-JP" altLang="en-US" sz="2000" dirty="0">
                <a:solidFill>
                  <a:schemeClr val="bg1"/>
                </a:solidFill>
                <a:latin typeface="Meiryo UI" panose="020B0604030504040204" pitchFamily="34" charset="-128"/>
                <a:ea typeface="Meiryo UI" panose="020B0604030504040204" pitchFamily="34" charset="-128"/>
              </a:rPr>
              <a:t>ガジェットポーチ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W190×D135×H50mm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85g</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備考：メイン収納部有効内寸：</a:t>
            </a:r>
            <a:r>
              <a:rPr lang="en-US" altLang="ja-JP" sz="900" dirty="0">
                <a:latin typeface="Meiryo UI" panose="020B0604030504040204" pitchFamily="34" charset="-128"/>
                <a:ea typeface="Meiryo UI" panose="020B0604030504040204" pitchFamily="34" charset="-128"/>
              </a:rPr>
              <a:t>W185×D130×H45mm</a:t>
            </a:r>
            <a:r>
              <a:rPr lang="ja-JP" altLang="en-US" sz="900" dirty="0">
                <a:latin typeface="Meiryo UI" panose="020B0604030504040204" pitchFamily="34" charset="-128"/>
                <a:ea typeface="Meiryo UI" panose="020B0604030504040204" pitchFamily="34" charset="-128"/>
              </a:rPr>
              <a:t>　ファスナーポケットサイズ：</a:t>
            </a:r>
            <a:r>
              <a:rPr lang="en-US" altLang="ja-JP" sz="900" dirty="0">
                <a:latin typeface="Meiryo UI" panose="020B0604030504040204" pitchFamily="34" charset="-128"/>
                <a:ea typeface="Meiryo UI" panose="020B0604030504040204" pitchFamily="34" charset="-128"/>
              </a:rPr>
              <a:t>W175×H108mm</a:t>
            </a:r>
            <a:r>
              <a:rPr lang="ja-JP" altLang="en-US" sz="900" dirty="0">
                <a:latin typeface="Meiryo UI" panose="020B0604030504040204" pitchFamily="34" charset="-128"/>
                <a:ea typeface="Meiryo UI" panose="020B0604030504040204" pitchFamily="34" charset="-128"/>
              </a:rPr>
              <a:t>　メッシュポケットサイズ：メイン収納部</a:t>
            </a:r>
            <a:r>
              <a:rPr lang="en-US" altLang="ja-JP" sz="900" dirty="0">
                <a:latin typeface="Meiryo UI" panose="020B0604030504040204" pitchFamily="34" charset="-128"/>
                <a:ea typeface="Meiryo UI" panose="020B0604030504040204" pitchFamily="34" charset="-128"/>
              </a:rPr>
              <a:t>/W85×H100mm </a:t>
            </a:r>
            <a:r>
              <a:rPr lang="ja-JP" altLang="en-US" sz="900" dirty="0">
                <a:latin typeface="Meiryo UI" panose="020B0604030504040204" pitchFamily="34" charset="-128"/>
                <a:ea typeface="Meiryo UI" panose="020B0604030504040204" pitchFamily="34" charset="-128"/>
              </a:rPr>
              <a:t>フラップ部</a:t>
            </a:r>
            <a:r>
              <a:rPr lang="en-US" altLang="ja-JP" sz="900" dirty="0">
                <a:latin typeface="Meiryo UI" panose="020B0604030504040204" pitchFamily="34" charset="-128"/>
                <a:ea typeface="Meiryo UI" panose="020B0604030504040204" pitchFamily="34" charset="-128"/>
              </a:rPr>
              <a:t>/W85×H95mm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マウスやモバイルバッテリー、</a:t>
            </a:r>
            <a:r>
              <a:rPr lang="en-US" altLang="ja-JP" sz="1600" dirty="0"/>
              <a:t>USB</a:t>
            </a:r>
            <a:r>
              <a:rPr lang="ja-JP" altLang="en-US" sz="1600" dirty="0"/>
              <a:t>ケーブルなどの小物をまとめて持ち歩くには非常に便利なポーチです。外回りや出張の多いサラリーマン、また旅行用などにおすすめです。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CF495CA1-108A-B6DD-C640-67EFAA144C3A}"/>
              </a:ext>
            </a:extLst>
          </p:cNvPr>
          <p:cNvPicPr>
            <a:picLocks noChangeAspect="1"/>
          </p:cNvPicPr>
          <p:nvPr/>
        </p:nvPicPr>
        <p:blipFill>
          <a:blip r:embed="rId5"/>
          <a:stretch>
            <a:fillRect/>
          </a:stretch>
        </p:blipFill>
        <p:spPr>
          <a:xfrm>
            <a:off x="659128" y="1422052"/>
            <a:ext cx="3590620" cy="3590620"/>
          </a:xfrm>
          <a:prstGeom prst="rect">
            <a:avLst/>
          </a:prstGeom>
        </p:spPr>
      </p:pic>
    </p:spTree>
    <p:extLst>
      <p:ext uri="{BB962C8B-B14F-4D97-AF65-F5344CB8AC3E}">
        <p14:creationId xmlns:p14="http://schemas.microsoft.com/office/powerpoint/2010/main" val="317652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オリジナル名入れバウムクーヘン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バウムクーヘン約</a:t>
            </a:r>
            <a:r>
              <a:rPr lang="en-US" altLang="ja-JP" sz="900" dirty="0">
                <a:latin typeface="Meiryo UI" panose="020B0604030504040204" pitchFamily="34" charset="-128"/>
                <a:ea typeface="Meiryo UI" panose="020B0604030504040204" pitchFamily="34" charset="-128"/>
              </a:rPr>
              <a:t>280g×1(</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14cm)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直径</a:t>
            </a:r>
            <a:r>
              <a:rPr lang="en-US" altLang="ja-JP" sz="1600" b="0" i="0" dirty="0">
                <a:solidFill>
                  <a:srgbClr val="333333"/>
                </a:solidFill>
                <a:effectLst/>
                <a:highlight>
                  <a:srgbClr val="FFFFFF"/>
                </a:highlight>
                <a:latin typeface="-apple-system"/>
              </a:rPr>
              <a:t>14</a:t>
            </a:r>
            <a:r>
              <a:rPr lang="ja-JP" altLang="en-US" sz="1600" b="0" i="0" dirty="0">
                <a:solidFill>
                  <a:srgbClr val="333333"/>
                </a:solidFill>
                <a:effectLst/>
                <a:highlight>
                  <a:srgbClr val="FFFFFF"/>
                </a:highlight>
                <a:latin typeface="-apple-system"/>
              </a:rPr>
              <a:t>センチのバウムクーヘンに直接名入れが可能！上部には「感謝」「祝」「</a:t>
            </a:r>
            <a:r>
              <a:rPr lang="en-US" altLang="ja-JP" sz="1600" b="0" i="0" dirty="0">
                <a:solidFill>
                  <a:srgbClr val="333333"/>
                </a:solidFill>
                <a:effectLst/>
                <a:highlight>
                  <a:srgbClr val="FFFFFF"/>
                </a:highlight>
                <a:latin typeface="-apple-system"/>
              </a:rPr>
              <a:t>THANKYOU</a:t>
            </a:r>
            <a:r>
              <a:rPr lang="ja-JP" altLang="en-US" sz="1600" b="0" i="0" dirty="0">
                <a:solidFill>
                  <a:srgbClr val="333333"/>
                </a:solidFill>
                <a:effectLst/>
                <a:highlight>
                  <a:srgbClr val="FFFFFF"/>
                </a:highlight>
                <a:latin typeface="-apple-system"/>
              </a:rPr>
              <a:t>」から選択でき、株には周年記念や社名などを入れることも！インパクトある記念品としても◎！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D0E397EA-4D81-72D6-8FAA-139302D1C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534" y="1464537"/>
            <a:ext cx="3438852" cy="343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667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コンパクト体重体組成計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ABS</a:t>
            </a:r>
            <a:r>
              <a:rPr lang="ja-JP" altLang="en-US" sz="900" spc="200" dirty="0">
                <a:latin typeface="Meiryo UI" panose="020B0604030504040204" pitchFamily="34" charset="-128"/>
                <a:ea typeface="Meiryo UI" panose="020B0604030504040204" pitchFamily="34" charset="-128"/>
              </a:rPr>
              <a:t>・強化ガラス</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20×268×200mm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ボタン電池</a:t>
            </a:r>
            <a:r>
              <a:rPr lang="en-US" altLang="ja-JP" sz="900" spc="200" dirty="0">
                <a:latin typeface="Meiryo UI" panose="020B0604030504040204" pitchFamily="34" charset="-128"/>
                <a:ea typeface="Meiryo UI" panose="020B0604030504040204" pitchFamily="34" charset="-128"/>
              </a:rPr>
              <a:t>1</a:t>
            </a:r>
            <a:r>
              <a:rPr lang="ja-JP" altLang="en-US" sz="900" spc="200" dirty="0">
                <a:latin typeface="Meiryo UI" panose="020B0604030504040204" pitchFamily="34" charset="-128"/>
                <a:ea typeface="Meiryo UI" panose="020B0604030504040204" pitchFamily="34" charset="-128"/>
              </a:rPr>
              <a:t>個付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体重をはじめ、体脂肪率や体水分率、筋肉率、基礎代謝量、</a:t>
            </a:r>
            <a:r>
              <a:rPr lang="en-US" altLang="ja-JP" sz="1600" b="0" i="0" dirty="0">
                <a:solidFill>
                  <a:srgbClr val="333333"/>
                </a:solidFill>
                <a:effectLst/>
                <a:latin typeface="-apple-system"/>
              </a:rPr>
              <a:t>BMI</a:t>
            </a:r>
            <a:r>
              <a:rPr lang="ja-JP" altLang="en-US" sz="1600" b="0" i="0" dirty="0">
                <a:solidFill>
                  <a:srgbClr val="333333"/>
                </a:solidFill>
                <a:effectLst/>
                <a:latin typeface="-apple-system"/>
              </a:rPr>
              <a:t>値まで計測することができるのにコンパクトな高性能アイテムです。イベントの景品用や特典用などにおすすめです。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7025EA3B-363B-B88A-94AC-E26966152E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775" y="1421879"/>
            <a:ext cx="3595745" cy="359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3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保冷缶ホルダー　</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本体：ステンレス製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ラバーリング</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r>
              <a:rPr lang="ja-JP" altLang="en-US" sz="900" dirty="0">
                <a:latin typeface="Meiryo UI" panose="020B0604030504040204" pitchFamily="34" charset="-128"/>
                <a:ea typeface="Meiryo UI" panose="020B0604030504040204" pitchFamily="34" charset="-128"/>
              </a:rPr>
              <a:t>缶用</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真空断熱二重構造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サーモス製の</a:t>
            </a:r>
            <a:r>
              <a:rPr lang="en-US" altLang="ja-JP" sz="1600" dirty="0"/>
              <a:t>350ml</a:t>
            </a:r>
            <a:r>
              <a:rPr lang="ja-JP" altLang="en-US" sz="1600" dirty="0"/>
              <a:t>サイズの保冷缶ホルダー。おうちでもアウトドアでも、真空断熱構造で缶ドリンクの飲み頃温度をしっかりキープしてくれます。幅広くノベルティグッズとして活用できます。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4298C1D9-F0F2-CCB5-CE00-6A97E993AE6F}"/>
              </a:ext>
            </a:extLst>
          </p:cNvPr>
          <p:cNvPicPr>
            <a:picLocks noChangeAspect="1"/>
          </p:cNvPicPr>
          <p:nvPr/>
        </p:nvPicPr>
        <p:blipFill>
          <a:blip r:embed="rId5"/>
          <a:stretch>
            <a:fillRect/>
          </a:stretch>
        </p:blipFill>
        <p:spPr>
          <a:xfrm>
            <a:off x="666556" y="1351261"/>
            <a:ext cx="3726803" cy="3726803"/>
          </a:xfrm>
          <a:prstGeom prst="rect">
            <a:avLst/>
          </a:prstGeom>
        </p:spPr>
      </p:pic>
    </p:spTree>
    <p:extLst>
      <p:ext uri="{BB962C8B-B14F-4D97-AF65-F5344CB8AC3E}">
        <p14:creationId xmlns:p14="http://schemas.microsoft.com/office/powerpoint/2010/main" val="46814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ホテルスタイルまくら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400×600×150mm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a:t>
            </a:r>
          </a:p>
          <a:p>
            <a:r>
              <a:rPr lang="ja-JP" altLang="en-US" sz="900" dirty="0">
                <a:latin typeface="Meiryo UI" panose="020B0604030504040204" pitchFamily="34" charset="-128"/>
                <a:ea typeface="Meiryo UI" panose="020B0604030504040204" pitchFamily="34" charset="-128"/>
              </a:rPr>
              <a:t>生産国</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中国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まるで高級ホテルのような快適な寝心地で、上質な眠りに誘ってくれるシンプルな枕です。宿泊施設の備品としてはもちろん、イベントやキャンペーンにおける景品用や特典用などにおすすめ。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F7D038A3-896B-E4A0-F8AD-1B4C168FE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263" y="1325830"/>
            <a:ext cx="3689350"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84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lnSpc>
                <a:spcPct val="100000"/>
              </a:lnSpc>
            </a:pPr>
            <a:r>
              <a:rPr lang="ja-JP" altLang="ja-JP" sz="2000" b="0" strike="noStrike" spc="-1" dirty="0">
                <a:solidFill>
                  <a:srgbClr val="FFFFFF"/>
                </a:solidFill>
                <a:latin typeface="Meiryo UI"/>
                <a:ea typeface="Meiryo UI"/>
              </a:rPr>
              <a:t>プレミアム 真空ステンレスペアタンブラー</a:t>
            </a:r>
            <a:endParaRPr lang="en-US" altLang="ja-JP" sz="2000" b="0" strike="noStrike" spc="-1" dirty="0">
              <a:latin typeface="Arial"/>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lnSpc>
                <a:spcPct val="100000"/>
              </a:lnSpc>
            </a:pPr>
            <a:r>
              <a:rPr lang="ja-JP" altLang="ja-JP" sz="900" b="0" strike="noStrike" spc="-1" dirty="0">
                <a:solidFill>
                  <a:srgbClr val="000000"/>
                </a:solidFill>
                <a:latin typeface="Meiryo UI"/>
                <a:ea typeface="Meiryo UI"/>
              </a:rPr>
              <a:t>素</a:t>
            </a:r>
            <a:r>
              <a:rPr lang="en-US" altLang="ja-JP" sz="900" b="0" strike="noStrike" spc="-1" dirty="0">
                <a:solidFill>
                  <a:srgbClr val="000000"/>
                </a:solidFill>
                <a:latin typeface="Meiryo UI"/>
                <a:ea typeface="Meiryo UI"/>
              </a:rPr>
              <a:t>   </a:t>
            </a:r>
            <a:r>
              <a:rPr lang="en-US" altLang="ja-JP" sz="900" b="0" strike="noStrike" spc="-1" dirty="0" err="1">
                <a:solidFill>
                  <a:srgbClr val="000000"/>
                </a:solidFill>
                <a:latin typeface="Meiryo UI"/>
                <a:ea typeface="Meiryo UI"/>
              </a:rPr>
              <a:t>材：ステンレス</a:t>
            </a:r>
            <a:endParaRPr lang="en-US" altLang="ja-JP" sz="900" b="0" strike="noStrike" spc="-1" dirty="0">
              <a:latin typeface="Arial"/>
            </a:endParaRPr>
          </a:p>
          <a:p>
            <a:pPr>
              <a:lnSpc>
                <a:spcPct val="100000"/>
              </a:lnSpc>
            </a:pPr>
            <a:r>
              <a:rPr lang="ja-JP" altLang="ja-JP" sz="900" b="0" strike="noStrike" spc="197" dirty="0">
                <a:solidFill>
                  <a:srgbClr val="000000"/>
                </a:solidFill>
                <a:latin typeface="Meiryo UI"/>
                <a:ea typeface="Meiryo UI"/>
              </a:rPr>
              <a:t>サイズ</a:t>
            </a:r>
            <a:r>
              <a:rPr lang="ja-JP" altLang="ja-JP" sz="900" b="0" strike="noStrike" spc="-1" dirty="0">
                <a:solidFill>
                  <a:srgbClr val="000000"/>
                </a:solidFill>
                <a:latin typeface="Meiryo UI"/>
                <a:ea typeface="Meiryo UI"/>
              </a:rPr>
              <a:t>：口径</a:t>
            </a:r>
            <a:r>
              <a:rPr lang="en-US" altLang="ja-JP" sz="900" b="0" strike="noStrike" spc="-1" dirty="0">
                <a:solidFill>
                  <a:srgbClr val="000000"/>
                </a:solidFill>
                <a:latin typeface="Meiryo UI"/>
                <a:ea typeface="Meiryo UI"/>
              </a:rPr>
              <a:t>7.4cm </a:t>
            </a:r>
            <a:r>
              <a:rPr lang="ja-JP" altLang="ja-JP" sz="900" b="0" strike="noStrike" spc="-1" dirty="0">
                <a:solidFill>
                  <a:srgbClr val="000000"/>
                </a:solidFill>
                <a:latin typeface="Meiryo UI"/>
                <a:ea typeface="Meiryo UI"/>
              </a:rPr>
              <a:t>高さ</a:t>
            </a:r>
            <a:r>
              <a:rPr lang="en-US" altLang="ja-JP" sz="900" b="0" strike="noStrike" spc="-1" dirty="0">
                <a:solidFill>
                  <a:srgbClr val="000000"/>
                </a:solidFill>
                <a:latin typeface="Meiryo UI"/>
                <a:ea typeface="Meiryo UI"/>
              </a:rPr>
              <a:t>13.5cm</a:t>
            </a:r>
            <a:r>
              <a:rPr lang="ja-JP" altLang="ja-JP" sz="900" b="0" strike="noStrike" spc="-1" dirty="0">
                <a:solidFill>
                  <a:srgbClr val="000000"/>
                </a:solidFill>
                <a:latin typeface="Meiryo UI"/>
                <a:ea typeface="Meiryo UI"/>
              </a:rPr>
              <a:t>（包装形態： 化粧箱入り） </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容　 量：</a:t>
            </a:r>
            <a:r>
              <a:rPr lang="en-US" altLang="ja-JP" sz="900" b="0" strike="noStrike" spc="-1" dirty="0">
                <a:solidFill>
                  <a:srgbClr val="000000"/>
                </a:solidFill>
                <a:latin typeface="Meiryo UI"/>
                <a:ea typeface="Meiryo UI"/>
              </a:rPr>
              <a:t>340ml</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重　 量：</a:t>
            </a:r>
            <a:r>
              <a:rPr lang="en-US" altLang="ja-JP" sz="900" b="0" strike="noStrike" spc="-1" dirty="0">
                <a:solidFill>
                  <a:srgbClr val="000000"/>
                </a:solidFill>
                <a:latin typeface="Meiryo UI"/>
                <a:ea typeface="Meiryo UI"/>
              </a:rPr>
              <a:t>282g</a:t>
            </a:r>
            <a:endParaRPr lang="en-US" altLang="ja-JP" sz="900" b="0" strike="noStrike" spc="-1" dirty="0">
              <a:latin typeface="Arial"/>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0952"/>
          </a:xfrm>
          <a:prstGeom prst="rect">
            <a:avLst/>
          </a:prstGeom>
          <a:noFill/>
        </p:spPr>
        <p:txBody>
          <a:bodyPr wrap="square" lIns="0" tIns="46800" rIns="0" spcCol="360000" rtlCol="0">
            <a:spAutoFit/>
          </a:bodyPr>
          <a:lstStyle/>
          <a:p>
            <a:pPr algn="just">
              <a:lnSpc>
                <a:spcPts val="2401"/>
              </a:lnSpc>
            </a:pPr>
            <a:r>
              <a:rPr lang="ja-JP" altLang="ja-JP" sz="1600" b="0" strike="noStrike" spc="-1" dirty="0">
                <a:solidFill>
                  <a:srgbClr val="000000"/>
                </a:solidFill>
                <a:latin typeface="Meiryo UI"/>
                <a:ea typeface="Meiryo UI"/>
              </a:rPr>
              <a:t>ブラックとシャンパンゴールドの二色セットになったステンレスタンブラーです。真空二層構造ですので保温・保冷力が高く喜ばれます。高級感のあるゴールドパッケージもポイント！</a:t>
            </a:r>
            <a:endParaRPr lang="en-US" altLang="ja-JP" sz="1600" b="0" strike="noStrike" spc="-1" dirty="0">
              <a:latin typeface="Arial"/>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EBC04F-02D7-4122-6240-1A9988FCFB62}"/>
              </a:ext>
            </a:extLst>
          </p:cNvPr>
          <p:cNvPicPr/>
          <p:nvPr/>
        </p:nvPicPr>
        <p:blipFill>
          <a:blip r:embed="rId5"/>
          <a:stretch/>
        </p:blipFill>
        <p:spPr>
          <a:xfrm>
            <a:off x="900000" y="1620000"/>
            <a:ext cx="3405240" cy="3405240"/>
          </a:xfrm>
          <a:prstGeom prst="rect">
            <a:avLst/>
          </a:prstGeom>
          <a:ln w="0">
            <a:noFill/>
          </a:ln>
        </p:spPr>
      </p:pic>
    </p:spTree>
    <p:extLst>
      <p:ext uri="{BB962C8B-B14F-4D97-AF65-F5344CB8AC3E}">
        <p14:creationId xmlns:p14="http://schemas.microsoft.com/office/powerpoint/2010/main" val="411738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07AAE4B-8AEC-4748-828F-3BD8A94F25EA}"/>
              </a:ext>
            </a:extLst>
          </p:cNvPr>
          <p:cNvPicPr>
            <a:picLocks noChangeAspect="1"/>
          </p:cNvPicPr>
          <p:nvPr/>
        </p:nvPicPr>
        <p:blipFill>
          <a:blip r:embed="rId3"/>
          <a:stretch>
            <a:fillRect/>
          </a:stretch>
        </p:blipFill>
        <p:spPr>
          <a:xfrm>
            <a:off x="651058" y="1372869"/>
            <a:ext cx="3810596" cy="3772792"/>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φ72×99</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φ82</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310ml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あえてざらっとした手触りの塗装を表面に施したステンレス素材と、アルミ缶がすっぽり収まるサイズ感が特徴のタンブラー。カラー展開は全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711996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今治フェイスタオル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タンブラーセット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素材：真空ステンレスタンブラー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今治フェイスタオル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サイズ：真空ステンレスタンブラー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口径約</a:t>
            </a:r>
            <a:r>
              <a:rPr lang="en-US" altLang="ja-JP" sz="900" dirty="0">
                <a:latin typeface="Meiryo UI" panose="020B0604030504040204" pitchFamily="34" charset="-128"/>
                <a:ea typeface="Meiryo UI" panose="020B0604030504040204" pitchFamily="34" charset="-128"/>
              </a:rPr>
              <a:t>7.9cm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14.7cm </a:t>
            </a:r>
            <a:r>
              <a:rPr lang="ja-JP" altLang="en-US" sz="900" dirty="0">
                <a:latin typeface="Meiryo UI" panose="020B0604030504040204" pitchFamily="34" charset="-128"/>
                <a:ea typeface="Meiryo UI" panose="020B0604030504040204" pitchFamily="34" charset="-128"/>
              </a:rPr>
              <a:t>今治フェイスタオル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34×75cm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人気の今治フェイスタオルとタンブラーのギフトセット。本製品</a:t>
            </a:r>
            <a:r>
              <a:rPr lang="en-US" altLang="ja-JP" sz="1600" dirty="0"/>
              <a:t>1</a:t>
            </a:r>
            <a:r>
              <a:rPr lang="ja-JP" altLang="en-US" sz="1600" dirty="0"/>
              <a:t>組あたり、</a:t>
            </a:r>
            <a:r>
              <a:rPr lang="en-US" altLang="ja-JP" sz="1600" dirty="0"/>
              <a:t>CO2</a:t>
            </a:r>
            <a:r>
              <a:rPr lang="ja-JP" altLang="en-US" sz="1600" dirty="0"/>
              <a:t>排出量が</a:t>
            </a:r>
            <a:r>
              <a:rPr lang="en-US" altLang="ja-JP" sz="1600" dirty="0"/>
              <a:t>5kg</a:t>
            </a:r>
            <a:r>
              <a:rPr lang="ja-JP" altLang="en-US" sz="1600" dirty="0"/>
              <a:t>オフセットされるので、</a:t>
            </a:r>
            <a:r>
              <a:rPr lang="en-US" altLang="ja-JP" sz="1600" dirty="0" err="1"/>
              <a:t>SDgs</a:t>
            </a:r>
            <a:r>
              <a:rPr lang="ja-JP" altLang="en-US" sz="1600" dirty="0"/>
              <a:t>にも貢献できます。周年記念・ご成約特典にご活用ください。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58A4C2DD-9A10-C04D-214F-4EEF3BE4C688}"/>
              </a:ext>
            </a:extLst>
          </p:cNvPr>
          <p:cNvPicPr>
            <a:picLocks noChangeAspect="1"/>
          </p:cNvPicPr>
          <p:nvPr/>
        </p:nvPicPr>
        <p:blipFill>
          <a:blip r:embed="rId5"/>
          <a:stretch>
            <a:fillRect/>
          </a:stretch>
        </p:blipFill>
        <p:spPr>
          <a:xfrm>
            <a:off x="702268" y="1319951"/>
            <a:ext cx="3741093" cy="3741093"/>
          </a:xfrm>
          <a:prstGeom prst="rect">
            <a:avLst/>
          </a:prstGeom>
        </p:spPr>
      </p:pic>
    </p:spTree>
    <p:extLst>
      <p:ext uri="{BB962C8B-B14F-4D97-AF65-F5344CB8AC3E}">
        <p14:creationId xmlns:p14="http://schemas.microsoft.com/office/powerpoint/2010/main" val="3072556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レザーメモカバー</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牛革・ポリエステル・紙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176×130×26mm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/172×138×35mm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ロディアメモパッド付</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色から選択可</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高級感のある牛革を贅沢に使用した、見た目もシックで格好良い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サイズのレザーメモカバーです。名入れプリントも可能ですので、オリジナルグッズ用などにもおすすめです。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2377C0BD-5753-4951-1E63-EB08D26E0F5B}"/>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16159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シューズケアセット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木</a:t>
            </a:r>
            <a:r>
              <a:rPr lang="en-US" altLang="ja-JP" sz="900" dirty="0">
                <a:latin typeface="Meiryo UI" panose="020B0604030504040204" pitchFamily="34" charset="-128"/>
                <a:ea typeface="Meiryo UI" panose="020B0604030504040204" pitchFamily="34" charset="-128"/>
              </a:rPr>
              <a:t>(MDF</a:t>
            </a:r>
            <a:r>
              <a:rPr lang="ja-JP" altLang="en-US" sz="900" dirty="0">
                <a:latin typeface="Meiryo UI" panose="020B0604030504040204" pitchFamily="34" charset="-128"/>
                <a:ea typeface="Meiryo UI" panose="020B0604030504040204" pitchFamily="34" charset="-128"/>
              </a:rPr>
              <a:t>・椿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・豚毛・ポリエステル</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箱入 箱サイズ</a:t>
            </a:r>
            <a:r>
              <a:rPr lang="en-US" altLang="ja-JP" sz="900" dirty="0">
                <a:latin typeface="Meiryo UI" panose="020B0604030504040204" pitchFamily="34" charset="-128"/>
                <a:ea typeface="Meiryo UI" panose="020B0604030504040204" pitchFamily="34" charset="-128"/>
              </a:rPr>
              <a:t>/230×129×70mm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ブラシ</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ケ・</a:t>
            </a:r>
            <a:r>
              <a:rPr lang="en-US" altLang="ja-JP" sz="900" dirty="0">
                <a:latin typeface="Meiryo UI" panose="020B0604030504040204" pitchFamily="34" charset="-128"/>
                <a:ea typeface="Meiryo UI" panose="020B0604030504040204" pitchFamily="34" charset="-128"/>
              </a:rPr>
              <a:t>KIWI(</a:t>
            </a:r>
            <a:r>
              <a:rPr lang="ja-JP" altLang="en-US" sz="900" dirty="0">
                <a:latin typeface="Meiryo UI" panose="020B0604030504040204" pitchFamily="34" charset="-128"/>
                <a:ea typeface="Meiryo UI" panose="020B0604030504040204" pitchFamily="34" charset="-128"/>
              </a:rPr>
              <a:t>無色・黒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・クロス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革靴やブーツのメンテナンスに欠かすことのできないシューズケアアイテムを、シックな木製ケース付きのセットにいたしました。これひとつでシューズケアは完璧！特典用等にもおすすめです。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7B9CE614-5CDA-FB80-471A-FB0856305B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28" y="1444741"/>
            <a:ext cx="3426652" cy="342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56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冷却プレート付きクールハンディファン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:162×57×68mm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:25×55×90mm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175×91×59mm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本体、蓄電用</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ケーブル、卓上スタンド連続使用可能時間弱</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ファン約</a:t>
            </a:r>
            <a:r>
              <a:rPr lang="en-US" altLang="ja-JP" sz="900" dirty="0">
                <a:latin typeface="Meiryo UI" panose="020B0604030504040204" pitchFamily="34" charset="-128"/>
                <a:ea typeface="Meiryo UI" panose="020B0604030504040204" pitchFamily="34" charset="-128"/>
              </a:rPr>
              <a:t>6.5</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冷却約</a:t>
            </a:r>
            <a:r>
              <a:rPr lang="en-US" altLang="ja-JP" sz="900" dirty="0">
                <a:latin typeface="Meiryo UI" panose="020B0604030504040204" pitchFamily="34" charset="-128"/>
                <a:ea typeface="Meiryo UI" panose="020B0604030504040204" pitchFamily="34" charset="-128"/>
              </a:rPr>
              <a:t>1.5</a:t>
            </a:r>
            <a:r>
              <a:rPr lang="ja-JP" altLang="en-US" sz="900" dirty="0">
                <a:latin typeface="Meiryo UI" panose="020B0604030504040204" pitchFamily="34" charset="-128"/>
                <a:ea typeface="Meiryo UI" panose="020B0604030504040204" pitchFamily="34" charset="-128"/>
              </a:rPr>
              <a:t>時間中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ファン約</a:t>
            </a:r>
            <a:r>
              <a:rPr lang="en-US" altLang="ja-JP" sz="900" dirty="0">
                <a:latin typeface="Meiryo UI" panose="020B0604030504040204" pitchFamily="34" charset="-128"/>
                <a:ea typeface="Meiryo UI" panose="020B0604030504040204" pitchFamily="34" charset="-128"/>
              </a:rPr>
              <a:t>4.5</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冷却約</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時間強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ファン約</a:t>
            </a:r>
            <a:r>
              <a:rPr lang="en-US" altLang="ja-JP" sz="900" dirty="0">
                <a:latin typeface="Meiryo UI" panose="020B0604030504040204" pitchFamily="34" charset="-128"/>
                <a:ea typeface="Meiryo UI" panose="020B0604030504040204" pitchFamily="34" charset="-128"/>
              </a:rPr>
              <a:t>2.5</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冷却約</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時間蓄電時間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a:t>
            </a:r>
            <a:r>
              <a:rPr lang="ja-JP" altLang="en-US" sz="900" dirty="0">
                <a:latin typeface="Meiryo UI" panose="020B0604030504040204" pitchFamily="34" charset="-128"/>
                <a:ea typeface="Meiryo UI" panose="020B0604030504040204" pitchFamily="34" charset="-128"/>
              </a:rPr>
              <a:t>時間バッテリー容量</a:t>
            </a:r>
            <a:r>
              <a:rPr lang="en-US" altLang="ja-JP" sz="900" dirty="0">
                <a:latin typeface="Meiryo UI" panose="020B0604030504040204" pitchFamily="34" charset="-128"/>
                <a:ea typeface="Meiryo UI" panose="020B0604030504040204" pitchFamily="34" charset="-128"/>
              </a:rPr>
              <a:t>:2200mAh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r>
              <a:rPr lang="ja-JP" altLang="en-US" sz="1600" dirty="0"/>
              <a:t>冷却プレートを肌に当てれば、クール感がアップするハンディファン。通勤・通学・アウトドアなど多用途で使えて、ミニサイズで持ち運びに便利！夏のノベルティやキャンペーン賞品に最適です。</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BB9D6CBB-3F1E-C0D1-5776-7D4AC9640537}"/>
              </a:ext>
            </a:extLst>
          </p:cNvPr>
          <p:cNvPicPr>
            <a:picLocks noChangeAspect="1"/>
          </p:cNvPicPr>
          <p:nvPr/>
        </p:nvPicPr>
        <p:blipFill>
          <a:blip r:embed="rId5"/>
          <a:stretch>
            <a:fillRect/>
          </a:stretch>
        </p:blipFill>
        <p:spPr>
          <a:xfrm>
            <a:off x="759866" y="1396377"/>
            <a:ext cx="3605530" cy="3605530"/>
          </a:xfrm>
          <a:prstGeom prst="rect">
            <a:avLst/>
          </a:prstGeom>
        </p:spPr>
      </p:pic>
    </p:spTree>
    <p:extLst>
      <p:ext uri="{BB962C8B-B14F-4D97-AF65-F5344CB8AC3E}">
        <p14:creationId xmlns:p14="http://schemas.microsoft.com/office/powerpoint/2010/main" val="49983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本体：ステンレス鋼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70×70×160</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度以下（</a:t>
            </a:r>
            <a:r>
              <a:rPr lang="en-US" altLang="ja-JP" sz="900" dirty="0">
                <a:latin typeface="Meiryo UI" panose="020B0604030504040204" pitchFamily="34" charset="-128"/>
                <a:ea typeface="Meiryo UI" panose="020B0604030504040204" pitchFamily="34" charset="-128"/>
              </a:rPr>
              <a:t>1H</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0.4L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ステンレス製で保温・保冷効果抜群の真空断熱構造のタンブラー</a:t>
            </a:r>
            <a:r>
              <a:rPr lang="en-US" altLang="ja-JP" sz="1600" dirty="0">
                <a:latin typeface="Meiryo UI" panose="020B0604030504040204" pitchFamily="34" charset="-128"/>
                <a:ea typeface="Meiryo UI" panose="020B0604030504040204" pitchFamily="34" charset="-128"/>
              </a:rPr>
              <a:t>400ml</a:t>
            </a:r>
            <a:r>
              <a:rPr lang="ja-JP" altLang="en-US" sz="1600" dirty="0">
                <a:latin typeface="Meiryo UI" panose="020B0604030504040204" pitchFamily="34" charset="-128"/>
                <a:ea typeface="Meiryo UI" panose="020B0604030504040204" pitchFamily="34" charset="-128"/>
              </a:rPr>
              <a:t>の</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個セット。飲み頃温度を長時間維持するので、毎日の食卓で気軽に使えてとても便利。ギフト用におススメです。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D55F56C5-308F-205A-4515-33357521B6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27" y="1344903"/>
            <a:ext cx="3713357" cy="371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50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75×75×90</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0.28L</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保冷効力：</a:t>
            </a:r>
            <a:r>
              <a:rPr lang="en-US" altLang="zh-TW" sz="900" dirty="0">
                <a:latin typeface="Meiryo UI" panose="020B0604030504040204" pitchFamily="34" charset="-128"/>
                <a:ea typeface="Meiryo UI" panose="020B0604030504040204" pitchFamily="34" charset="-128"/>
              </a:rPr>
              <a:t>8</a:t>
            </a:r>
            <a:r>
              <a:rPr lang="zh-TW" altLang="en-US" sz="900" dirty="0">
                <a:latin typeface="Meiryo UI" panose="020B0604030504040204" pitchFamily="34" charset="-128"/>
                <a:ea typeface="Meiryo UI" panose="020B0604030504040204" pitchFamily="34" charset="-128"/>
              </a:rPr>
              <a:t>度以下</a:t>
            </a:r>
            <a:r>
              <a:rPr lang="en-US" altLang="zh-TW" sz="900" dirty="0">
                <a:latin typeface="Meiryo UI" panose="020B0604030504040204" pitchFamily="34" charset="-128"/>
                <a:ea typeface="Meiryo UI" panose="020B0604030504040204" pitchFamily="34" charset="-128"/>
              </a:rPr>
              <a:t>(1</a:t>
            </a:r>
            <a:r>
              <a:rPr lang="zh-TW" altLang="en-US" sz="900" dirty="0">
                <a:latin typeface="Meiryo UI" panose="020B0604030504040204" pitchFamily="34" charset="-128"/>
                <a:ea typeface="Meiryo UI" panose="020B0604030504040204" pitchFamily="34" charset="-128"/>
              </a:rPr>
              <a:t>時間</a:t>
            </a:r>
            <a:r>
              <a:rPr lang="en-US" altLang="zh-TW"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サーモスの真空断熱カップ</a:t>
            </a:r>
            <a:r>
              <a:rPr lang="en-US" altLang="ja-JP" sz="1600" dirty="0">
                <a:latin typeface="Meiryo UI" panose="020B0604030504040204" pitchFamily="34" charset="-128"/>
                <a:ea typeface="Meiryo UI" panose="020B0604030504040204" pitchFamily="34" charset="-128"/>
              </a:rPr>
              <a:t>280ml</a:t>
            </a:r>
            <a:r>
              <a:rPr lang="ja-JP" altLang="en-US" sz="1600" dirty="0">
                <a:latin typeface="Meiryo UI" panose="020B0604030504040204" pitchFamily="34" charset="-128"/>
                <a:ea typeface="Meiryo UI" panose="020B0604030504040204" pitchFamily="34" charset="-128"/>
              </a:rPr>
              <a:t>の</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個セットは、普段使いし易くファミリー層に最適。ステンレス製魔法びん構造で、保温・保冷効果抜群です。口当たりが良い丸みを帯びた飲み口も特徴です。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6E864759-AB84-8DC9-92BC-EFBD73A237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705" y="1456043"/>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48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34" charset="-128"/>
                <a:ea typeface="Meiryo UI" panose="020B0604030504040204" pitchFamily="34" charset="-128"/>
              </a:rPr>
              <a:t>トラベルポーチ セミハードタイプ </a:t>
            </a:r>
            <a:r>
              <a:rPr lang="en-US" altLang="ja-JP" dirty="0">
                <a:solidFill>
                  <a:schemeClr val="bg1"/>
                </a:solidFill>
                <a:latin typeface="Meiryo UI" panose="020B0604030504040204" pitchFamily="34" charset="-128"/>
                <a:ea typeface="Meiryo UI" panose="020B0604030504040204" pitchFamily="34" charset="-128"/>
              </a:rPr>
              <a:t>L</a:t>
            </a:r>
            <a:r>
              <a:rPr lang="ja-JP" altLang="en-US" dirty="0">
                <a:solidFill>
                  <a:schemeClr val="bg1"/>
                </a:solidFill>
                <a:latin typeface="Meiryo UI" panose="020B0604030504040204" pitchFamily="34" charset="-128"/>
                <a:ea typeface="Meiryo UI" panose="020B0604030504040204" pitchFamily="34" charset="-128"/>
              </a:rPr>
              <a:t>サイズ 充電器 </a:t>
            </a:r>
            <a:r>
              <a:rPr lang="en-US" altLang="ja-JP" dirty="0">
                <a:solidFill>
                  <a:schemeClr val="bg1"/>
                </a:solidFill>
                <a:latin typeface="Meiryo UI" panose="020B0604030504040204" pitchFamily="34" charset="-128"/>
                <a:ea typeface="Meiryo UI" panose="020B0604030504040204" pitchFamily="34" charset="-128"/>
              </a:rPr>
              <a:t>PC</a:t>
            </a:r>
            <a:r>
              <a:rPr lang="ja-JP" altLang="en-US" dirty="0">
                <a:solidFill>
                  <a:schemeClr val="bg1"/>
                </a:solidFill>
                <a:latin typeface="Meiryo UI" panose="020B0604030504040204" pitchFamily="34" charset="-128"/>
                <a:ea typeface="Meiryo UI" panose="020B0604030504040204" pitchFamily="34" charset="-128"/>
              </a:rPr>
              <a:t>周辺機器 小物整理 収納ポーチ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35992"/>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表装</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貼り）</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W250×D155×H80mm</a:t>
            </a:r>
            <a:r>
              <a:rPr lang="ja-JP" altLang="en-US" sz="900" dirty="0">
                <a:latin typeface="Meiryo UI" panose="020B0604030504040204" pitchFamily="34" charset="-128"/>
                <a:ea typeface="Meiryo UI" panose="020B0604030504040204" pitchFamily="34" charset="-128"/>
              </a:rPr>
              <a:t>（突起部、持ち手含まず）</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233g</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間仕切り</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（本体に装着済）</a:t>
            </a:r>
          </a:p>
          <a:p>
            <a:r>
              <a:rPr lang="ja-JP" altLang="en-US" sz="900" dirty="0">
                <a:latin typeface="Meiryo UI" panose="020B0604030504040204" pitchFamily="34" charset="-128"/>
                <a:ea typeface="Meiryo UI" panose="020B0604030504040204" pitchFamily="34" charset="-128"/>
              </a:rPr>
              <a:t>生産国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中国</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メイン収納部有効内寸：約</a:t>
            </a:r>
            <a:r>
              <a:rPr lang="en-US" altLang="ja-JP" sz="900" dirty="0">
                <a:latin typeface="Meiryo UI" panose="020B0604030504040204" pitchFamily="34" charset="-128"/>
                <a:ea typeface="Meiryo UI" panose="020B0604030504040204" pitchFamily="34" charset="-128"/>
              </a:rPr>
              <a:t>W240×D142×H38mm</a:t>
            </a:r>
            <a:r>
              <a:rPr lang="ja-JP" altLang="en-US" sz="900" dirty="0">
                <a:latin typeface="Meiryo UI" panose="020B0604030504040204" pitchFamily="34" charset="-128"/>
                <a:ea typeface="Meiryo UI" panose="020B0604030504040204" pitchFamily="34" charset="-128"/>
              </a:rPr>
              <a:t>　メッシュポケット部サイズ：約</a:t>
            </a:r>
            <a:r>
              <a:rPr lang="en-US" altLang="ja-JP" sz="900" dirty="0">
                <a:latin typeface="Meiryo UI" panose="020B0604030504040204" pitchFamily="34" charset="-128"/>
                <a:ea typeface="Meiryo UI" panose="020B0604030504040204" pitchFamily="34" charset="-128"/>
              </a:rPr>
              <a:t>W232×H90mm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7812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2713"/>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L</a:t>
            </a:r>
            <a:r>
              <a:rPr lang="ja-JP" altLang="en-US" sz="1600" b="0" i="0" dirty="0">
                <a:solidFill>
                  <a:srgbClr val="333333"/>
                </a:solidFill>
                <a:effectLst/>
                <a:highlight>
                  <a:srgbClr val="FFFFFF"/>
                </a:highlight>
                <a:latin typeface="-apple-system"/>
              </a:rPr>
              <a:t>サイズのセミハードガジェットポーチ。外からの衝撃に強いセミハードタイプのため、精密機器などを持ち歩く際におすすめです。取り外し可能な間仕切り付きで、好きなように整理整頓も可能。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7F7ABAA6-47C6-40A7-90C5-62B5F5908D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412" y="1422052"/>
            <a:ext cx="3246399" cy="324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5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カラー </a:t>
            </a:r>
            <a:r>
              <a:rPr lang="en-US" altLang="ja-JP" sz="2000" dirty="0">
                <a:solidFill>
                  <a:schemeClr val="bg1"/>
                </a:solidFill>
                <a:latin typeface="Meiryo UI" panose="020B0604030504040204" pitchFamily="34" charset="-128"/>
                <a:ea typeface="Meiryo UI" panose="020B0604030504040204" pitchFamily="34" charset="-128"/>
              </a:rPr>
              <a:t>420ml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本体：ステンレス鋼（アクリル樹脂塗装）</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65×65×160</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保冷効力：</a:t>
            </a:r>
            <a:r>
              <a:rPr lang="en-US" altLang="zh-TW" sz="900" dirty="0">
                <a:latin typeface="Meiryo UI" panose="020B0604030504040204" pitchFamily="34" charset="-128"/>
                <a:ea typeface="Meiryo UI" panose="020B0604030504040204" pitchFamily="34" charset="-128"/>
              </a:rPr>
              <a:t>7℃</a:t>
            </a:r>
            <a:r>
              <a:rPr lang="zh-TW" altLang="en-US" sz="900" dirty="0">
                <a:latin typeface="Meiryo UI" panose="020B0604030504040204" pitchFamily="34" charset="-128"/>
                <a:ea typeface="Meiryo UI" panose="020B0604030504040204" pitchFamily="34" charset="-128"/>
              </a:rPr>
              <a:t>以下</a:t>
            </a:r>
            <a:r>
              <a:rPr lang="en-US" altLang="zh-TW" sz="900" dirty="0">
                <a:latin typeface="Meiryo UI" panose="020B0604030504040204" pitchFamily="34" charset="-128"/>
                <a:ea typeface="Meiryo UI" panose="020B0604030504040204" pitchFamily="34" charset="-128"/>
              </a:rPr>
              <a:t>(1</a:t>
            </a:r>
            <a:r>
              <a:rPr lang="zh-TW" altLang="en-US" sz="900" dirty="0">
                <a:latin typeface="Meiryo UI" panose="020B0604030504040204" pitchFamily="34" charset="-128"/>
                <a:ea typeface="Meiryo UI" panose="020B0604030504040204" pitchFamily="34" charset="-128"/>
              </a:rPr>
              <a:t>時間</a:t>
            </a:r>
            <a:r>
              <a:rPr lang="en-US" altLang="zh-TW"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0.42L</a:t>
            </a: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125g</a:t>
            </a:r>
          </a:p>
          <a:p>
            <a:r>
              <a:rPr lang="ja-JP" altLang="en-US" sz="900" b="1" dirty="0">
                <a:solidFill>
                  <a:srgbClr val="333333"/>
                </a:solidFill>
                <a:latin typeface="-apple-system"/>
                <a:ea typeface="Meiryo UI" panose="020B0604030504040204" pitchFamily="34" charset="-128"/>
              </a:rPr>
              <a:t>備     考 </a:t>
            </a:r>
            <a:r>
              <a:rPr lang="en-US" altLang="ja-JP" sz="900" b="1" dirty="0">
                <a:solidFill>
                  <a:srgbClr val="333333"/>
                </a:solidFill>
                <a:latin typeface="-apple-system"/>
                <a:ea typeface="Meiryo UI" panose="020B0604030504040204" pitchFamily="34" charset="-128"/>
              </a:rPr>
              <a:t>:</a:t>
            </a:r>
            <a:r>
              <a:rPr lang="ja-JP" altLang="en-US" sz="900" b="1" dirty="0">
                <a:solidFill>
                  <a:srgbClr val="333333"/>
                </a:solidFill>
                <a:latin typeface="-apple-system"/>
                <a:ea typeface="Meiryo UI" panose="020B0604030504040204" pitchFamily="34" charset="-128"/>
              </a:rPr>
              <a:t>  </a:t>
            </a:r>
            <a:r>
              <a:rPr lang="ja-JP" altLang="en-US" sz="900" dirty="0">
                <a:solidFill>
                  <a:srgbClr val="333333"/>
                </a:solidFill>
                <a:latin typeface="-apple-system"/>
                <a:ea typeface="Meiryo UI" panose="020B0604030504040204" pitchFamily="34" charset="-128"/>
              </a:rPr>
              <a:t>カラー展開　メタリックブラック、ブラウンゴールド、ストーンホワイト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縦長でスタイリッシュな見た目のサーモス製</a:t>
            </a:r>
            <a:r>
              <a:rPr lang="en-US" altLang="ja-JP" sz="1600" dirty="0">
                <a:latin typeface="Meiryo UI" panose="020B0604030504040204" pitchFamily="34" charset="-128"/>
                <a:ea typeface="Meiryo UI" panose="020B0604030504040204" pitchFamily="34" charset="-128"/>
              </a:rPr>
              <a:t>420ml</a:t>
            </a:r>
            <a:r>
              <a:rPr lang="ja-JP" altLang="en-US" sz="1600" dirty="0">
                <a:latin typeface="Meiryo UI" panose="020B0604030504040204" pitchFamily="34" charset="-128"/>
                <a:ea typeface="Meiryo UI" panose="020B0604030504040204" pitchFamily="34" charset="-128"/>
              </a:rPr>
              <a:t>タンブラーに上品な色合いのホワイト・ブラック・ゴールドが登場。真空断熱構造で温度をキープして、美味しさを長持ちさせます。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2" name="Picture 18">
            <a:extLst>
              <a:ext uri="{FF2B5EF4-FFF2-40B4-BE49-F238E27FC236}">
                <a16:creationId xmlns:a16="http://schemas.microsoft.com/office/drawing/2014/main" id="{656BA587-B127-23EE-8788-53DF4EA32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112" y="1339412"/>
            <a:ext cx="3690344" cy="369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85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34" charset="-128"/>
                <a:ea typeface="Meiryo UI" panose="020B0604030504040204" pitchFamily="34" charset="-128"/>
              </a:rPr>
              <a:t>丸大食品 煌彩</a:t>
            </a:r>
            <a:r>
              <a:rPr lang="en-US" altLang="ja-JP" dirty="0">
                <a:solidFill>
                  <a:schemeClr val="bg1"/>
                </a:solidFill>
                <a:latin typeface="Meiryo UI" panose="020B0604030504040204" pitchFamily="34" charset="-128"/>
                <a:ea typeface="Meiryo UI" panose="020B0604030504040204" pitchFamily="34" charset="-128"/>
              </a:rPr>
              <a:t>2</a:t>
            </a:r>
            <a:r>
              <a:rPr lang="ja-JP" altLang="en-US" dirty="0">
                <a:solidFill>
                  <a:schemeClr val="bg1"/>
                </a:solidFill>
                <a:latin typeface="Meiryo UI" panose="020B0604030504040204" pitchFamily="34" charset="-128"/>
                <a:ea typeface="Meiryo UI" panose="020B0604030504040204" pitchFamily="34" charset="-128"/>
              </a:rPr>
              <a:t>種ハムギフト　</a:t>
            </a:r>
            <a:r>
              <a:rPr lang="en-US" altLang="ja-JP" dirty="0">
                <a:solidFill>
                  <a:schemeClr val="bg1"/>
                </a:solidFill>
                <a:latin typeface="Meiryo UI" panose="020B0604030504040204" pitchFamily="34" charset="-128"/>
                <a:ea typeface="Meiryo UI" panose="020B0604030504040204" pitchFamily="34" charset="-128"/>
              </a:rPr>
              <a:t>※</a:t>
            </a:r>
            <a:r>
              <a:rPr lang="ja-JP" altLang="en-US" dirty="0">
                <a:solidFill>
                  <a:schemeClr val="bg1"/>
                </a:solidFill>
                <a:latin typeface="Meiryo UI" panose="020B0604030504040204" pitchFamily="34" charset="-128"/>
                <a:ea typeface="Meiryo UI" panose="020B0604030504040204" pitchFamily="34" charset="-128"/>
              </a:rPr>
              <a:t>税率</a:t>
            </a:r>
            <a:r>
              <a:rPr lang="en-US" altLang="ja-JP" dirty="0">
                <a:solidFill>
                  <a:schemeClr val="bg1"/>
                </a:solidFill>
                <a:latin typeface="Meiryo UI" panose="020B0604030504040204" pitchFamily="34" charset="-128"/>
                <a:ea typeface="Meiryo UI" panose="020B0604030504040204" pitchFamily="34" charset="-128"/>
              </a:rPr>
              <a:t>8</a:t>
            </a:r>
            <a:r>
              <a:rPr lang="ja-JP" altLang="en-US"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474147"/>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冷蔵</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あぶり焼焼豚</a:t>
            </a:r>
            <a:r>
              <a:rPr lang="en-US" altLang="ja-JP" sz="900" dirty="0">
                <a:latin typeface="Meiryo UI" panose="020B0604030504040204" pitchFamily="34" charset="-128"/>
                <a:ea typeface="Meiryo UI" panose="020B0604030504040204" pitchFamily="34" charset="-128"/>
              </a:rPr>
              <a:t>180g×1 </a:t>
            </a:r>
            <a:r>
              <a:rPr lang="ja-JP" altLang="en-US" sz="900" dirty="0">
                <a:latin typeface="Meiryo UI" panose="020B0604030504040204" pitchFamily="34" charset="-128"/>
                <a:ea typeface="Meiryo UI" panose="020B0604030504040204" pitchFamily="34" charset="-128"/>
              </a:rPr>
              <a:t>黒胡椒ミートローフ</a:t>
            </a:r>
            <a:r>
              <a:rPr lang="en-US" altLang="ja-JP" sz="900" dirty="0">
                <a:latin typeface="Meiryo UI" panose="020B0604030504040204" pitchFamily="34" charset="-128"/>
                <a:ea typeface="Meiryo UI" panose="020B0604030504040204" pitchFamily="34" charset="-128"/>
              </a:rPr>
              <a:t>170g×1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31628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20086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丸大食品のナンバー</a:t>
            </a:r>
            <a:r>
              <a:rPr lang="en-US" altLang="ja-JP" sz="1600" b="0" i="0" dirty="0">
                <a:solidFill>
                  <a:srgbClr val="333333"/>
                </a:solidFill>
                <a:effectLst/>
                <a:highlight>
                  <a:srgbClr val="FFFFFF"/>
                </a:highlight>
                <a:latin typeface="-apple-system"/>
              </a:rPr>
              <a:t>1</a:t>
            </a:r>
            <a:r>
              <a:rPr lang="ja-JP" altLang="en-US" sz="1600" b="0" i="0" dirty="0">
                <a:solidFill>
                  <a:srgbClr val="333333"/>
                </a:solidFill>
                <a:effectLst/>
                <a:highlight>
                  <a:srgbClr val="FFFFFF"/>
                </a:highlight>
                <a:latin typeface="-apple-system"/>
              </a:rPr>
              <a:t>ブランド「煌彩」の、焼豚とミートローフのギフトセットです。大切な人への贈り物として、またイベント等での抽選会の景品用としておすすめの商品です。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DDCB292A-F001-B8D5-4EF2-8D5BCD676E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767" y="1529015"/>
            <a:ext cx="3560088" cy="356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56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保冷缶ホルダー　</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本体：ステンレス製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ラバーリング</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W7.5×H11×D7.5cm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r>
              <a:rPr lang="ja-JP" altLang="en-US" sz="900" dirty="0">
                <a:latin typeface="Meiryo UI" panose="020B0604030504040204" pitchFamily="34" charset="-128"/>
                <a:ea typeface="Meiryo UI" panose="020B0604030504040204" pitchFamily="34" charset="-128"/>
              </a:rPr>
              <a:t>缶用</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真空断熱二重構造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缶がすっぽり入るサイズのサーモス製保冷缶ホルダー。ラバーリングを外せば、口当たりやさしい飲み口のタンブラーとしても使えます。自宅でもアウトドアでも重宝するアイテムです。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 name="図 104">
            <a:extLst>
              <a:ext uri="{FF2B5EF4-FFF2-40B4-BE49-F238E27FC236}">
                <a16:creationId xmlns:a16="http://schemas.microsoft.com/office/drawing/2014/main" id="{CC751C6B-252D-E39D-442A-68E743BD7C5D}"/>
              </a:ext>
            </a:extLst>
          </p:cNvPr>
          <p:cNvPicPr>
            <a:picLocks noChangeAspect="1"/>
          </p:cNvPicPr>
          <p:nvPr/>
        </p:nvPicPr>
        <p:blipFill>
          <a:blip r:embed="rId5"/>
          <a:stretch>
            <a:fillRect/>
          </a:stretch>
        </p:blipFill>
        <p:spPr>
          <a:xfrm>
            <a:off x="700042" y="1406695"/>
            <a:ext cx="3590620" cy="3590620"/>
          </a:xfrm>
          <a:prstGeom prst="rect">
            <a:avLst/>
          </a:prstGeom>
        </p:spPr>
      </p:pic>
    </p:spTree>
    <p:extLst>
      <p:ext uri="{BB962C8B-B14F-4D97-AF65-F5344CB8AC3E}">
        <p14:creationId xmlns:p14="http://schemas.microsoft.com/office/powerpoint/2010/main" val="55999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lnSpc>
                <a:spcPct val="100000"/>
              </a:lnSpc>
            </a:pPr>
            <a:r>
              <a:rPr lang="ja-JP" altLang="ja-JP" sz="2000" b="0" strike="noStrike" spc="-1" dirty="0">
                <a:solidFill>
                  <a:srgbClr val="FFFFFF"/>
                </a:solidFill>
                <a:latin typeface="Meiryo UI"/>
                <a:ea typeface="Meiryo UI"/>
              </a:rPr>
              <a:t>ウッドキャップ・ステンレスタンブラー</a:t>
            </a:r>
            <a:endParaRPr lang="en-US" altLang="ja-JP" sz="2000" b="0" strike="noStrike" spc="-1" dirty="0">
              <a:latin typeface="Arial"/>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lnSpc>
                <a:spcPct val="100000"/>
              </a:lnSpc>
            </a:pPr>
            <a:r>
              <a:rPr lang="ja-JP" altLang="ja-JP" sz="900" b="0" strike="noStrike" spc="-1" dirty="0">
                <a:solidFill>
                  <a:srgbClr val="000000"/>
                </a:solidFill>
                <a:latin typeface="Meiryo UI"/>
                <a:ea typeface="Meiryo UI"/>
              </a:rPr>
              <a:t>素</a:t>
            </a:r>
            <a:r>
              <a:rPr lang="en-US" altLang="ja-JP" sz="900" b="0" strike="noStrike" spc="-1" dirty="0">
                <a:solidFill>
                  <a:srgbClr val="000000"/>
                </a:solidFill>
                <a:latin typeface="Meiryo UI"/>
                <a:ea typeface="Meiryo UI"/>
              </a:rPr>
              <a:t>   </a:t>
            </a:r>
            <a:r>
              <a:rPr lang="en-US" altLang="ja-JP" sz="900" b="0" strike="noStrike" spc="-1" dirty="0" err="1">
                <a:solidFill>
                  <a:srgbClr val="000000"/>
                </a:solidFill>
                <a:latin typeface="Meiryo UI"/>
                <a:ea typeface="Meiryo UI"/>
              </a:rPr>
              <a:t>材：ステンレス、天然木、シリコン</a:t>
            </a:r>
            <a:endParaRPr lang="en-US" altLang="ja-JP" sz="900" b="0" strike="noStrike" spc="-1" dirty="0">
              <a:latin typeface="Arial"/>
            </a:endParaRPr>
          </a:p>
          <a:p>
            <a:pPr>
              <a:lnSpc>
                <a:spcPct val="100000"/>
              </a:lnSpc>
            </a:pPr>
            <a:r>
              <a:rPr lang="ja-JP" altLang="ja-JP" sz="900" b="0" strike="noStrike" spc="197" dirty="0">
                <a:solidFill>
                  <a:srgbClr val="000000"/>
                </a:solidFill>
                <a:latin typeface="Meiryo UI"/>
                <a:ea typeface="Meiryo UI"/>
              </a:rPr>
              <a:t>サイズ</a:t>
            </a:r>
            <a:r>
              <a:rPr lang="ja-JP" altLang="ja-JP" sz="900" b="0" strike="noStrike" spc="-1" dirty="0">
                <a:solidFill>
                  <a:srgbClr val="000000"/>
                </a:solidFill>
                <a:latin typeface="Meiryo UI"/>
                <a:ea typeface="Meiryo UI"/>
              </a:rPr>
              <a:t>：縦</a:t>
            </a:r>
            <a:r>
              <a:rPr lang="en-US" altLang="ja-JP" sz="900" b="0" strike="noStrike" spc="-1" dirty="0">
                <a:solidFill>
                  <a:srgbClr val="000000"/>
                </a:solidFill>
                <a:latin typeface="Meiryo UI"/>
                <a:ea typeface="Meiryo UI"/>
              </a:rPr>
              <a:t>80×</a:t>
            </a:r>
            <a:r>
              <a:rPr lang="ja-JP" altLang="ja-JP" sz="900" b="0" strike="noStrike" spc="-1" dirty="0">
                <a:solidFill>
                  <a:srgbClr val="000000"/>
                </a:solidFill>
                <a:latin typeface="Meiryo UI"/>
                <a:ea typeface="Meiryo UI"/>
              </a:rPr>
              <a:t>横</a:t>
            </a:r>
            <a:r>
              <a:rPr lang="en-US" altLang="ja-JP" sz="900" b="0" strike="noStrike" spc="-1" dirty="0">
                <a:solidFill>
                  <a:srgbClr val="000000"/>
                </a:solidFill>
                <a:latin typeface="Meiryo UI"/>
                <a:ea typeface="Meiryo UI"/>
              </a:rPr>
              <a:t>80×</a:t>
            </a:r>
            <a:r>
              <a:rPr lang="ja-JP" altLang="ja-JP" sz="900" b="0" strike="noStrike" spc="-1" dirty="0">
                <a:solidFill>
                  <a:srgbClr val="000000"/>
                </a:solidFill>
                <a:latin typeface="Meiryo UI"/>
                <a:ea typeface="Meiryo UI"/>
              </a:rPr>
              <a:t>奥行</a:t>
            </a:r>
            <a:r>
              <a:rPr lang="en-US" altLang="ja-JP" sz="900" b="0" strike="noStrike" spc="-1" dirty="0">
                <a:solidFill>
                  <a:srgbClr val="000000"/>
                </a:solidFill>
                <a:latin typeface="Meiryo UI"/>
                <a:ea typeface="Meiryo UI"/>
              </a:rPr>
              <a:t>142mm</a:t>
            </a:r>
            <a:r>
              <a:rPr lang="ja-JP" altLang="ja-JP" sz="900" b="0" strike="noStrike" spc="-1" dirty="0">
                <a:solidFill>
                  <a:srgbClr val="000000"/>
                </a:solidFill>
                <a:latin typeface="Meiryo UI"/>
                <a:ea typeface="Meiryo UI"/>
              </a:rPr>
              <a:t>（包装形態：箱入）</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備   考：シルバー、シャンパンゴールド、マットブラック</a:t>
            </a:r>
            <a:endParaRPr lang="en-US" altLang="ja-JP" sz="900" b="0" strike="noStrike" spc="-1" dirty="0">
              <a:latin typeface="Arial"/>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1"/>
              </a:lnSpc>
            </a:pPr>
            <a:r>
              <a:rPr lang="ja-JP" altLang="ja-JP" sz="1600" b="0" strike="noStrike" spc="-1" dirty="0">
                <a:solidFill>
                  <a:srgbClr val="000000"/>
                </a:solidFill>
                <a:latin typeface="Meiryo UI"/>
                <a:ea typeface="Meiryo UI"/>
              </a:rPr>
              <a:t>真空二重構造のステンレス素材で保冷温効果が高く、また天然木の蓋がお洒落な雰囲気を醸し出す上質なタンブラーです。オリジナル名入れも可能なため、物販用や記念用などにもおすすめです。</a:t>
            </a:r>
            <a:endParaRPr lang="en-US" altLang="ja-JP" sz="1600" b="0" strike="noStrike" spc="-1" dirty="0">
              <a:latin typeface="Arial"/>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0C24E91B-7A4B-0633-7C7B-7733AD8F7EBB}"/>
              </a:ext>
            </a:extLst>
          </p:cNvPr>
          <p:cNvPicPr/>
          <p:nvPr/>
        </p:nvPicPr>
        <p:blipFill>
          <a:blip r:embed="rId5"/>
          <a:stretch/>
        </p:blipFill>
        <p:spPr>
          <a:xfrm>
            <a:off x="759240" y="1479240"/>
            <a:ext cx="3380760" cy="3380760"/>
          </a:xfrm>
          <a:prstGeom prst="rect">
            <a:avLst/>
          </a:prstGeom>
          <a:ln w="0">
            <a:noFill/>
          </a:ln>
        </p:spPr>
      </p:pic>
    </p:spTree>
    <p:extLst>
      <p:ext uri="{BB962C8B-B14F-4D97-AF65-F5344CB8AC3E}">
        <p14:creationId xmlns:p14="http://schemas.microsoft.com/office/powerpoint/2010/main" val="540178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真空断熱マグカップ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カラー展開：アッシュブルー、ベージュ、スモークブラック、ステンレスマット</a:t>
            </a:r>
          </a:p>
          <a:p>
            <a:r>
              <a:rPr lang="ja-JP" altLang="en-US" sz="900" dirty="0">
                <a:latin typeface="Meiryo UI" panose="020B0604030504040204" pitchFamily="34" charset="-128"/>
                <a:ea typeface="Meiryo UI" panose="020B0604030504040204" pitchFamily="34" charset="-128"/>
              </a:rPr>
              <a:t>素材：本体：ステンレス鋼（アクリル樹脂塗装）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フタ：ポリプロピレン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85×120×110mm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450ml</a:t>
            </a:r>
            <a:r>
              <a:rPr lang="ja-JP" altLang="en-US" sz="900" dirty="0">
                <a:latin typeface="Meiryo UI" panose="020B0604030504040204" pitchFamily="34" charset="-128"/>
                <a:ea typeface="Meiryo UI" panose="020B0604030504040204" pitchFamily="34" charset="-128"/>
              </a:rPr>
              <a:t>　重量：</a:t>
            </a:r>
            <a:r>
              <a:rPr lang="en-US" altLang="ja-JP" sz="900" dirty="0">
                <a:latin typeface="Meiryo UI" panose="020B0604030504040204" pitchFamily="34" charset="-128"/>
                <a:ea typeface="Meiryo UI" panose="020B0604030504040204" pitchFamily="34" charset="-128"/>
              </a:rPr>
              <a:t>200g</a:t>
            </a:r>
            <a:r>
              <a:rPr lang="ja-JP" altLang="en-US" sz="900" dirty="0">
                <a:latin typeface="Meiryo UI" panose="020B0604030504040204" pitchFamily="34" charset="-128"/>
                <a:ea typeface="Meiryo UI" panose="020B0604030504040204" pitchFamily="34" charset="-128"/>
              </a:rPr>
              <a:t>　生産国：中国</a:t>
            </a:r>
          </a:p>
          <a:p>
            <a:r>
              <a:rPr lang="ja-JP" altLang="en-US" sz="900" dirty="0">
                <a:latin typeface="Meiryo UI" panose="020B0604030504040204" pitchFamily="34" charset="-128"/>
                <a:ea typeface="Meiryo UI" panose="020B0604030504040204" pitchFamily="34" charset="-128"/>
              </a:rPr>
              <a:t>備考：保温効力：</a:t>
            </a:r>
            <a:r>
              <a:rPr lang="en-US" altLang="ja-JP" sz="900" dirty="0">
                <a:latin typeface="Meiryo UI" panose="020B0604030504040204" pitchFamily="34" charset="-128"/>
                <a:ea typeface="Meiryo UI" panose="020B0604030504040204" pitchFamily="34" charset="-128"/>
              </a:rPr>
              <a:t>69℃</a:t>
            </a:r>
            <a:r>
              <a:rPr lang="ja-JP" altLang="en-US" sz="900" dirty="0">
                <a:latin typeface="Meiryo UI" panose="020B0604030504040204" pitchFamily="34" charset="-128"/>
                <a:ea typeface="Meiryo UI" panose="020B0604030504040204" pitchFamily="34" charset="-128"/>
              </a:rPr>
              <a:t>以上（</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保冷効力：</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たっぷり入る</a:t>
            </a:r>
            <a:r>
              <a:rPr lang="en-US" altLang="ja-JP" sz="1600" dirty="0"/>
              <a:t>450ml</a:t>
            </a:r>
            <a:r>
              <a:rPr lang="ja-JP" altLang="en-US" sz="1600" dirty="0"/>
              <a:t>サイズのシンプルで使いやすいフタ付きマグカップです。ステンレス製魔法びん構造のため保冷保温効果が高く、美味しい飲み物を美味しい温度のまま長く楽しめます。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4D34DB36-EDC2-82D2-9751-A4CF633D4A5B}"/>
              </a:ext>
            </a:extLst>
          </p:cNvPr>
          <p:cNvPicPr>
            <a:picLocks noChangeAspect="1"/>
          </p:cNvPicPr>
          <p:nvPr/>
        </p:nvPicPr>
        <p:blipFill>
          <a:blip r:embed="rId5"/>
          <a:stretch>
            <a:fillRect/>
          </a:stretch>
        </p:blipFill>
        <p:spPr>
          <a:xfrm>
            <a:off x="691158" y="1371901"/>
            <a:ext cx="3683021" cy="3683021"/>
          </a:xfrm>
          <a:prstGeom prst="rect">
            <a:avLst/>
          </a:prstGeom>
        </p:spPr>
      </p:pic>
    </p:spTree>
    <p:extLst>
      <p:ext uri="{BB962C8B-B14F-4D97-AF65-F5344CB8AC3E}">
        <p14:creationId xmlns:p14="http://schemas.microsoft.com/office/powerpoint/2010/main" val="2767137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今治粋美バスたおる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60×120cm</a:t>
            </a:r>
          </a:p>
          <a:p>
            <a:r>
              <a:rPr lang="ja-JP" altLang="en-US" sz="900" dirty="0">
                <a:latin typeface="Meiryo UI" panose="020B0604030504040204" pitchFamily="34" charset="-128"/>
                <a:ea typeface="Meiryo UI" panose="020B0604030504040204" pitchFamily="34" charset="-128"/>
              </a:rPr>
              <a:t>包装：木箱入り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信頼できる高品質の今治産粋美バスたおるは、綿本来の美しい白さとやわからさ、吸水性を兼備。日頃の感謝の想いを込めた贈答品や記念品に最適な高級感のある木箱入りです。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361D6BC6-5F64-AFAE-555E-1EB9DEF307A4}"/>
              </a:ext>
            </a:extLst>
          </p:cNvPr>
          <p:cNvPicPr>
            <a:picLocks noChangeAspect="1"/>
          </p:cNvPicPr>
          <p:nvPr/>
        </p:nvPicPr>
        <p:blipFill>
          <a:blip r:embed="rId5"/>
          <a:stretch>
            <a:fillRect/>
          </a:stretch>
        </p:blipFill>
        <p:spPr>
          <a:xfrm>
            <a:off x="655106" y="1381575"/>
            <a:ext cx="3669349" cy="3669349"/>
          </a:xfrm>
          <a:prstGeom prst="rect">
            <a:avLst/>
          </a:prstGeom>
        </p:spPr>
      </p:pic>
    </p:spTree>
    <p:extLst>
      <p:ext uri="{BB962C8B-B14F-4D97-AF65-F5344CB8AC3E}">
        <p14:creationId xmlns:p14="http://schemas.microsoft.com/office/powerpoint/2010/main" val="3679617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日本ハム 本格派</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種セット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日間（冷蔵）</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本格派吟王あらびきミートローフ</a:t>
            </a:r>
            <a:r>
              <a:rPr lang="en-US" altLang="ja-JP" sz="900" dirty="0">
                <a:latin typeface="Meiryo UI" panose="020B0604030504040204" pitchFamily="34" charset="-128"/>
                <a:ea typeface="Meiryo UI" panose="020B0604030504040204" pitchFamily="34" charset="-128"/>
              </a:rPr>
              <a:t>150g×1</a:t>
            </a:r>
            <a:r>
              <a:rPr lang="ja-JP" altLang="en-US" sz="900" dirty="0">
                <a:latin typeface="Meiryo UI" panose="020B0604030504040204" pitchFamily="34" charset="-128"/>
                <a:ea typeface="Meiryo UI" panose="020B0604030504040204" pitchFamily="34" charset="-128"/>
              </a:rPr>
              <a:t>、本格派吟王特撰あらびきウインナー</a:t>
            </a:r>
            <a:r>
              <a:rPr lang="en-US" altLang="ja-JP" sz="900" dirty="0">
                <a:latin typeface="Meiryo UI" panose="020B0604030504040204" pitchFamily="34" charset="-128"/>
                <a:ea typeface="Meiryo UI" panose="020B0604030504040204" pitchFamily="34" charset="-128"/>
              </a:rPr>
              <a:t>70g×1</a:t>
            </a:r>
            <a:r>
              <a:rPr lang="ja-JP" altLang="en-US" sz="900" dirty="0">
                <a:latin typeface="Meiryo UI" panose="020B0604030504040204" pitchFamily="34" charset="-128"/>
                <a:ea typeface="Meiryo UI" panose="020B0604030504040204" pitchFamily="34" charset="-128"/>
              </a:rPr>
              <a:t>、生ハム</a:t>
            </a:r>
            <a:r>
              <a:rPr lang="en-US" altLang="ja-JP" sz="900" dirty="0">
                <a:latin typeface="Meiryo UI" panose="020B0604030504040204" pitchFamily="34" charset="-128"/>
                <a:ea typeface="Meiryo UI" panose="020B0604030504040204" pitchFamily="34" charset="-128"/>
              </a:rPr>
              <a:t>27g×1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本格派吟王あらびきミートローフ、本格派吟王特撰あらびきウインナー、本格派ロース生ハムの、日本ハムの自信作を詰め合わせたギフトセット。オードブルやおつまみ、おかずに最適！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2C8F63B9-9F74-CE8B-EC06-C9D87358E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18" y="1496155"/>
            <a:ext cx="3530142" cy="353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02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レザーメモカバー</a:t>
            </a:r>
            <a:r>
              <a:rPr lang="en-US" altLang="ja-JP" sz="2000" dirty="0">
                <a:solidFill>
                  <a:schemeClr val="bg1"/>
                </a:solidFill>
                <a:latin typeface="Meiryo UI" panose="020B0604030504040204" pitchFamily="34" charset="-128"/>
                <a:ea typeface="Meiryo UI" panose="020B0604030504040204" pitchFamily="34" charset="-128"/>
              </a:rPr>
              <a:t>A7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115×84×20m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/130×95×28mm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ロディアメモパッド付</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色から選択可</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高級感のある牛革を贅沢に使用した、見た目もシックで格好良い</a:t>
            </a:r>
            <a:r>
              <a:rPr lang="en-US" altLang="ja-JP" sz="1600" b="0" i="0" dirty="0">
                <a:solidFill>
                  <a:srgbClr val="333333"/>
                </a:solidFill>
                <a:effectLst/>
                <a:latin typeface="-apple-system"/>
              </a:rPr>
              <a:t>A7</a:t>
            </a:r>
            <a:r>
              <a:rPr lang="ja-JP" altLang="en-US" sz="1600" b="0" i="0" dirty="0">
                <a:solidFill>
                  <a:srgbClr val="333333"/>
                </a:solidFill>
                <a:effectLst/>
                <a:latin typeface="-apple-system"/>
              </a:rPr>
              <a:t>サイズのレザーメモカバーです。名入れプリントも可能ですので、オリジナルグッズ用などにもおすすめです。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A2246D4-9B09-4DE2-88E0-1A044B32A9CC}"/>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0915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ウッドペンスタンドクロック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MDF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142×</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68×</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70mm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優しく温かみのあるウッド調のデザインに、デジタル時計の表示がとってもおしゃれでスタイリッシュなペン立てです。カラーバリエーションはナチュラルとチャコールの二色展開。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D9C4CD8-3654-8490-8448-B071EA435951}"/>
              </a:ext>
            </a:extLst>
          </p:cNvPr>
          <p:cNvPicPr>
            <a:picLocks noChangeAspect="1"/>
          </p:cNvPicPr>
          <p:nvPr/>
        </p:nvPicPr>
        <p:blipFill>
          <a:blip r:embed="rId5"/>
          <a:stretch>
            <a:fillRect/>
          </a:stretch>
        </p:blipFill>
        <p:spPr>
          <a:xfrm>
            <a:off x="612633" y="1365320"/>
            <a:ext cx="3716085" cy="3716085"/>
          </a:xfrm>
          <a:prstGeom prst="rect">
            <a:avLst/>
          </a:prstGeom>
        </p:spPr>
      </p:pic>
    </p:spTree>
    <p:extLst>
      <p:ext uri="{BB962C8B-B14F-4D97-AF65-F5344CB8AC3E}">
        <p14:creationId xmlns:p14="http://schemas.microsoft.com/office/powerpoint/2010/main" val="157159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スリム急速充電モバイルバッテリー</a:t>
            </a:r>
            <a:r>
              <a:rPr lang="en-US" altLang="ja-JP" sz="2000" dirty="0">
                <a:solidFill>
                  <a:schemeClr val="bg1"/>
                </a:solidFill>
                <a:latin typeface="Meiryo UI" panose="020B0604030504040204" pitchFamily="34" charset="-128"/>
                <a:ea typeface="Meiryo UI" panose="020B0604030504040204" pitchFamily="34" charset="-128"/>
              </a:rPr>
              <a:t>10000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135×69×16mm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186×110×22mm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本体、蓄電用ケーブル</a:t>
            </a:r>
            <a:r>
              <a:rPr lang="en-US" altLang="ja-JP" sz="900" dirty="0">
                <a:latin typeface="Meiryo UI" panose="020B0604030504040204" pitchFamily="34" charset="-128"/>
                <a:ea typeface="Meiryo UI" panose="020B0604030504040204" pitchFamily="34" charset="-128"/>
              </a:rPr>
              <a:t>(</a:t>
            </a:r>
            <a:r>
              <a:rPr lang="en-US" altLang="ja-JP" sz="900" dirty="0" err="1">
                <a:latin typeface="Meiryo UI" panose="020B0604030504040204" pitchFamily="34" charset="-128"/>
                <a:ea typeface="Meiryo UI" panose="020B0604030504040204" pitchFamily="34" charset="-128"/>
              </a:rPr>
              <a:t>microUSB</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10000mAh</a:t>
            </a:r>
            <a:r>
              <a:rPr lang="ja-JP" altLang="en-US" sz="1600" dirty="0"/>
              <a:t>容量で、スマートフォンだったら約</a:t>
            </a:r>
            <a:r>
              <a:rPr lang="en-US" altLang="ja-JP" sz="1600" dirty="0"/>
              <a:t>3</a:t>
            </a:r>
            <a:r>
              <a:rPr lang="ja-JP" altLang="en-US" sz="1600" dirty="0"/>
              <a:t>回分のフル充電が可能なモバイルバッテリー。すっきりとしたシンプルな形状のためオリジナル名入れも良く映え、販促用としても人気です。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B69CA883-CFD3-B67E-3FB4-5FCB1BD06E31}"/>
              </a:ext>
            </a:extLst>
          </p:cNvPr>
          <p:cNvPicPr>
            <a:picLocks noChangeAspect="1"/>
          </p:cNvPicPr>
          <p:nvPr/>
        </p:nvPicPr>
        <p:blipFill>
          <a:blip r:embed="rId5"/>
          <a:stretch>
            <a:fillRect/>
          </a:stretch>
        </p:blipFill>
        <p:spPr>
          <a:xfrm>
            <a:off x="671921" y="1319223"/>
            <a:ext cx="3737777" cy="3737777"/>
          </a:xfrm>
          <a:prstGeom prst="rect">
            <a:avLst/>
          </a:prstGeom>
        </p:spPr>
      </p:pic>
    </p:spTree>
    <p:extLst>
      <p:ext uri="{BB962C8B-B14F-4D97-AF65-F5344CB8AC3E}">
        <p14:creationId xmlns:p14="http://schemas.microsoft.com/office/powerpoint/2010/main" val="195379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保温機能付き コーヒーメーカー</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素材：ポリプロピレン・ガラス・ナイロン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22.5×16.5×26.3cm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750ml</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930g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計量スプーン</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電源</a:t>
            </a:r>
            <a:r>
              <a:rPr lang="en-US" altLang="ja-JP" sz="900" dirty="0">
                <a:latin typeface="Meiryo UI" panose="020B0604030504040204" pitchFamily="34" charset="-128"/>
                <a:ea typeface="Meiryo UI" panose="020B0604030504040204" pitchFamily="34" charset="-128"/>
              </a:rPr>
              <a:t>/100V(50/60Hz) </a:t>
            </a:r>
            <a:r>
              <a:rPr lang="ja-JP" altLang="en-US" sz="900" dirty="0">
                <a:latin typeface="Meiryo UI" panose="020B0604030504040204" pitchFamily="34" charset="-128"/>
                <a:ea typeface="Meiryo UI" panose="020B0604030504040204" pitchFamily="34" charset="-128"/>
              </a:rPr>
              <a:t>消費電力</a:t>
            </a:r>
            <a:r>
              <a:rPr lang="en-US" altLang="ja-JP" sz="900" dirty="0">
                <a:latin typeface="Meiryo UI" panose="020B0604030504040204" pitchFamily="34" charset="-128"/>
                <a:ea typeface="Meiryo UI" panose="020B0604030504040204" pitchFamily="34" charset="-128"/>
              </a:rPr>
              <a:t>/650W </a:t>
            </a:r>
            <a:r>
              <a:rPr lang="ja-JP" altLang="en-US" sz="900" dirty="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a:t>
            </a:r>
            <a:r>
              <a:rPr lang="ja-JP" altLang="en-US" sz="1600" dirty="0"/>
              <a:t>カップ容量のジャストサイズな保温機能付きコーヒーメーカーです。美味しいコーヒータイムをゆったり楽しめるアイテム。イベントやキャンペーンの特典用、景品用にもおすすめ。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C9F49881-63EE-6690-5F36-56B4772973D8}"/>
              </a:ext>
            </a:extLst>
          </p:cNvPr>
          <p:cNvPicPr>
            <a:picLocks noChangeAspect="1"/>
          </p:cNvPicPr>
          <p:nvPr/>
        </p:nvPicPr>
        <p:blipFill>
          <a:blip r:embed="rId5"/>
          <a:stretch>
            <a:fillRect/>
          </a:stretch>
        </p:blipFill>
        <p:spPr>
          <a:xfrm>
            <a:off x="712848" y="1359200"/>
            <a:ext cx="3657855" cy="3657855"/>
          </a:xfrm>
          <a:prstGeom prst="rect">
            <a:avLst/>
          </a:prstGeom>
        </p:spPr>
      </p:pic>
    </p:spTree>
    <p:extLst>
      <p:ext uri="{BB962C8B-B14F-4D97-AF65-F5344CB8AC3E}">
        <p14:creationId xmlns:p14="http://schemas.microsoft.com/office/powerpoint/2010/main" val="97509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電動ケアガン リラフィ</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カラー展開：クロウブラック、パウダーピンク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130×170×50mm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肩や首のコリ、疲れをピンポイントで解消してくれる電動ケアガンです。</a:t>
            </a:r>
            <a:r>
              <a:rPr lang="en-US" altLang="ja-JP" sz="1600" dirty="0"/>
              <a:t>4</a:t>
            </a:r>
            <a:r>
              <a:rPr lang="ja-JP" altLang="en-US" sz="1600" dirty="0"/>
              <a:t>段階の強さ調整ができる点も高ポイント。カラーバリエーションはクロウブラックとパウダーピンクの</a:t>
            </a:r>
            <a:r>
              <a:rPr lang="en-US" altLang="ja-JP" sz="1600" dirty="0"/>
              <a:t>2</a:t>
            </a:r>
            <a:r>
              <a:rPr lang="ja-JP" altLang="en-US" sz="1600" dirty="0"/>
              <a:t>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33D553FC-AB23-DD0D-DCF7-02146369F5AD}"/>
              </a:ext>
            </a:extLst>
          </p:cNvPr>
          <p:cNvPicPr>
            <a:picLocks noChangeAspect="1"/>
          </p:cNvPicPr>
          <p:nvPr/>
        </p:nvPicPr>
        <p:blipFill>
          <a:blip r:embed="rId5"/>
          <a:stretch>
            <a:fillRect/>
          </a:stretch>
        </p:blipFill>
        <p:spPr>
          <a:xfrm>
            <a:off x="663898" y="1337023"/>
            <a:ext cx="3713901" cy="3713901"/>
          </a:xfrm>
          <a:prstGeom prst="rect">
            <a:avLst/>
          </a:prstGeom>
        </p:spPr>
      </p:pic>
    </p:spTree>
    <p:extLst>
      <p:ext uri="{BB962C8B-B14F-4D97-AF65-F5344CB8AC3E}">
        <p14:creationId xmlns:p14="http://schemas.microsoft.com/office/powerpoint/2010/main" val="94520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280ml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パステル調の控えめのカラー展開で、オリジナル名入れもよく映える</a:t>
            </a:r>
            <a:r>
              <a:rPr lang="en-US" altLang="ja-JP" sz="1600" b="0" i="0" dirty="0">
                <a:solidFill>
                  <a:srgbClr val="333333"/>
                </a:solidFill>
                <a:effectLst/>
                <a:latin typeface="-apple-system"/>
              </a:rPr>
              <a:t>280ml</a:t>
            </a:r>
            <a:r>
              <a:rPr lang="ja-JP" altLang="en-US" sz="1600" b="0" i="0" dirty="0">
                <a:solidFill>
                  <a:srgbClr val="333333"/>
                </a:solidFill>
                <a:effectLst/>
                <a:latin typeface="-apple-system"/>
              </a:rPr>
              <a:t>サイズのカップです。熱いものを入れても持ちにくくなく、冷たいものを入れても結露しにくい点が高ポイント！</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36965EB6-C53F-35E0-1D06-336467E6F48D}"/>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26668347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TotalTime>
  <Words>3094</Words>
  <Application>Microsoft Office PowerPoint</Application>
  <PresentationFormat>画面に合わせる (4:3)</PresentationFormat>
  <Paragraphs>472</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244</cp:revision>
  <cp:lastPrinted>2021-07-20T08:57:41Z</cp:lastPrinted>
  <dcterms:created xsi:type="dcterms:W3CDTF">2021-06-21T09:41:39Z</dcterms:created>
  <dcterms:modified xsi:type="dcterms:W3CDTF">2024-07-19T07:00:45Z</dcterms:modified>
</cp:coreProperties>
</file>