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5" r:id="rId2"/>
    <p:sldId id="277" r:id="rId3"/>
    <p:sldId id="279" r:id="rId4"/>
    <p:sldId id="275" r:id="rId5"/>
    <p:sldId id="287" r:id="rId6"/>
    <p:sldId id="268" r:id="rId7"/>
    <p:sldId id="284" r:id="rId8"/>
    <p:sldId id="270" r:id="rId9"/>
    <p:sldId id="272" r:id="rId10"/>
    <p:sldId id="269" r:id="rId11"/>
    <p:sldId id="280" r:id="rId12"/>
    <p:sldId id="282" r:id="rId13"/>
    <p:sldId id="274" r:id="rId14"/>
    <p:sldId id="258" r:id="rId15"/>
    <p:sldId id="262" r:id="rId16"/>
    <p:sldId id="257" r:id="rId17"/>
    <p:sldId id="273" r:id="rId18"/>
    <p:sldId id="264" r:id="rId19"/>
    <p:sldId id="259" r:id="rId20"/>
    <p:sldId id="263" r:id="rId21"/>
    <p:sldId id="278" r:id="rId22"/>
    <p:sldId id="286" r:id="rId23"/>
    <p:sldId id="271" r:id="rId24"/>
    <p:sldId id="265" r:id="rId25"/>
    <p:sldId id="281" r:id="rId26"/>
    <p:sldId id="256" r:id="rId27"/>
    <p:sldId id="276" r:id="rId28"/>
    <p:sldId id="267" r:id="rId29"/>
    <p:sldId id="288" r:id="rId30"/>
    <p:sldId id="289" r:id="rId31"/>
    <p:sldId id="290" r:id="rId32"/>
    <p:sldId id="291"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724"/>
  </p:normalViewPr>
  <p:slideViewPr>
    <p:cSldViewPr snapToGrid="0" snapToObjects="1">
      <p:cViewPr varScale="1">
        <p:scale>
          <a:sx n="93" d="100"/>
          <a:sy n="93" d="100"/>
        </p:scale>
        <p:origin x="246"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bmp"/><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レザーブックカバー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材：リサイクルレザー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245×170mm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地球環境に優しいリサイクルレザー素材を使用した、高級感のあるブックカバーです。しっかりとした厚手の素材ですので大切な本をしっかりと保護してくれます。オリジナル名入れも可能。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E1E2624-8635-1844-AA00-894F065C5AA5}"/>
              </a:ext>
            </a:extLst>
          </p:cNvPr>
          <p:cNvPicPr>
            <a:picLocks noChangeAspect="1"/>
          </p:cNvPicPr>
          <p:nvPr/>
        </p:nvPicPr>
        <p:blipFill>
          <a:blip r:embed="rId5"/>
          <a:stretch>
            <a:fillRect/>
          </a:stretch>
        </p:blipFill>
        <p:spPr>
          <a:xfrm>
            <a:off x="400171" y="2100074"/>
            <a:ext cx="4152840" cy="2554326"/>
          </a:xfrm>
          <a:prstGeom prst="rect">
            <a:avLst/>
          </a:prstGeom>
        </p:spPr>
      </p:pic>
    </p:spTree>
    <p:extLst>
      <p:ext uri="{BB962C8B-B14F-4D97-AF65-F5344CB8AC3E}">
        <p14:creationId xmlns:p14="http://schemas.microsoft.com/office/powerpoint/2010/main" val="149241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40217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59401B0-DBFD-7B47-B666-E4ECC908E170}"/>
              </a:ext>
            </a:extLst>
          </p:cNvPr>
          <p:cNvPicPr>
            <a:picLocks noChangeAspect="1"/>
          </p:cNvPicPr>
          <p:nvPr/>
        </p:nvPicPr>
        <p:blipFill>
          <a:blip r:embed="rId3"/>
          <a:stretch>
            <a:fillRect/>
          </a:stretch>
        </p:blipFill>
        <p:spPr>
          <a:xfrm>
            <a:off x="777566" y="1350187"/>
            <a:ext cx="3448188" cy="3761659"/>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370×370×170mm､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23L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4844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スライドルーペ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・アクリル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43×79×12mm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(CR2016)2</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/56×85×18mm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収納されているレンズをスライドさせて出すとライトが点灯するとっても便利で実用的なルーペです。手のひらサイズですので持ち歩きも容易です。名入れプリント可能なためノベルティ用にも是非。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F0505257-413F-5370-6E88-932B430C50A6}"/>
              </a:ext>
            </a:extLst>
          </p:cNvPr>
          <p:cNvPicPr>
            <a:picLocks noChangeAspect="1"/>
          </p:cNvPicPr>
          <p:nvPr/>
        </p:nvPicPr>
        <p:blipFill>
          <a:blip r:embed="rId5"/>
          <a:stretch>
            <a:fillRect/>
          </a:stretch>
        </p:blipFill>
        <p:spPr>
          <a:xfrm>
            <a:off x="790469" y="1462319"/>
            <a:ext cx="3416371" cy="3416371"/>
          </a:xfrm>
          <a:prstGeom prst="rect">
            <a:avLst/>
          </a:prstGeom>
        </p:spPr>
      </p:pic>
    </p:spTree>
    <p:extLst>
      <p:ext uri="{BB962C8B-B14F-4D97-AF65-F5344CB8AC3E}">
        <p14:creationId xmlns:p14="http://schemas.microsoft.com/office/powerpoint/2010/main" val="79779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CO2</a:t>
            </a:r>
            <a:r>
              <a:rPr lang="ja-JP" altLang="en-US" sz="1600" dirty="0"/>
              <a:t>排出量が少なくエネルギー消費量も少ない染色方法「カチオン染め」で作られたレギュラーサイズのブランケット。持ち歩きに便利な巾着付き。</a:t>
            </a:r>
            <a:r>
              <a:rPr lang="en-US" altLang="ja-JP" sz="1600" dirty="0"/>
              <a:t>3</a:t>
            </a:r>
            <a:r>
              <a:rPr lang="ja-JP" altLang="en-US" sz="1600" dirty="0"/>
              <a:t>色のカラー展開から選択可能です。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547FD35-6482-5EF1-E3FC-7E355EC2FC1B}"/>
              </a:ext>
            </a:extLst>
          </p:cNvPr>
          <p:cNvPicPr>
            <a:picLocks noChangeAspect="1"/>
          </p:cNvPicPr>
          <p:nvPr/>
        </p:nvPicPr>
        <p:blipFill>
          <a:blip r:embed="rId5"/>
          <a:stretch>
            <a:fillRect/>
          </a:stretch>
        </p:blipFill>
        <p:spPr>
          <a:xfrm>
            <a:off x="721960" y="1463209"/>
            <a:ext cx="3508839" cy="3508839"/>
          </a:xfrm>
          <a:prstGeom prst="rect">
            <a:avLst/>
          </a:prstGeom>
        </p:spPr>
      </p:pic>
    </p:spTree>
    <p:extLst>
      <p:ext uri="{BB962C8B-B14F-4D97-AF65-F5344CB8AC3E}">
        <p14:creationId xmlns:p14="http://schemas.microsoft.com/office/powerpoint/2010/main" val="3231306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ブランジェリーメール・耐熱ダブルウォールグラス</a:t>
            </a:r>
            <a:r>
              <a:rPr lang="en-US" altLang="ja-JP" sz="2000" dirty="0">
                <a:solidFill>
                  <a:schemeClr val="bg1"/>
                </a:solidFill>
                <a:latin typeface="Meiryo UI" panose="020B0604030504040204" pitchFamily="34" charset="-128"/>
                <a:ea typeface="Meiryo UI" panose="020B0604030504040204" pitchFamily="34" charset="-128"/>
              </a:rPr>
              <a:t>2P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ホウケイ酸ガラス</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el-GR" altLang="ja-JP" sz="900" dirty="0">
                <a:latin typeface="Meiryo UI" panose="020B0604030504040204" pitchFamily="34" charset="-128"/>
                <a:ea typeface="Meiryo UI" panose="020B0604030504040204" pitchFamily="34" charset="-128"/>
              </a:rPr>
              <a:t>φ78×80</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90×190×92mm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200ml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手作りの為、形、容量・重量等に多少の個体差が生じる場合があります。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熱いものを入れても手にその熱が伝わりづらく、冷たいものを入れても結露しにくい、二重構造で便利な耐熱グラスの</a:t>
            </a:r>
            <a:r>
              <a:rPr lang="en-US" altLang="ja-JP" sz="1600" dirty="0">
                <a:latin typeface="Meiryo UI" panose="020B0604030504040204" pitchFamily="34" charset="-128"/>
                <a:ea typeface="Meiryo UI" panose="020B0604030504040204" pitchFamily="34" charset="-128"/>
              </a:rPr>
              <a:t>2P</a:t>
            </a:r>
            <a:r>
              <a:rPr lang="ja-JP" altLang="en-US" sz="1600" dirty="0">
                <a:latin typeface="Meiryo UI" panose="020B0604030504040204" pitchFamily="34" charset="-128"/>
                <a:ea typeface="Meiryo UI" panose="020B0604030504040204" pitchFamily="34" charset="-128"/>
              </a:rPr>
              <a:t>セットです。高級感があるため贈答用や記念用などにもおすすめです。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00" name="Picture 76">
            <a:extLst>
              <a:ext uri="{FF2B5EF4-FFF2-40B4-BE49-F238E27FC236}">
                <a16:creationId xmlns:a16="http://schemas.microsoft.com/office/drawing/2014/main" id="{56D76410-6152-9994-73EF-A608285B3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462" y="1411148"/>
            <a:ext cx="3610379" cy="361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a:t>
            </a:r>
            <a:r>
              <a:rPr lang="en" altLang="ja-JP" sz="2000" dirty="0">
                <a:solidFill>
                  <a:schemeClr val="bg1"/>
                </a:solidFill>
                <a:latin typeface="Meiryo UI" panose="020B0604030504040204" pitchFamily="34" charset="-128"/>
                <a:ea typeface="Meiryo UI" panose="020B0604030504040204" pitchFamily="34" charset="-128"/>
              </a:rPr>
              <a:t>ID</a:t>
            </a:r>
            <a:r>
              <a:rPr lang="ja-JP" altLang="en-US" sz="2000">
                <a:solidFill>
                  <a:schemeClr val="bg1"/>
                </a:solidFill>
                <a:latin typeface="Meiryo UI" panose="020B0604030504040204" pitchFamily="34" charset="-128"/>
                <a:ea typeface="Meiryo UI" panose="020B0604030504040204" pitchFamily="34" charset="-128"/>
              </a:rPr>
              <a:t>カードホルダー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ネックストラップ付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材：牛革</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スプリットレザー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PVC､PU､</a:t>
            </a:r>
            <a:r>
              <a:rPr lang="ja-JP" altLang="en-US" sz="900">
                <a:latin typeface="Meiryo UI" panose="020B0604030504040204" pitchFamily="34" charset="-128"/>
                <a:ea typeface="Meiryo UI" panose="020B0604030504040204" pitchFamily="34" charset="-128"/>
              </a:rPr>
              <a:t>亜鉛合金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：カードケース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101×80×2</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ネックストラップ</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830×8</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考：チョコレートブラウン・リアルブラック・ホワイト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高級感のある牛革素材を使っていますのでビジネスシーンにも最適な</a:t>
            </a:r>
            <a:r>
              <a:rPr lang="en" altLang="ja-JP" sz="1600" dirty="0">
                <a:latin typeface="Meiryo UI" panose="020B0604030504040204" pitchFamily="34" charset="-128"/>
                <a:ea typeface="Meiryo UI" panose="020B0604030504040204" pitchFamily="34" charset="-128"/>
              </a:rPr>
              <a:t>ID</a:t>
            </a:r>
            <a:r>
              <a:rPr lang="ja-JP" altLang="en-US" sz="1600">
                <a:latin typeface="Meiryo UI" panose="020B0604030504040204" pitchFamily="34" charset="-128"/>
                <a:ea typeface="Meiryo UI" panose="020B0604030504040204" pitchFamily="34" charset="-128"/>
              </a:rPr>
              <a:t>カードホルダーです。本体と同色のネットストラップ付き。カラーバリエーションは全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A978EFCC-014E-244B-97DF-D2F760B38D5D}"/>
              </a:ext>
            </a:extLst>
          </p:cNvPr>
          <p:cNvPicPr>
            <a:picLocks noChangeAspect="1"/>
          </p:cNvPicPr>
          <p:nvPr/>
        </p:nvPicPr>
        <p:blipFill>
          <a:blip r:embed="rId5"/>
          <a:stretch>
            <a:fillRect/>
          </a:stretch>
        </p:blipFill>
        <p:spPr>
          <a:xfrm>
            <a:off x="667116" y="1421129"/>
            <a:ext cx="3762678" cy="3514379"/>
          </a:xfrm>
          <a:prstGeom prst="rect">
            <a:avLst/>
          </a:prstGeom>
        </p:spPr>
      </p:pic>
    </p:spTree>
    <p:extLst>
      <p:ext uri="{BB962C8B-B14F-4D97-AF65-F5344CB8AC3E}">
        <p14:creationId xmlns:p14="http://schemas.microsoft.com/office/powerpoint/2010/main" val="2347855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ガジェットポーチ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60×180×100mm</a:t>
            </a:r>
          </a:p>
          <a:p>
            <a:r>
              <a:rPr lang="ja-JP" altLang="en-US" sz="900" dirty="0">
                <a:latin typeface="Meiryo UI" panose="020B0604030504040204" pitchFamily="34" charset="-128"/>
                <a:ea typeface="Meiryo UI" panose="020B0604030504040204" pitchFamily="34" charset="-128"/>
              </a:rPr>
              <a:t>包装：ポリ入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メイク道具やステーショナリー、スマホ周辺機器など、細々としたアイテムを纏めて持ちウ歩くのにぴったりなポーチです。シンプルなデザインでオリジナル名入れも良く映えます。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7FD07F6-0C7E-3ACA-3390-1852F701FB73}"/>
              </a:ext>
            </a:extLst>
          </p:cNvPr>
          <p:cNvPicPr>
            <a:picLocks noChangeAspect="1"/>
          </p:cNvPicPr>
          <p:nvPr/>
        </p:nvPicPr>
        <p:blipFill>
          <a:blip r:embed="rId5"/>
          <a:stretch>
            <a:fillRect/>
          </a:stretch>
        </p:blipFill>
        <p:spPr>
          <a:xfrm>
            <a:off x="649102" y="1348735"/>
            <a:ext cx="3674564" cy="3674564"/>
          </a:xfrm>
          <a:prstGeom prst="rect">
            <a:avLst/>
          </a:prstGeom>
        </p:spPr>
      </p:pic>
    </p:spTree>
    <p:extLst>
      <p:ext uri="{BB962C8B-B14F-4D97-AF65-F5344CB8AC3E}">
        <p14:creationId xmlns:p14="http://schemas.microsoft.com/office/powerpoint/2010/main" val="575667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木箱</a:t>
            </a:r>
            <a:r>
              <a:rPr lang="en-US" altLang="ja-JP" sz="2000" dirty="0">
                <a:solidFill>
                  <a:schemeClr val="bg1"/>
                </a:solidFill>
                <a:latin typeface="Meiryo UI" panose="020B0604030504040204" pitchFamily="34" charset="-128"/>
                <a:ea typeface="Meiryo UI" panose="020B0604030504040204" pitchFamily="34" charset="-128"/>
              </a:rPr>
              <a:t>BP(</a:t>
            </a:r>
            <a:r>
              <a:rPr lang="ja-JP" altLang="en-US" sz="2000" dirty="0">
                <a:solidFill>
                  <a:schemeClr val="bg1"/>
                </a:solidFill>
                <a:latin typeface="Meiryo UI" panose="020B0604030504040204" pitchFamily="34" charset="-128"/>
                <a:ea typeface="Meiryo UI" panose="020B0604030504040204" pitchFamily="34" charset="-128"/>
              </a:rPr>
              <a:t>クルミ</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クルミ</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/173×42×25mm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木のナチュラルな温かみと高級感を兼ね備えた上質なボールペンを、これまた重厚な専用の木製ケースに入れました。ケース側にオリジナル名入れが可能で、記念品用等として人気です。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EF471F6-8B9B-E1A3-45BC-CECF4CCCE9DB}"/>
              </a:ext>
            </a:extLst>
          </p:cNvPr>
          <p:cNvPicPr>
            <a:picLocks noChangeAspect="1"/>
          </p:cNvPicPr>
          <p:nvPr/>
        </p:nvPicPr>
        <p:blipFill>
          <a:blip r:embed="rId5"/>
          <a:stretch>
            <a:fillRect/>
          </a:stretch>
        </p:blipFill>
        <p:spPr>
          <a:xfrm>
            <a:off x="729310" y="1411148"/>
            <a:ext cx="3509087" cy="3509087"/>
          </a:xfrm>
          <a:prstGeom prst="rect">
            <a:avLst/>
          </a:prstGeom>
        </p:spPr>
      </p:pic>
    </p:spTree>
    <p:extLst>
      <p:ext uri="{BB962C8B-B14F-4D97-AF65-F5344CB8AC3E}">
        <p14:creationId xmlns:p14="http://schemas.microsoft.com/office/powerpoint/2010/main" val="1150831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レザーマルチフレーム</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120×162×17</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 altLang="ja-JP" sz="900" dirty="0">
                <a:latin typeface="Meiryo UI" panose="020B0604030504040204" pitchFamily="34" charset="-128"/>
                <a:ea typeface="Meiryo UI" panose="020B0604030504040204" pitchFamily="34" charset="-128"/>
              </a:rPr>
              <a:t>L</a:t>
            </a:r>
            <a:r>
              <a:rPr lang="ja-JP" altLang="en-US" sz="900">
                <a:latin typeface="Meiryo UI" panose="020B0604030504040204" pitchFamily="34" charset="-128"/>
                <a:ea typeface="Meiryo UI" panose="020B0604030504040204" pitchFamily="34" charset="-128"/>
              </a:rPr>
              <a:t>判サイズ対応</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台紙のデザインは弊社の都合により変わることがあります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ミルキーホワイト・リアルブラック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高級感のあるレザー調素材が特徴の、縦置きでも横置きでも使えるスタンダードなフォトスタンドです。カラー展開はリアルブラックとミルキーホワイトの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種類。不カラー名入れも可能です。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630F5CA9-EF3E-E14C-BA98-FAF205D66BEF}"/>
              </a:ext>
            </a:extLst>
          </p:cNvPr>
          <p:cNvPicPr>
            <a:picLocks noChangeAspect="1"/>
          </p:cNvPicPr>
          <p:nvPr/>
        </p:nvPicPr>
        <p:blipFill>
          <a:blip r:embed="rId5"/>
          <a:stretch>
            <a:fillRect/>
          </a:stretch>
        </p:blipFill>
        <p:spPr>
          <a:xfrm>
            <a:off x="622873" y="1470284"/>
            <a:ext cx="3870563" cy="3432026"/>
          </a:xfrm>
          <a:prstGeom prst="rect">
            <a:avLst/>
          </a:prstGeom>
        </p:spPr>
      </p:pic>
    </p:spTree>
    <p:extLst>
      <p:ext uri="{BB962C8B-B14F-4D97-AF65-F5344CB8AC3E}">
        <p14:creationId xmlns:p14="http://schemas.microsoft.com/office/powerpoint/2010/main" val="3726980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いつもみまもる・ポータブル防災</a:t>
            </a:r>
            <a:r>
              <a:rPr lang="en-US" altLang="ja-JP" sz="2000" dirty="0">
                <a:solidFill>
                  <a:schemeClr val="bg1"/>
                </a:solidFill>
                <a:latin typeface="Meiryo UI" panose="020B0604030504040204" pitchFamily="34" charset="-128"/>
                <a:ea typeface="Meiryo UI" panose="020B0604030504040204" pitchFamily="34" charset="-128"/>
              </a:rPr>
              <a:t>11</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サイズ：持出し巾着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220×170mm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持出し巾着、緊急簡易トイレ、アルミブランケット、水に流せるペーパー、ウェットティッシュ、綿棒、ワンタッチホータイ、ばんそうこう、ミニカイロ、</a:t>
            </a:r>
            <a:r>
              <a:rPr lang="en-US" altLang="ja-JP" sz="900" dirty="0">
                <a:latin typeface="Meiryo UI" panose="020B0604030504040204" pitchFamily="34" charset="-128"/>
                <a:ea typeface="Meiryo UI" panose="020B0604030504040204" pitchFamily="34" charset="-128"/>
              </a:rPr>
              <a:t>3D</a:t>
            </a:r>
            <a:r>
              <a:rPr lang="ja-JP" altLang="en-US" sz="900" dirty="0">
                <a:latin typeface="Meiryo UI" panose="020B0604030504040204" pitchFamily="34" charset="-128"/>
                <a:ea typeface="Meiryo UI" panose="020B0604030504040204" pitchFamily="34" charset="-128"/>
              </a:rPr>
              <a:t>マスク、ホイッスル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商品のセット内容、パッケージのデザインが変更になる場合がございます。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緊急簡易トイレやアルミブランケット、ミニカイロなど、いざという時にあると助けるアイテムが</a:t>
            </a:r>
            <a:r>
              <a:rPr lang="en-US" altLang="ja-JP" sz="1600" dirty="0"/>
              <a:t>11</a:t>
            </a:r>
            <a:r>
              <a:rPr lang="ja-JP" altLang="en-US" sz="1600" dirty="0"/>
              <a:t>点詰め合わされた緊急避難用のセット。防災イベントのノベルティ用や特典用などにおすすめ。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61F5475D-CF60-1D27-2016-A169C4265FAF}"/>
              </a:ext>
            </a:extLst>
          </p:cNvPr>
          <p:cNvPicPr>
            <a:picLocks noChangeAspect="1"/>
          </p:cNvPicPr>
          <p:nvPr/>
        </p:nvPicPr>
        <p:blipFill>
          <a:blip r:embed="rId5"/>
          <a:stretch>
            <a:fillRect/>
          </a:stretch>
        </p:blipFill>
        <p:spPr>
          <a:xfrm>
            <a:off x="680266" y="1396801"/>
            <a:ext cx="3590620" cy="3590620"/>
          </a:xfrm>
          <a:prstGeom prst="rect">
            <a:avLst/>
          </a:prstGeom>
        </p:spPr>
      </p:pic>
    </p:spTree>
    <p:extLst>
      <p:ext uri="{BB962C8B-B14F-4D97-AF65-F5344CB8AC3E}">
        <p14:creationId xmlns:p14="http://schemas.microsoft.com/office/powerpoint/2010/main" val="161021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ビーサイド・真空二重蓋付きタンブラー</a:t>
            </a:r>
            <a:r>
              <a:rPr lang="en-US" altLang="ja-JP" sz="2000" dirty="0">
                <a:solidFill>
                  <a:schemeClr val="bg1"/>
                </a:solidFill>
                <a:latin typeface="Meiryo UI" panose="020B0604030504040204" pitchFamily="34" charset="-128"/>
                <a:ea typeface="Meiryo UI" panose="020B0604030504040204" pitchFamily="34" charset="-128"/>
              </a:rPr>
              <a:t>380ml(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ステンレス鋼、ナイロン蓋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φ88×145mm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150×92×90mm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:380ml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真空二重ステンレスに加え、フタ付きのため、非常に保冷・保温性に優れた</a:t>
            </a:r>
            <a:r>
              <a:rPr lang="en-US" altLang="ja-JP" sz="1600" dirty="0"/>
              <a:t>380ml</a:t>
            </a:r>
            <a:r>
              <a:rPr lang="ja-JP" altLang="en-US" sz="1600" dirty="0"/>
              <a:t>サイズのタンブラーです。ストラップ付きのため持ち歩きにも非常に便利でポップな見た目も可愛い商品です。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37528993-AB44-F188-0757-0EE16594D6DF}"/>
              </a:ext>
            </a:extLst>
          </p:cNvPr>
          <p:cNvPicPr>
            <a:picLocks noChangeAspect="1"/>
          </p:cNvPicPr>
          <p:nvPr/>
        </p:nvPicPr>
        <p:blipFill>
          <a:blip r:embed="rId5"/>
          <a:stretch>
            <a:fillRect/>
          </a:stretch>
        </p:blipFill>
        <p:spPr>
          <a:xfrm>
            <a:off x="674795" y="1353849"/>
            <a:ext cx="3709775" cy="3709775"/>
          </a:xfrm>
          <a:prstGeom prst="rect">
            <a:avLst/>
          </a:prstGeom>
        </p:spPr>
      </p:pic>
    </p:spTree>
    <p:extLst>
      <p:ext uri="{BB962C8B-B14F-4D97-AF65-F5344CB8AC3E}">
        <p14:creationId xmlns:p14="http://schemas.microsoft.com/office/powerpoint/2010/main" val="831953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 </a:t>
            </a:r>
            <a:r>
              <a:rPr lang="en-US" altLang="ja-JP" sz="2000" dirty="0">
                <a:solidFill>
                  <a:schemeClr val="bg1"/>
                </a:solidFill>
                <a:latin typeface="Meiryo UI" panose="020B0604030504040204" pitchFamily="34" charset="-128"/>
                <a:ea typeface="Meiryo UI" panose="020B0604030504040204" pitchFamily="34" charset="-128"/>
              </a:rPr>
              <a:t>8.5</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/142×222×6(mm)</a:t>
            </a:r>
            <a:r>
              <a:rPr lang="ja-JP" altLang="en-US" sz="900" dirty="0">
                <a:latin typeface="Meiryo UI" panose="020B0604030504040204" pitchFamily="34" charset="-128"/>
                <a:ea typeface="Meiryo UI" panose="020B0604030504040204" pitchFamily="34" charset="-128"/>
              </a:rPr>
              <a:t>、付属ペン</a:t>
            </a:r>
            <a:r>
              <a:rPr lang="en-US" altLang="ja-JP" sz="900" dirty="0">
                <a:latin typeface="Meiryo UI" panose="020B0604030504040204" pitchFamily="34" charset="-128"/>
                <a:ea typeface="Meiryo UI" panose="020B0604030504040204" pitchFamily="34" charset="-128"/>
              </a:rPr>
              <a:t>/9×125×5(mm)</a:t>
            </a:r>
          </a:p>
          <a:p>
            <a:r>
              <a:rPr lang="ja-JP" altLang="en-US" sz="900" dirty="0">
                <a:latin typeface="Meiryo UI" panose="020B0604030504040204" pitchFamily="34" charset="-128"/>
                <a:ea typeface="Meiryo UI" panose="020B0604030504040204" pitchFamily="34" charset="-128"/>
              </a:rPr>
              <a:t>包装：ウレタン、白箱、他</a:t>
            </a:r>
          </a:p>
          <a:p>
            <a:r>
              <a:rPr lang="ja-JP" altLang="en-US" sz="900" dirty="0">
                <a:latin typeface="Meiryo UI" panose="020B0604030504040204" pitchFamily="34" charset="-128"/>
                <a:ea typeface="Meiryo UI" panose="020B0604030504040204" pitchFamily="34" charset="-128"/>
              </a:rPr>
              <a:t>備考：マグネットシール、テスト用ボタン電池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どのタッチペンでも使える上、もちろん付属ペンもある</a:t>
            </a:r>
            <a:r>
              <a:rPr lang="en-US" altLang="ja-JP" sz="1600" dirty="0"/>
              <a:t>8.5</a:t>
            </a:r>
            <a:r>
              <a:rPr lang="ja-JP" altLang="en-US" sz="1600" dirty="0"/>
              <a:t>インチの電子メモです。マグネットで冷蔵庫などに貼ることもできる上、ロック機能付きで使い勝手も良いアイテムです。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974FCE6-FEB9-E2E6-A054-C75D31478FA8}"/>
              </a:ext>
            </a:extLst>
          </p:cNvPr>
          <p:cNvPicPr>
            <a:picLocks noChangeAspect="1"/>
          </p:cNvPicPr>
          <p:nvPr/>
        </p:nvPicPr>
        <p:blipFill>
          <a:blip r:embed="rId5"/>
          <a:stretch>
            <a:fillRect/>
          </a:stretch>
        </p:blipFill>
        <p:spPr>
          <a:xfrm>
            <a:off x="724120" y="1422052"/>
            <a:ext cx="3569949" cy="3569949"/>
          </a:xfrm>
          <a:prstGeom prst="rect">
            <a:avLst/>
          </a:prstGeom>
        </p:spPr>
      </p:pic>
    </p:spTree>
    <p:extLst>
      <p:ext uri="{BB962C8B-B14F-4D97-AF65-F5344CB8AC3E}">
        <p14:creationId xmlns:p14="http://schemas.microsoft.com/office/powerpoint/2010/main" val="101555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蓋付き真空ステンレスタンブラー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 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ポリプロピレン・熱可塑性エラストマー パッキン・スリーブ</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 底面滑り止め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合成ゴム</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8.9cm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17.5cm</a:t>
            </a:r>
          </a:p>
          <a:p>
            <a:r>
              <a:rPr lang="ja-JP" altLang="en-US" sz="900" dirty="0">
                <a:latin typeface="Meiryo UI" panose="020B0604030504040204" pitchFamily="34" charset="-128"/>
                <a:ea typeface="Meiryo UI" panose="020B0604030504040204" pitchFamily="34" charset="-128"/>
              </a:rPr>
              <a:t>包装：化粧箱入り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贈答・贈呈品に最適なギフトボックス入りの、蓋付き真空ステンレスタンブラー。容量はたっぷり</a:t>
            </a:r>
            <a:r>
              <a:rPr lang="en-US" altLang="ja-JP" sz="1600" dirty="0"/>
              <a:t>450ml</a:t>
            </a:r>
            <a:r>
              <a:rPr lang="ja-JP" altLang="en-US" sz="1600" dirty="0"/>
              <a:t>で、底面にはすべり止め、胴部にはしっかり持ちやすいシリコンカバーを装備しています。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4741B465-642C-C2D3-F1C8-AF9882A9D6F1}"/>
              </a:ext>
            </a:extLst>
          </p:cNvPr>
          <p:cNvPicPr>
            <a:picLocks noChangeAspect="1"/>
          </p:cNvPicPr>
          <p:nvPr/>
        </p:nvPicPr>
        <p:blipFill>
          <a:blip r:embed="rId5"/>
          <a:stretch>
            <a:fillRect/>
          </a:stretch>
        </p:blipFill>
        <p:spPr>
          <a:xfrm>
            <a:off x="690068" y="1346451"/>
            <a:ext cx="3683305" cy="3683305"/>
          </a:xfrm>
          <a:prstGeom prst="rect">
            <a:avLst/>
          </a:prstGeom>
        </p:spPr>
      </p:pic>
    </p:spTree>
    <p:extLst>
      <p:ext uri="{BB962C8B-B14F-4D97-AF65-F5344CB8AC3E}">
        <p14:creationId xmlns:p14="http://schemas.microsoft.com/office/powerpoint/2010/main" val="2953901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ピクニック保冷温バッグ</a:t>
            </a: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個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プリント色数：</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・亜鉛合金・ナイロン・ポリアセタール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30×23×31cm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400g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保冷温効果の高いアルミ蒸着フィルム仕様で、暑い真夏のお買い物やアウトドアシーンに非常に便利なバッグです。</a:t>
            </a:r>
            <a:r>
              <a:rPr lang="en-US" altLang="ja-JP" sz="1600" dirty="0"/>
              <a:t>2L</a:t>
            </a:r>
            <a:r>
              <a:rPr lang="ja-JP" altLang="en-US" sz="1600" dirty="0"/>
              <a:t>ペットボトルが</a:t>
            </a:r>
            <a:r>
              <a:rPr lang="en-US" altLang="ja-JP" sz="1600" dirty="0"/>
              <a:t>6</a:t>
            </a:r>
            <a:r>
              <a:rPr lang="ja-JP" altLang="en-US" sz="1600" dirty="0"/>
              <a:t>本入る大容量サイズなため使い勝手も抜群です！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25D7E94-CF6E-9D58-EE52-9700C18DE5D9}"/>
              </a:ext>
            </a:extLst>
          </p:cNvPr>
          <p:cNvPicPr>
            <a:picLocks noChangeAspect="1"/>
          </p:cNvPicPr>
          <p:nvPr/>
        </p:nvPicPr>
        <p:blipFill>
          <a:blip r:embed="rId5"/>
          <a:stretch>
            <a:fillRect/>
          </a:stretch>
        </p:blipFill>
        <p:spPr>
          <a:xfrm>
            <a:off x="678324" y="1367803"/>
            <a:ext cx="3650395" cy="3650395"/>
          </a:xfrm>
          <a:prstGeom prst="rect">
            <a:avLst/>
          </a:prstGeom>
        </p:spPr>
      </p:pic>
    </p:spTree>
    <p:extLst>
      <p:ext uri="{BB962C8B-B14F-4D97-AF65-F5344CB8AC3E}">
        <p14:creationId xmlns:p14="http://schemas.microsoft.com/office/powerpoint/2010/main" val="1213103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竹製ボールペン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竹・スチール・ポリプロピレン・アルミニウム 専用ケース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竹・スチール・マグネット</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14.2cm</a:t>
            </a:r>
          </a:p>
          <a:p>
            <a:r>
              <a:rPr lang="ja-JP" altLang="en-US" sz="900" dirty="0">
                <a:latin typeface="Meiryo UI" panose="020B0604030504040204" pitchFamily="34" charset="-128"/>
                <a:ea typeface="Meiryo UI" panose="020B0604030504040204" pitchFamily="34" charset="-128"/>
              </a:rPr>
              <a:t>包装：化粧箱入り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環境に優しい竹を使って製作したボールペン。マグネット開閉式の竹製ハードケースに収納された特別感のあるアイテムです。オリジナル名入れをして、ご成約記念・周年記念などにご活用ください。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9" name="図 98">
            <a:extLst>
              <a:ext uri="{FF2B5EF4-FFF2-40B4-BE49-F238E27FC236}">
                <a16:creationId xmlns:a16="http://schemas.microsoft.com/office/drawing/2014/main" id="{E0219B14-EE7F-92FB-5712-D9D9320A5C5E}"/>
              </a:ext>
            </a:extLst>
          </p:cNvPr>
          <p:cNvPicPr>
            <a:picLocks noChangeAspect="1"/>
          </p:cNvPicPr>
          <p:nvPr/>
        </p:nvPicPr>
        <p:blipFill>
          <a:blip r:embed="rId5"/>
          <a:stretch>
            <a:fillRect/>
          </a:stretch>
        </p:blipFill>
        <p:spPr>
          <a:xfrm>
            <a:off x="695346" y="1326980"/>
            <a:ext cx="3734448" cy="3734448"/>
          </a:xfrm>
          <a:prstGeom prst="rect">
            <a:avLst/>
          </a:prstGeom>
        </p:spPr>
      </p:pic>
    </p:spTree>
    <p:extLst>
      <p:ext uri="{BB962C8B-B14F-4D97-AF65-F5344CB8AC3E}">
        <p14:creationId xmlns:p14="http://schemas.microsoft.com/office/powerpoint/2010/main" val="1379165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マルチクッションケース</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サイズ・巾着タイプ・ブラック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素材：ポリエステルジャージ、ポリウレタン</a:t>
            </a:r>
          </a:p>
          <a:p>
            <a:r>
              <a:rPr lang="ja-JP" altLang="en-US" sz="900" dirty="0">
                <a:latin typeface="Meiryo UI" panose="020B0604030504040204" pitchFamily="34" charset="-128"/>
                <a:ea typeface="Meiryo UI" panose="020B0604030504040204" pitchFamily="34" charset="-128"/>
              </a:rPr>
              <a:t>サイズ：外寸</a:t>
            </a:r>
            <a:r>
              <a:rPr lang="en-US" altLang="ja-JP" sz="900" dirty="0">
                <a:latin typeface="Meiryo UI" panose="020B0604030504040204" pitchFamily="34" charset="-128"/>
                <a:ea typeface="Meiryo UI" panose="020B0604030504040204" pitchFamily="34" charset="-128"/>
              </a:rPr>
              <a:t>/W140×D20×H200mm</a:t>
            </a:r>
            <a:r>
              <a:rPr lang="ja-JP" altLang="en-US" sz="900" dirty="0">
                <a:latin typeface="Meiryo UI" panose="020B0604030504040204" pitchFamily="34" charset="-128"/>
                <a:ea typeface="Meiryo UI" panose="020B0604030504040204" pitchFamily="34" charset="-128"/>
              </a:rPr>
              <a:t>、参考収納寸法</a:t>
            </a:r>
            <a:r>
              <a:rPr lang="en-US" altLang="ja-JP" sz="900" dirty="0">
                <a:latin typeface="Meiryo UI" panose="020B0604030504040204" pitchFamily="34" charset="-128"/>
                <a:ea typeface="Meiryo UI" panose="020B0604030504040204" pitchFamily="34" charset="-128"/>
              </a:rPr>
              <a:t>/W110×D35×H155mm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20g</a:t>
            </a:r>
          </a:p>
          <a:p>
            <a:r>
              <a:rPr lang="ja-JP" altLang="en-US" sz="900" dirty="0">
                <a:latin typeface="Meiryo UI" panose="020B0604030504040204" pitchFamily="34" charset="-128"/>
                <a:ea typeface="Meiryo UI" panose="020B0604030504040204" pitchFamily="34" charset="-128"/>
              </a:rPr>
              <a:t>機能：■ソフトな手触り＆クッション性抜群で大切な機器をキズから守る　■バッグの中の整理に最適　■タブレットアクセサリなどの小物収納に最適　■巾着タイプ</a:t>
            </a:r>
          </a:p>
          <a:p>
            <a:r>
              <a:rPr lang="ja-JP" altLang="en-US" sz="900" dirty="0">
                <a:latin typeface="Meiryo UI" panose="020B0604030504040204" pitchFamily="34" charset="-128"/>
                <a:ea typeface="Meiryo UI" panose="020B0604030504040204" pitchFamily="34" charset="-128"/>
              </a:rPr>
              <a:t>備考：対応機種：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電源アダプタ、メモリーカードなどのタブレットアクセサリ、小物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電子辞書</a:t>
            </a:r>
            <a:r>
              <a:rPr lang="en-US" altLang="ja-JP" sz="900" dirty="0">
                <a:latin typeface="Meiryo UI" panose="020B0604030504040204" pitchFamily="34" charset="-128"/>
                <a:ea typeface="Meiryo UI" panose="020B0604030504040204" pitchFamily="34" charset="-128"/>
              </a:rPr>
              <a:t>》■SHARP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PW-SJ4/H4/B4/A4</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モバイルバッテリーや</a:t>
            </a:r>
            <a:r>
              <a:rPr lang="en-US" altLang="ja-JP" sz="1600" dirty="0">
                <a:latin typeface="Meiryo UI" panose="020B0604030504040204" pitchFamily="34" charset="-128"/>
                <a:ea typeface="Meiryo UI" panose="020B0604030504040204" pitchFamily="34" charset="-128"/>
              </a:rPr>
              <a:t>AC</a:t>
            </a:r>
            <a:r>
              <a:rPr lang="ja-JP" altLang="en-US" sz="1600" dirty="0">
                <a:latin typeface="Meiryo UI" panose="020B0604030504040204" pitchFamily="34" charset="-128"/>
                <a:ea typeface="Meiryo UI" panose="020B0604030504040204" pitchFamily="34" charset="-128"/>
              </a:rPr>
              <a:t>アダプタ、ケーブルなどの小物・電子辞書収納に便利な</a:t>
            </a:r>
            <a:r>
              <a:rPr lang="en-US" altLang="ja-JP" sz="1600" dirty="0">
                <a:latin typeface="Meiryo UI" panose="020B0604030504040204" pitchFamily="34" charset="-128"/>
                <a:ea typeface="Meiryo UI" panose="020B0604030504040204" pitchFamily="34" charset="-128"/>
              </a:rPr>
              <a:t>S</a:t>
            </a:r>
            <a:r>
              <a:rPr lang="ja-JP" altLang="en-US" sz="1600" dirty="0">
                <a:latin typeface="Meiryo UI" panose="020B0604030504040204" pitchFamily="34" charset="-128"/>
                <a:ea typeface="Meiryo UI" panose="020B0604030504040204" pitchFamily="34" charset="-128"/>
              </a:rPr>
              <a:t>サイズ＆巾着タイプのマルチクッションケース。ソフトな手触りのウレタンクッションが機器を優しく保護します。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031ED10-F4BF-FD73-6D8F-8E04F442B1D2}"/>
              </a:ext>
            </a:extLst>
          </p:cNvPr>
          <p:cNvPicPr>
            <a:picLocks noChangeAspect="1"/>
          </p:cNvPicPr>
          <p:nvPr/>
        </p:nvPicPr>
        <p:blipFill>
          <a:blip r:embed="rId5"/>
          <a:stretch>
            <a:fillRect/>
          </a:stretch>
        </p:blipFill>
        <p:spPr>
          <a:xfrm>
            <a:off x="747767" y="1303605"/>
            <a:ext cx="3733800" cy="3733800"/>
          </a:xfrm>
          <a:prstGeom prst="rect">
            <a:avLst/>
          </a:prstGeom>
        </p:spPr>
      </p:pic>
    </p:spTree>
    <p:extLst>
      <p:ext uri="{BB962C8B-B14F-4D97-AF65-F5344CB8AC3E}">
        <p14:creationId xmlns:p14="http://schemas.microsoft.com/office/powerpoint/2010/main" val="100502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、バンブーファイバー、アルミ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：ケース装着時／</a:t>
            </a:r>
            <a:r>
              <a:rPr lang="en-US" altLang="ja-JP" sz="900" dirty="0">
                <a:latin typeface="Meiryo UI" panose="020B0604030504040204" pitchFamily="34" charset="-128"/>
                <a:ea typeface="Meiryo UI" panose="020B0604030504040204" pitchFamily="34" charset="-128"/>
              </a:rPr>
              <a:t>W172×H54×D26</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）、箸・スプーン・フォーク／</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endParaRPr lang="en-US" altLang="ja-JP" sz="900" dirty="0">
              <a:latin typeface="Meiryo UI" panose="020B0604030504040204" pitchFamily="34" charset="-128"/>
              <a:ea typeface="Meiryo UI" panose="020B0604030504040204" pitchFamily="34" charset="-128"/>
            </a:endParaRP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コンパクトでかさばらず、ケースにシリコンが付いているため移動時にカチャカチャという音が鳴りません。クリップ付きケースで持ち運びに便利。環境に優しいバンブーファイバーを使用したカトラリーセッ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DB1A017-0CD1-ABE1-599E-0FC2A4666F1C}"/>
              </a:ext>
            </a:extLst>
          </p:cNvPr>
          <p:cNvPicPr>
            <a:picLocks noChangeAspect="1"/>
          </p:cNvPicPr>
          <p:nvPr/>
        </p:nvPicPr>
        <p:blipFill>
          <a:blip r:embed="rId5"/>
          <a:stretch>
            <a:fillRect/>
          </a:stretch>
        </p:blipFill>
        <p:spPr>
          <a:xfrm>
            <a:off x="749406" y="1388406"/>
            <a:ext cx="3645583" cy="3645583"/>
          </a:xfrm>
          <a:prstGeom prst="rect">
            <a:avLst/>
          </a:prstGeom>
        </p:spPr>
      </p:pic>
    </p:spTree>
    <p:extLst>
      <p:ext uri="{BB962C8B-B14F-4D97-AF65-F5344CB8AC3E}">
        <p14:creationId xmlns:p14="http://schemas.microsoft.com/office/powerpoint/2010/main" val="1871686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テントクロスクリアポーチ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 W245×H330×D20</a:t>
            </a:r>
            <a:r>
              <a:rPr lang="ja-JP" altLang="en" sz="900">
                <a:latin typeface="Meiryo UI" panose="020B0604030504040204" pitchFamily="34" charset="-128"/>
                <a:ea typeface="Meiryo UI" panose="020B0604030504040204" pitchFamily="34" charset="-128"/>
              </a:rPr>
              <a:t>ｍｍ</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考：黒・グレー・ネイビー・オリーブ</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丈夫なテントクロス生地を使用し表面はクリアで中身が視認できるとっても便利な黒色のポーチです。撥水加工が施されていますのでちょっとした水濡れからも中身を守ってくれて便利です。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descr="https://www.kilamek-novelty.com/html/upload/save_image/hi-247149/247149-01.jpg">
            <a:extLst>
              <a:ext uri="{FF2B5EF4-FFF2-40B4-BE49-F238E27FC236}">
                <a16:creationId xmlns:a16="http://schemas.microsoft.com/office/drawing/2014/main" id="{D5B07CCE-6EF7-9645-B5E5-AEDC23AAA7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140" y="1499349"/>
            <a:ext cx="3483283" cy="348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セラミックコート真空ステンレスタンブラー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φ74×116mm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備考：真空構造、内面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セラミックコーティング</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洗いやすく汚れにくいセラミックコートと、保冷温効果の高い真空ステンレス素材が特徴の、見た目もおしゃれなタンブラーです。オリジナル名入れプリントも格安で承ります。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C1FF761-ABF5-B79A-DA37-5A9F01D82F2E}"/>
              </a:ext>
            </a:extLst>
          </p:cNvPr>
          <p:cNvPicPr>
            <a:picLocks noChangeAspect="1"/>
          </p:cNvPicPr>
          <p:nvPr/>
        </p:nvPicPr>
        <p:blipFill>
          <a:blip r:embed="rId5"/>
          <a:stretch>
            <a:fillRect/>
          </a:stretch>
        </p:blipFill>
        <p:spPr>
          <a:xfrm>
            <a:off x="730224" y="1438935"/>
            <a:ext cx="3560089" cy="3560089"/>
          </a:xfrm>
          <a:prstGeom prst="rect">
            <a:avLst/>
          </a:prstGeom>
        </p:spPr>
      </p:pic>
    </p:spTree>
    <p:extLst>
      <p:ext uri="{BB962C8B-B14F-4D97-AF65-F5344CB8AC3E}">
        <p14:creationId xmlns:p14="http://schemas.microsoft.com/office/powerpoint/2010/main" val="2364545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スマートエマージェンシーセット </a:t>
            </a:r>
            <a:r>
              <a:rPr lang="en-US" altLang="ja-JP" sz="2000" dirty="0">
                <a:solidFill>
                  <a:schemeClr val="bg1"/>
                </a:solidFill>
                <a:latin typeface="Meiryo UI" panose="020B0604030504040204" pitchFamily="34" charset="-128"/>
                <a:ea typeface="Meiryo UI" panose="020B0604030504040204" pitchFamily="34" charset="-128"/>
              </a:rPr>
              <a:t>SH-12</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サイズ：防水ポーチ：</a:t>
            </a:r>
            <a:r>
              <a:rPr lang="en-US" altLang="ja-JP" sz="900" dirty="0">
                <a:latin typeface="Meiryo UI" panose="020B0604030504040204" pitchFamily="34" charset="-128"/>
                <a:ea typeface="Meiryo UI" panose="020B0604030504040204" pitchFamily="34" charset="-128"/>
              </a:rPr>
              <a:t>233×195mm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防災イベントやキャンペーンのノベルティとして人気の高い、いざという時に役立つ、レインコートや除菌ウェットティッシュ、抗菌消臭トイレなど、救急アイテムを防水ポーチに詰めたセットです。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8500831E-E5D8-B5AA-90DA-D52486B986BC}"/>
              </a:ext>
            </a:extLst>
          </p:cNvPr>
          <p:cNvPicPr>
            <a:picLocks noChangeAspect="1"/>
          </p:cNvPicPr>
          <p:nvPr/>
        </p:nvPicPr>
        <p:blipFill>
          <a:blip r:embed="rId5"/>
          <a:stretch>
            <a:fillRect/>
          </a:stretch>
        </p:blipFill>
        <p:spPr>
          <a:xfrm>
            <a:off x="678270" y="1383272"/>
            <a:ext cx="3635221" cy="3635221"/>
          </a:xfrm>
          <a:prstGeom prst="rect">
            <a:avLst/>
          </a:prstGeom>
        </p:spPr>
      </p:pic>
    </p:spTree>
    <p:extLst>
      <p:ext uri="{BB962C8B-B14F-4D97-AF65-F5344CB8AC3E}">
        <p14:creationId xmlns:p14="http://schemas.microsoft.com/office/powerpoint/2010/main" val="3557170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カレンダークロック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65×55×125mm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,70×57×132mm</a:t>
            </a:r>
          </a:p>
          <a:p>
            <a:r>
              <a:rPr lang="ja-JP" altLang="en-US" sz="900" dirty="0">
                <a:latin typeface="Meiryo UI" panose="020B0604030504040204" pitchFamily="34" charset="-128"/>
                <a:ea typeface="Meiryo UI" panose="020B0604030504040204" pitchFamily="34" charset="-128"/>
              </a:rPr>
              <a:t>備考：単四電池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温度表示・誕生日のお知らせ・タイマー・スヌーズ付きアラーム・</a:t>
            </a:r>
            <a:r>
              <a:rPr lang="en-US" altLang="ja-JP" sz="1600" dirty="0"/>
              <a:t>100</a:t>
            </a:r>
            <a:r>
              <a:rPr lang="ja-JP" altLang="en-US" sz="1600" dirty="0"/>
              <a:t>年カレンダー時計の機能を１台に搭載したカレンダークロック。バックライト付きなので、暗がりでもよく見えます。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9DF0ED3E-EC67-8BB7-7F74-58F431393FBD}"/>
              </a:ext>
            </a:extLst>
          </p:cNvPr>
          <p:cNvPicPr>
            <a:picLocks noChangeAspect="1"/>
          </p:cNvPicPr>
          <p:nvPr/>
        </p:nvPicPr>
        <p:blipFill>
          <a:blip r:embed="rId5"/>
          <a:stretch>
            <a:fillRect/>
          </a:stretch>
        </p:blipFill>
        <p:spPr>
          <a:xfrm>
            <a:off x="704149" y="1403862"/>
            <a:ext cx="3648941" cy="3648941"/>
          </a:xfrm>
          <a:prstGeom prst="rect">
            <a:avLst/>
          </a:prstGeom>
        </p:spPr>
      </p:pic>
    </p:spTree>
    <p:extLst>
      <p:ext uri="{BB962C8B-B14F-4D97-AF65-F5344CB8AC3E}">
        <p14:creationId xmlns:p14="http://schemas.microsoft.com/office/powerpoint/2010/main" val="47257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フェアトレードコットンキャンバストート（Ｍ）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素材：ｺｯﾄﾝ</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450×320×190(mm)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備考：ﾌｪｱﾄﾚｰﾄﾞｵｰｶﾞﾆｯｸｺｯﾄﾝ使用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フェアトレードコットンを使用した、マチ付きのシンプルな</a:t>
            </a:r>
            <a:r>
              <a:rPr lang="en-US" altLang="ja-JP" sz="1600" dirty="0"/>
              <a:t>M</a:t>
            </a:r>
            <a:r>
              <a:rPr lang="ja-JP" altLang="en-US" sz="1600" dirty="0"/>
              <a:t>サイズキャンバストートです。オリジナルデザインによる名入れ面積が広いため宣伝広告効果も抜群。是非ご活用ください。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B73E43D-DC65-8BA5-D6AF-4215E7108D8D}"/>
              </a:ext>
            </a:extLst>
          </p:cNvPr>
          <p:cNvPicPr>
            <a:picLocks noChangeAspect="1"/>
          </p:cNvPicPr>
          <p:nvPr/>
        </p:nvPicPr>
        <p:blipFill>
          <a:blip r:embed="rId5"/>
          <a:stretch>
            <a:fillRect/>
          </a:stretch>
        </p:blipFill>
        <p:spPr>
          <a:xfrm>
            <a:off x="712346" y="1355270"/>
            <a:ext cx="3580238" cy="3580238"/>
          </a:xfrm>
          <a:prstGeom prst="rect">
            <a:avLst/>
          </a:prstGeom>
        </p:spPr>
      </p:pic>
    </p:spTree>
    <p:extLst>
      <p:ext uri="{BB962C8B-B14F-4D97-AF65-F5344CB8AC3E}">
        <p14:creationId xmlns:p14="http://schemas.microsoft.com/office/powerpoint/2010/main" val="2001128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電卓付き電子メモ</a:t>
            </a:r>
            <a:r>
              <a:rPr lang="en-US" altLang="ja-JP" sz="2000" dirty="0">
                <a:solidFill>
                  <a:schemeClr val="bg1"/>
                </a:solidFill>
                <a:latin typeface="Meiryo UI" panose="020B0604030504040204" pitchFamily="34" charset="-128"/>
                <a:ea typeface="Meiryo UI" panose="020B0604030504040204" pitchFamily="34" charset="-128"/>
              </a:rPr>
              <a:t>(4.4</a:t>
            </a:r>
            <a:r>
              <a:rPr lang="ja-JP" altLang="en-US" sz="2000" dirty="0">
                <a:solidFill>
                  <a:schemeClr val="bg1"/>
                </a:solidFill>
                <a:latin typeface="Meiryo UI" panose="020B0604030504040204" pitchFamily="34" charset="-128"/>
                <a:ea typeface="Meiryo UI" panose="020B0604030504040204" pitchFamily="34" charset="-128"/>
              </a:rPr>
              <a:t>インチ</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130×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77×</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15mm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備考：ボタン電池内蔵（絶縁シート付）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nSpc>
                <a:spcPts val="2400"/>
              </a:lnSpc>
            </a:pPr>
            <a:r>
              <a:rPr lang="en-US" altLang="ja-JP" sz="1600" dirty="0"/>
              <a:t>12</a:t>
            </a:r>
            <a:r>
              <a:rPr lang="ja-JP" altLang="en-US" sz="1600" dirty="0"/>
              <a:t>桁表示の電卓と、専用タッチペンでトメハネも表現できる電子メモがひとつになった高機能なアイテム。画面を傷つけずに折りたたんで持ち運べる、外出先でもオフィスでも活躍する逸品です。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70" name="図 69">
            <a:extLst>
              <a:ext uri="{FF2B5EF4-FFF2-40B4-BE49-F238E27FC236}">
                <a16:creationId xmlns:a16="http://schemas.microsoft.com/office/drawing/2014/main" id="{4B7756F4-570E-5CAD-FE4D-B8EFD3B7D7AF}"/>
              </a:ext>
            </a:extLst>
          </p:cNvPr>
          <p:cNvPicPr>
            <a:picLocks noChangeAspect="1"/>
          </p:cNvPicPr>
          <p:nvPr/>
        </p:nvPicPr>
        <p:blipFill>
          <a:blip r:embed="rId5"/>
          <a:stretch>
            <a:fillRect/>
          </a:stretch>
        </p:blipFill>
        <p:spPr>
          <a:xfrm>
            <a:off x="724120" y="1440014"/>
            <a:ext cx="3542171" cy="3542171"/>
          </a:xfrm>
          <a:prstGeom prst="rect">
            <a:avLst/>
          </a:prstGeom>
        </p:spPr>
      </p:pic>
    </p:spTree>
    <p:extLst>
      <p:ext uri="{BB962C8B-B14F-4D97-AF65-F5344CB8AC3E}">
        <p14:creationId xmlns:p14="http://schemas.microsoft.com/office/powerpoint/2010/main" val="651595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510×350×φ200(mm)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くすみカラーでおしゃれな形状のマルシェバッグ。くるりと丸めてゴムバンドで留めればコンパクトにまとまるので、食料品や日用品の買出し用エコバッグに最適です。特典や景品として重宝します。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6E902C1-DFFD-CD82-02AE-6DC9DEF4CB4B}"/>
              </a:ext>
            </a:extLst>
          </p:cNvPr>
          <p:cNvPicPr>
            <a:picLocks noChangeAspect="1"/>
          </p:cNvPicPr>
          <p:nvPr/>
        </p:nvPicPr>
        <p:blipFill>
          <a:blip r:embed="rId5"/>
          <a:stretch>
            <a:fillRect/>
          </a:stretch>
        </p:blipFill>
        <p:spPr>
          <a:xfrm>
            <a:off x="733228" y="1379507"/>
            <a:ext cx="3550831" cy="3550831"/>
          </a:xfrm>
          <a:prstGeom prst="rect">
            <a:avLst/>
          </a:prstGeom>
        </p:spPr>
      </p:pic>
    </p:spTree>
    <p:extLst>
      <p:ext uri="{BB962C8B-B14F-4D97-AF65-F5344CB8AC3E}">
        <p14:creationId xmlns:p14="http://schemas.microsoft.com/office/powerpoint/2010/main" val="725407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サーモタンブラー </a:t>
            </a:r>
            <a:r>
              <a:rPr lang="en-US" altLang="ja-JP" sz="2000" dirty="0">
                <a:solidFill>
                  <a:schemeClr val="bg1"/>
                </a:solidFill>
                <a:latin typeface="Meiryo UI" panose="020B0604030504040204" pitchFamily="34" charset="-128"/>
                <a:ea typeface="Meiryo UI" panose="020B0604030504040204" pitchFamily="34" charset="-128"/>
              </a:rPr>
              <a:t>380ml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容器部</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ステンレス、蓋</a:t>
            </a:r>
            <a:r>
              <a:rPr lang="en-US" altLang="ja-JP" sz="900" spc="200" dirty="0">
                <a:latin typeface="Meiryo UI" panose="020B0604030504040204" pitchFamily="34" charset="-128"/>
                <a:ea typeface="Meiryo UI" panose="020B0604030504040204" pitchFamily="34" charset="-128"/>
              </a:rPr>
              <a:t>:AS</a:t>
            </a:r>
            <a:r>
              <a:rPr lang="ja-JP" altLang="en-US" sz="900" spc="200" dirty="0">
                <a:latin typeface="Meiryo UI" panose="020B0604030504040204" pitchFamily="34" charset="-128"/>
                <a:ea typeface="Meiryo UI" panose="020B0604030504040204" pitchFamily="34" charset="-128"/>
              </a:rPr>
              <a:t>・シリコン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W85×D93×H142mm(</a:t>
            </a:r>
            <a:r>
              <a:rPr lang="ja-JP" altLang="en-US" sz="900" spc="200" dirty="0">
                <a:latin typeface="Meiryo UI" panose="020B0604030504040204" pitchFamily="34" charset="-128"/>
                <a:ea typeface="Meiryo UI" panose="020B0604030504040204" pitchFamily="34" charset="-128"/>
              </a:rPr>
              <a:t>蓋含む</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約</a:t>
            </a:r>
            <a:r>
              <a:rPr lang="en-US" altLang="ja-JP" sz="900" spc="200" dirty="0">
                <a:latin typeface="Meiryo UI" panose="020B0604030504040204" pitchFamily="34" charset="-128"/>
                <a:ea typeface="Meiryo UI" panose="020B0604030504040204" pitchFamily="34" charset="-128"/>
              </a:rPr>
              <a:t>272g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r>
              <a:rPr lang="en-US" altLang="ja-JP" sz="900" spc="200" dirty="0">
                <a:latin typeface="Meiryo UI" panose="020B0604030504040204" pitchFamily="34" charset="-128"/>
                <a:ea typeface="Meiryo UI" panose="020B0604030504040204" pitchFamily="34" charset="-128"/>
              </a:rPr>
              <a:t>:W88×D88×H158mm</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380ml</a:t>
            </a:r>
            <a:r>
              <a:rPr lang="ja-JP" altLang="en-US" sz="1600" b="0" i="0" dirty="0">
                <a:solidFill>
                  <a:srgbClr val="333333"/>
                </a:solidFill>
                <a:effectLst/>
                <a:latin typeface="-apple-system"/>
              </a:rPr>
              <a:t>サイズのサーモタンブラー。真空二重構造のステンレス素材で保冷保温効果に優れており、また付属の透明蓋は見た目もオシャレな上にホコリなどが入るのも防いでくれるため便利です。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A9473D1F-DA17-990A-C3FE-3F9EC66CFC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676" y="1359060"/>
            <a:ext cx="3560090" cy="356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スクエア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90×90×9(mm)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規格対応スマホを置くだけで充電できるスクエアタイプのワイヤレス充電器です。フルカラーのオリジナル名入れが可能ですので、のベルティ用やオリジナルグッズ用にも最適です。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5EB9254-09F6-5949-78EA-2F8DC7B485C5}"/>
              </a:ext>
            </a:extLst>
          </p:cNvPr>
          <p:cNvPicPr>
            <a:picLocks noChangeAspect="1"/>
          </p:cNvPicPr>
          <p:nvPr/>
        </p:nvPicPr>
        <p:blipFill>
          <a:blip r:embed="rId5"/>
          <a:stretch>
            <a:fillRect/>
          </a:stretch>
        </p:blipFill>
        <p:spPr>
          <a:xfrm>
            <a:off x="678854" y="1393011"/>
            <a:ext cx="3621854" cy="3621854"/>
          </a:xfrm>
          <a:prstGeom prst="rect">
            <a:avLst/>
          </a:prstGeom>
        </p:spPr>
      </p:pic>
    </p:spTree>
    <p:extLst>
      <p:ext uri="{BB962C8B-B14F-4D97-AF65-F5344CB8AC3E}">
        <p14:creationId xmlns:p14="http://schemas.microsoft.com/office/powerpoint/2010/main" val="220596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グラデーションサーモタンブラー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Φ83×108(mm)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330ml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mn-ea"/>
              </a:rPr>
              <a:t>330ml</a:t>
            </a:r>
            <a:r>
              <a:rPr lang="ja-JP" altLang="en-US" sz="1600" b="0" i="0" dirty="0">
                <a:solidFill>
                  <a:srgbClr val="333333"/>
                </a:solidFill>
                <a:effectLst/>
                <a:highlight>
                  <a:srgbClr val="FFFFFF"/>
                </a:highlight>
                <a:latin typeface="+mn-ea"/>
              </a:rPr>
              <a:t>サイズの、淡くも鮮やかなグラデーションがとってもオシャレなタンブラーです。オリジナル名入れも可能なため、物販用にも記念用にもノベルティ用にも人気のあるタイプです。</a:t>
            </a:r>
            <a:endParaRPr lang="ja-JP" altLang="en-US" sz="1600" dirty="0">
              <a:latin typeface="+mn-ea"/>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A8AA5F9-A760-5ECD-A8A9-EAF50341BEB9}"/>
              </a:ext>
            </a:extLst>
          </p:cNvPr>
          <p:cNvPicPr>
            <a:picLocks noChangeAspect="1"/>
          </p:cNvPicPr>
          <p:nvPr/>
        </p:nvPicPr>
        <p:blipFill>
          <a:blip r:embed="rId5"/>
          <a:stretch>
            <a:fillRect/>
          </a:stretch>
        </p:blipFill>
        <p:spPr>
          <a:xfrm>
            <a:off x="661643" y="1371565"/>
            <a:ext cx="3645181" cy="3645181"/>
          </a:xfrm>
          <a:prstGeom prst="rect">
            <a:avLst/>
          </a:prstGeom>
        </p:spPr>
      </p:pic>
    </p:spTree>
    <p:extLst>
      <p:ext uri="{BB962C8B-B14F-4D97-AF65-F5344CB8AC3E}">
        <p14:creationId xmlns:p14="http://schemas.microsoft.com/office/powerpoint/2010/main" val="1612744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366866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ネックストラップ付きで首から下げて使用することも可能なハンディファン。またデスク上に置いてスタンドファンとしても利用できてとっても便利！全</a:t>
            </a:r>
            <a:r>
              <a:rPr lang="en-US" altLang="ja-JP" sz="1600" dirty="0"/>
              <a:t>4</a:t>
            </a:r>
            <a:r>
              <a:rPr lang="ja-JP" altLang="en-US" sz="1600" dirty="0"/>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B2E6991-3982-38B8-DEE5-5029CCD52BDA}"/>
              </a:ext>
            </a:extLst>
          </p:cNvPr>
          <p:cNvPicPr>
            <a:picLocks noChangeAspect="1"/>
          </p:cNvPicPr>
          <p:nvPr/>
        </p:nvPicPr>
        <p:blipFill>
          <a:blip r:embed="rId5"/>
          <a:stretch>
            <a:fillRect/>
          </a:stretch>
        </p:blipFill>
        <p:spPr>
          <a:xfrm>
            <a:off x="728823" y="1478040"/>
            <a:ext cx="3457468" cy="3457468"/>
          </a:xfrm>
          <a:prstGeom prst="rect">
            <a:avLst/>
          </a:prstGeom>
        </p:spPr>
      </p:pic>
    </p:spTree>
    <p:extLst>
      <p:ext uri="{BB962C8B-B14F-4D97-AF65-F5344CB8AC3E}">
        <p14:creationId xmlns:p14="http://schemas.microsoft.com/office/powerpoint/2010/main" val="22422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255708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ペンスタンド付クロック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箱入 箱サイズ</a:t>
            </a:r>
            <a:r>
              <a:rPr lang="en-US" altLang="ja-JP" sz="900" dirty="0">
                <a:latin typeface="Meiryo UI" panose="020B0604030504040204" pitchFamily="34" charset="-128"/>
                <a:ea typeface="Meiryo UI" panose="020B0604030504040204" pitchFamily="34" charset="-128"/>
              </a:rPr>
              <a:t>/78×77×143mm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ビジネスデスクや勉強机にあると非常に便利な、多機能デジタルクロックとペンスタンドがひとつになったアイテムです。特典用や景品用、また販促用などとしても人気のアイテムです。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FE2C588-51F6-B736-5B99-C39A6EA7B2DE}"/>
              </a:ext>
            </a:extLst>
          </p:cNvPr>
          <p:cNvPicPr>
            <a:picLocks noChangeAspect="1"/>
          </p:cNvPicPr>
          <p:nvPr/>
        </p:nvPicPr>
        <p:blipFill>
          <a:blip r:embed="rId5"/>
          <a:stretch>
            <a:fillRect/>
          </a:stretch>
        </p:blipFill>
        <p:spPr>
          <a:xfrm>
            <a:off x="791726" y="1422053"/>
            <a:ext cx="3480200" cy="3480200"/>
          </a:xfrm>
          <a:prstGeom prst="rect">
            <a:avLst/>
          </a:prstGeom>
        </p:spPr>
      </p:pic>
    </p:spTree>
    <p:extLst>
      <p:ext uri="{BB962C8B-B14F-4D97-AF65-F5344CB8AC3E}">
        <p14:creationId xmlns:p14="http://schemas.microsoft.com/office/powerpoint/2010/main" val="21800992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TotalTime>
  <Words>2945</Words>
  <Application>Microsoft Office PowerPoint</Application>
  <PresentationFormat>画面に合わせる (4:3)</PresentationFormat>
  <Paragraphs>469</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2024-12-16T08:08:49Z</dcterms:modified>
</cp:coreProperties>
</file>