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69" r:id="rId2"/>
    <p:sldId id="283" r:id="rId3"/>
    <p:sldId id="279" r:id="rId4"/>
    <p:sldId id="276" r:id="rId5"/>
    <p:sldId id="271" r:id="rId6"/>
    <p:sldId id="259" r:id="rId7"/>
    <p:sldId id="257" r:id="rId8"/>
    <p:sldId id="278" r:id="rId9"/>
    <p:sldId id="275" r:id="rId10"/>
    <p:sldId id="273" r:id="rId11"/>
    <p:sldId id="258" r:id="rId12"/>
    <p:sldId id="267" r:id="rId13"/>
    <p:sldId id="285" r:id="rId14"/>
    <p:sldId id="270" r:id="rId15"/>
    <p:sldId id="260" r:id="rId16"/>
    <p:sldId id="282" r:id="rId17"/>
    <p:sldId id="261" r:id="rId18"/>
    <p:sldId id="266" r:id="rId19"/>
    <p:sldId id="272" r:id="rId20"/>
    <p:sldId id="287" r:id="rId21"/>
    <p:sldId id="280" r:id="rId22"/>
    <p:sldId id="268" r:id="rId23"/>
    <p:sldId id="274" r:id="rId24"/>
    <p:sldId id="263" r:id="rId25"/>
    <p:sldId id="286" r:id="rId26"/>
    <p:sldId id="277" r:id="rId27"/>
    <p:sldId id="281" r:id="rId28"/>
    <p:sldId id="256" r:id="rId29"/>
    <p:sldId id="288" r:id="rId30"/>
    <p:sldId id="289" r:id="rId31"/>
    <p:sldId id="290" r:id="rId32"/>
    <p:sldId id="291"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93" d="100"/>
          <a:sy n="93" d="100"/>
        </p:scale>
        <p:origin x="246" y="-1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2024/12/17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2024/12/17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bmp"/><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bmp"/><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bmp"/><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bmp"/><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bmp"/><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bmp"/><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木箱</a:t>
            </a:r>
            <a:r>
              <a:rPr lang="en-US" altLang="ja-JP" sz="2000" dirty="0">
                <a:solidFill>
                  <a:schemeClr val="bg1"/>
                </a:solidFill>
                <a:latin typeface="Meiryo UI" panose="020B0604030504040204" pitchFamily="34" charset="-128"/>
                <a:ea typeface="Meiryo UI" panose="020B0604030504040204" pitchFamily="34" charset="-128"/>
              </a:rPr>
              <a:t>BP(</a:t>
            </a:r>
            <a:r>
              <a:rPr lang="ja-JP" altLang="en-US" sz="2000" dirty="0">
                <a:solidFill>
                  <a:schemeClr val="bg1"/>
                </a:solidFill>
                <a:latin typeface="Meiryo UI" panose="020B0604030504040204" pitchFamily="34" charset="-128"/>
                <a:ea typeface="Meiryo UI" panose="020B0604030504040204" pitchFamily="34" charset="-128"/>
              </a:rPr>
              <a:t>クルミ</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クルミ</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/173×42×25mm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木のナチュラルな温かみと高級感を兼ね備えた上質なボールペンを、これまた重厚な専用の木製ケースに入れました。ケース側にオリジナル名入れが可能で、記念品用等として人気です。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EF471F6-8B9B-E1A3-45BC-CECF4CCCE9DB}"/>
              </a:ext>
            </a:extLst>
          </p:cNvPr>
          <p:cNvPicPr>
            <a:picLocks noChangeAspect="1"/>
          </p:cNvPicPr>
          <p:nvPr/>
        </p:nvPicPr>
        <p:blipFill>
          <a:blip r:embed="rId5"/>
          <a:stretch>
            <a:fillRect/>
          </a:stretch>
        </p:blipFill>
        <p:spPr>
          <a:xfrm>
            <a:off x="729310" y="1411148"/>
            <a:ext cx="3509087" cy="3509087"/>
          </a:xfrm>
          <a:prstGeom prst="rect">
            <a:avLst/>
          </a:prstGeom>
        </p:spPr>
      </p:pic>
    </p:spTree>
    <p:extLst>
      <p:ext uri="{BB962C8B-B14F-4D97-AF65-F5344CB8AC3E}">
        <p14:creationId xmlns:p14="http://schemas.microsoft.com/office/powerpoint/2010/main" val="2410443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Smoo</a:t>
            </a:r>
            <a:r>
              <a:rPr lang="ja-JP" altLang="en-US" sz="2000" dirty="0">
                <a:solidFill>
                  <a:schemeClr val="bg1"/>
                </a:solidFill>
                <a:latin typeface="Meiryo UI" panose="020B0604030504040204" pitchFamily="34" charset="-128"/>
                <a:ea typeface="Meiryo UI" panose="020B0604030504040204" pitchFamily="34" charset="-128"/>
              </a:rPr>
              <a:t>・真空二重構造ステンレスボトル </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φ74×195mm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202×78×78mm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:500ml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500ml</a:t>
            </a:r>
            <a:r>
              <a:rPr lang="ja-JP" altLang="en-US" sz="1600" dirty="0">
                <a:latin typeface="Meiryo UI" panose="020B0604030504040204" pitchFamily="34" charset="-128"/>
                <a:ea typeface="Meiryo UI" panose="020B0604030504040204" pitchFamily="34" charset="-128"/>
              </a:rPr>
              <a:t>サイズの、シンプルながら見た目も可愛らしいステンレスボトル。真空二重構造のため保温・保冷性に優れており使い勝手は抜群！オリジナル名入れも比較的大きく可能です。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D67BC1AD-F30C-76B7-E49F-084FD4768D4D}"/>
              </a:ext>
            </a:extLst>
          </p:cNvPr>
          <p:cNvPicPr>
            <a:picLocks noChangeAspect="1"/>
          </p:cNvPicPr>
          <p:nvPr/>
        </p:nvPicPr>
        <p:blipFill>
          <a:blip r:embed="rId5"/>
          <a:stretch>
            <a:fillRect/>
          </a:stretch>
        </p:blipFill>
        <p:spPr>
          <a:xfrm>
            <a:off x="729286" y="1335846"/>
            <a:ext cx="3644442" cy="3644442"/>
          </a:xfrm>
          <a:prstGeom prst="rect">
            <a:avLst/>
          </a:prstGeom>
        </p:spPr>
      </p:pic>
    </p:spTree>
    <p:extLst>
      <p:ext uri="{BB962C8B-B14F-4D97-AF65-F5344CB8AC3E}">
        <p14:creationId xmlns:p14="http://schemas.microsoft.com/office/powerpoint/2010/main" val="279215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レザーブックカバー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材：リサイクルレザー</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：展開時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245×170mm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考：ネイビー・ブラウン・リアルブラック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地球環境に優しいリサイクルレザー素材を使用した、高級感のあるブックカバーです。しっかりとした厚手の素材ですので大切な本をしっかりと保護してくれます。オリジナル名入れも可能。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E1E2624-8635-1844-AA00-894F065C5AA5}"/>
              </a:ext>
            </a:extLst>
          </p:cNvPr>
          <p:cNvPicPr>
            <a:picLocks noChangeAspect="1"/>
          </p:cNvPicPr>
          <p:nvPr/>
        </p:nvPicPr>
        <p:blipFill>
          <a:blip r:embed="rId5"/>
          <a:stretch>
            <a:fillRect/>
          </a:stretch>
        </p:blipFill>
        <p:spPr>
          <a:xfrm>
            <a:off x="400171" y="2100074"/>
            <a:ext cx="4152840" cy="2554326"/>
          </a:xfrm>
          <a:prstGeom prst="rect">
            <a:avLst/>
          </a:prstGeom>
        </p:spPr>
      </p:pic>
    </p:spTree>
    <p:extLst>
      <p:ext uri="{BB962C8B-B14F-4D97-AF65-F5344CB8AC3E}">
        <p14:creationId xmlns:p14="http://schemas.microsoft.com/office/powerpoint/2010/main" val="3121816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ハンガーグリップ</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材：ポンジ</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530mm､</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270mm</a:t>
            </a:r>
          </a:p>
          <a:p>
            <a:r>
              <a:rPr lang="ja-JP" altLang="en-US" sz="900">
                <a:latin typeface="Meiryo UI" panose="020B0604030504040204" pitchFamily="34" charset="-128"/>
                <a:ea typeface="Meiryo UI" panose="020B0604030504040204" pitchFamily="34" charset="-128"/>
              </a:rPr>
              <a:t>　　　　　（包装形態：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ネイルガード付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29284"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持ち手部分をくるっと回すとハンガーフックとなり、テーブルの端などに引っ掛けられるアイデア折りたたみ傘です。オリジナル名入れは専用の収納袋に可能ですので、販促用等にもおすすめ。</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007B8CA-1F60-B541-A272-E8F2FD605673}"/>
              </a:ext>
            </a:extLst>
          </p:cNvPr>
          <p:cNvPicPr>
            <a:picLocks noChangeAspect="1"/>
          </p:cNvPicPr>
          <p:nvPr/>
        </p:nvPicPr>
        <p:blipFill>
          <a:blip r:embed="rId5"/>
          <a:stretch>
            <a:fillRect/>
          </a:stretch>
        </p:blipFill>
        <p:spPr>
          <a:xfrm>
            <a:off x="566434" y="1541678"/>
            <a:ext cx="3922517" cy="3482314"/>
          </a:xfrm>
          <a:prstGeom prst="rect">
            <a:avLst/>
          </a:prstGeom>
        </p:spPr>
      </p:pic>
    </p:spTree>
    <p:extLst>
      <p:ext uri="{BB962C8B-B14F-4D97-AF65-F5344CB8AC3E}">
        <p14:creationId xmlns:p14="http://schemas.microsoft.com/office/powerpoint/2010/main" val="1040872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ウッドキャップ・ステンレスボトル（</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素材：竹、ステンレス、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サイズ：幅</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奥</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180mm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350ml</a:t>
            </a:r>
          </a:p>
          <a:p>
            <a:r>
              <a:rPr lang="ja-JP" altLang="en-US" sz="900" dirty="0">
                <a:latin typeface="Meiryo UI" panose="020B0604030504040204" pitchFamily="34" charset="-128"/>
                <a:ea typeface="Meiryo UI" panose="020B0604030504040204" pitchFamily="34" charset="-128"/>
              </a:rPr>
              <a:t>包装：箱入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竹製ウッドキャップがアクセントになっている、</a:t>
            </a:r>
            <a:r>
              <a:rPr lang="en-US" altLang="ja-JP" sz="1600" dirty="0"/>
              <a:t>350ml</a:t>
            </a:r>
            <a:r>
              <a:rPr lang="ja-JP" altLang="en-US" sz="1600" dirty="0"/>
              <a:t>サイズのステンレスボトル。保冷温効果抜群の真空</a:t>
            </a:r>
            <a:r>
              <a:rPr lang="en-US" altLang="ja-JP" sz="1600" dirty="0"/>
              <a:t>2</a:t>
            </a:r>
            <a:r>
              <a:rPr lang="ja-JP" altLang="en-US" sz="1600" dirty="0"/>
              <a:t>重構造で、高級感があって見た目もおしゃれ。シンプルな構造でお手入れも簡単です。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7375A5B-CC71-9851-0C83-8FAAE625B65F}"/>
              </a:ext>
            </a:extLst>
          </p:cNvPr>
          <p:cNvPicPr>
            <a:picLocks noChangeAspect="1"/>
          </p:cNvPicPr>
          <p:nvPr/>
        </p:nvPicPr>
        <p:blipFill>
          <a:blip r:embed="rId5"/>
          <a:stretch>
            <a:fillRect/>
          </a:stretch>
        </p:blipFill>
        <p:spPr>
          <a:xfrm>
            <a:off x="722491" y="1427329"/>
            <a:ext cx="3536307" cy="3536307"/>
          </a:xfrm>
          <a:prstGeom prst="rect">
            <a:avLst/>
          </a:prstGeom>
        </p:spPr>
      </p:pic>
    </p:spTree>
    <p:extLst>
      <p:ext uri="{BB962C8B-B14F-4D97-AF65-F5344CB8AC3E}">
        <p14:creationId xmlns:p14="http://schemas.microsoft.com/office/powerpoint/2010/main" val="1392392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カチオン染めレギュラーブランケット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1000×750(mm)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200×390(mm)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CO2</a:t>
            </a:r>
            <a:r>
              <a:rPr lang="ja-JP" altLang="en-US" sz="1600" dirty="0"/>
              <a:t>排出量が少なくエネルギー消費量も少ない染色方法「カチオン染め」で作られたレギュラーサイズのブランケット。持ち歩きに便利な巾着付き。</a:t>
            </a:r>
            <a:r>
              <a:rPr lang="en-US" altLang="ja-JP" sz="1600" dirty="0"/>
              <a:t>3</a:t>
            </a:r>
            <a:r>
              <a:rPr lang="ja-JP" altLang="en-US" sz="1600" dirty="0"/>
              <a:t>色のカラー展開から選択可能です。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74BBF7D-6103-4AB0-DA07-A7E41F48C2D8}"/>
              </a:ext>
            </a:extLst>
          </p:cNvPr>
          <p:cNvPicPr>
            <a:picLocks noChangeAspect="1"/>
          </p:cNvPicPr>
          <p:nvPr/>
        </p:nvPicPr>
        <p:blipFill>
          <a:blip r:embed="rId5"/>
          <a:stretch>
            <a:fillRect/>
          </a:stretch>
        </p:blipFill>
        <p:spPr>
          <a:xfrm>
            <a:off x="719070" y="1384241"/>
            <a:ext cx="3603180" cy="3603180"/>
          </a:xfrm>
          <a:prstGeom prst="rect">
            <a:avLst/>
          </a:prstGeom>
        </p:spPr>
      </p:pic>
    </p:spTree>
    <p:extLst>
      <p:ext uri="{BB962C8B-B14F-4D97-AF65-F5344CB8AC3E}">
        <p14:creationId xmlns:p14="http://schemas.microsoft.com/office/powerpoint/2010/main" val="3923201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スタンダード</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dirty="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ポンジ</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スチール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親骨</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530mm､</a:t>
            </a:r>
            <a:r>
              <a:rPr lang="ja-JP" altLang="en-US" sz="900" b="0" i="0" dirty="0">
                <a:solidFill>
                  <a:srgbClr val="333333"/>
                </a:solidFill>
                <a:effectLst/>
                <a:latin typeface="-apple-system"/>
              </a:rPr>
              <a:t>折りたたみ時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235mm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ネイルガード付</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雨傘としても日傘としても利用できる便利なスタンダードな折りたたみ傘です。カラーバリエーションは全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色でご用意しており、専用の収納袋にはオリジナルデザインの名入れが可能です。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55447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450ml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φ82×140</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450ml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考：シルバー・マットブラック・ゴールド・マットホワイト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コンビニのテイクアウト用カップをそのまますっぽり入れてカップホルダーとしても利用できる、</a:t>
            </a:r>
            <a:r>
              <a:rPr lang="en-US" altLang="ja-JP" sz="1600" dirty="0">
                <a:latin typeface="Meiryo UI" panose="020B0604030504040204" pitchFamily="34" charset="-128"/>
                <a:ea typeface="Meiryo UI" panose="020B0604030504040204" pitchFamily="34" charset="-128"/>
              </a:rPr>
              <a:t>450ml</a:t>
            </a:r>
            <a:r>
              <a:rPr lang="ja-JP" altLang="en-US" sz="1600">
                <a:latin typeface="Meiryo UI" panose="020B0604030504040204" pitchFamily="34" charset="-128"/>
                <a:ea typeface="Meiryo UI" panose="020B0604030504040204" pitchFamily="34" charset="-128"/>
              </a:rPr>
              <a:t>タイプのステンレスタンブラーです。もちろんそのまま飲み物を入れての利用も可能です。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45A9460-E0F8-2D45-B13D-574D9BCBFA2F}"/>
              </a:ext>
            </a:extLst>
          </p:cNvPr>
          <p:cNvPicPr>
            <a:picLocks noChangeAspect="1"/>
          </p:cNvPicPr>
          <p:nvPr/>
        </p:nvPicPr>
        <p:blipFill>
          <a:blip r:embed="rId5"/>
          <a:stretch>
            <a:fillRect/>
          </a:stretch>
        </p:blipFill>
        <p:spPr>
          <a:xfrm>
            <a:off x="285434" y="1864459"/>
            <a:ext cx="4409068" cy="2833772"/>
          </a:xfrm>
          <a:prstGeom prst="rect">
            <a:avLst/>
          </a:prstGeom>
        </p:spPr>
      </p:pic>
    </p:spTree>
    <p:extLst>
      <p:ext uri="{BB962C8B-B14F-4D97-AF65-F5344CB8AC3E}">
        <p14:creationId xmlns:p14="http://schemas.microsoft.com/office/powerpoint/2010/main" val="3407955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ブランジェリーメール・耐熱ダブルウォールグラス</a:t>
            </a:r>
            <a:r>
              <a:rPr lang="en-US" altLang="ja-JP" sz="2000" dirty="0">
                <a:solidFill>
                  <a:schemeClr val="bg1"/>
                </a:solidFill>
                <a:latin typeface="Meiryo UI" panose="020B0604030504040204" pitchFamily="34" charset="-128"/>
                <a:ea typeface="Meiryo UI" panose="020B0604030504040204" pitchFamily="34" charset="-128"/>
              </a:rPr>
              <a:t>2P</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ホウケイ酸ガラス</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el-GR" altLang="ja-JP" sz="900" dirty="0">
                <a:latin typeface="Meiryo UI" panose="020B0604030504040204" pitchFamily="34" charset="-128"/>
                <a:ea typeface="Meiryo UI" panose="020B0604030504040204" pitchFamily="34" charset="-128"/>
              </a:rPr>
              <a:t>φ78×80</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90×190×92mm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化粧箱入り</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200ml</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名入れ可能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手作りの為、形、容量・重量等に多少の個体差が生じる場合があります。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熱いものを入れても手にその熱が伝わりづらく、冷たいものを入れても結露しにくい、二重構造で便利な耐熱グラスの</a:t>
            </a:r>
            <a:r>
              <a:rPr lang="en-US" altLang="ja-JP" sz="1600" dirty="0">
                <a:latin typeface="Meiryo UI" panose="020B0604030504040204" pitchFamily="34" charset="-128"/>
                <a:ea typeface="Meiryo UI" panose="020B0604030504040204" pitchFamily="34" charset="-128"/>
              </a:rPr>
              <a:t>2P</a:t>
            </a:r>
            <a:r>
              <a:rPr lang="ja-JP" altLang="en-US" sz="1600" dirty="0">
                <a:latin typeface="Meiryo UI" panose="020B0604030504040204" pitchFamily="34" charset="-128"/>
                <a:ea typeface="Meiryo UI" panose="020B0604030504040204" pitchFamily="34" charset="-128"/>
              </a:rPr>
              <a:t>セットです。高級感があるため贈答用や記念用などにもおすすめです。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00" name="Picture 76">
            <a:extLst>
              <a:ext uri="{FF2B5EF4-FFF2-40B4-BE49-F238E27FC236}">
                <a16:creationId xmlns:a16="http://schemas.microsoft.com/office/drawing/2014/main" id="{56D76410-6152-9994-73EF-A608285B32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462" y="1411148"/>
            <a:ext cx="3610379" cy="3610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447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COB3</a:t>
            </a:r>
            <a:r>
              <a:rPr lang="ja-JP" altLang="en-US" sz="2000">
                <a:solidFill>
                  <a:schemeClr val="bg1"/>
                </a:solidFill>
                <a:latin typeface="Meiryo UI" panose="020B0604030504040204" pitchFamily="34" charset="-128"/>
                <a:ea typeface="Meiryo UI" panose="020B0604030504040204" pitchFamily="34" charset="-128"/>
              </a:rPr>
              <a:t>フェイスランタン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HIPS､PS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φ69×183</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φ69×96</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ハンドルを引き上げると自動で点灯してくれる、見た目も雰囲気あるランタンです。</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面</a:t>
            </a:r>
            <a:r>
              <a:rPr lang="en" altLang="ja-JP" sz="1600" dirty="0">
                <a:latin typeface="Meiryo UI" panose="020B0604030504040204" pitchFamily="34" charset="-128"/>
                <a:ea typeface="Meiryo UI" panose="020B0604030504040204" pitchFamily="34" charset="-128"/>
              </a:rPr>
              <a:t>COB</a:t>
            </a:r>
            <a:r>
              <a:rPr lang="ja-JP" altLang="en-US" sz="1600">
                <a:latin typeface="Meiryo UI" panose="020B0604030504040204" pitchFamily="34" charset="-128"/>
                <a:ea typeface="Meiryo UI" panose="020B0604030504040204" pitchFamily="34" charset="-128"/>
              </a:rPr>
              <a:t>で周囲をしっかり照らしてくれます。カラーはブラックとホワイトの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色展開。名入れも承ります。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808A3DEB-9A44-0441-80BC-DF687141D6BC}"/>
              </a:ext>
            </a:extLst>
          </p:cNvPr>
          <p:cNvPicPr>
            <a:picLocks noChangeAspect="1"/>
          </p:cNvPicPr>
          <p:nvPr/>
        </p:nvPicPr>
        <p:blipFill>
          <a:blip r:embed="rId5"/>
          <a:stretch>
            <a:fillRect/>
          </a:stretch>
        </p:blipFill>
        <p:spPr>
          <a:xfrm>
            <a:off x="759971" y="1428493"/>
            <a:ext cx="3645148" cy="3555268"/>
          </a:xfrm>
          <a:prstGeom prst="rect">
            <a:avLst/>
          </a:prstGeom>
        </p:spPr>
      </p:pic>
    </p:spTree>
    <p:extLst>
      <p:ext uri="{BB962C8B-B14F-4D97-AF65-F5344CB8AC3E}">
        <p14:creationId xmlns:p14="http://schemas.microsoft.com/office/powerpoint/2010/main" val="524772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セラミックコート真空ステンレスタンブラー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φ74×116mm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280ml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備考：真空構造、内面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セラミックコーティング</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洗いやすく汚れにくいセラミックコートと、保冷温効果の高い真空ステンレス素材が特徴の、見た目もおしゃれなタンブラーです。オリジナル名入れプリントも格安で承ります。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3DAE7F8-7603-8415-B45C-C5335712C84D}"/>
              </a:ext>
            </a:extLst>
          </p:cNvPr>
          <p:cNvPicPr>
            <a:picLocks noChangeAspect="1"/>
          </p:cNvPicPr>
          <p:nvPr/>
        </p:nvPicPr>
        <p:blipFill>
          <a:blip r:embed="rId5"/>
          <a:stretch>
            <a:fillRect/>
          </a:stretch>
        </p:blipFill>
        <p:spPr>
          <a:xfrm>
            <a:off x="745636" y="1483758"/>
            <a:ext cx="3488290" cy="3488290"/>
          </a:xfrm>
          <a:prstGeom prst="rect">
            <a:avLst/>
          </a:prstGeom>
        </p:spPr>
      </p:pic>
    </p:spTree>
    <p:extLst>
      <p:ext uri="{BB962C8B-B14F-4D97-AF65-F5344CB8AC3E}">
        <p14:creationId xmlns:p14="http://schemas.microsoft.com/office/powerpoint/2010/main" val="302669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W76×H145×D30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注意事項：バッテリー容量</a:t>
            </a:r>
            <a:r>
              <a:rPr lang="en-US" altLang="ja-JP" sz="900" dirty="0">
                <a:latin typeface="Meiryo UI" panose="020B0604030504040204" pitchFamily="34" charset="-128"/>
                <a:ea typeface="Meiryo UI" panose="020B0604030504040204" pitchFamily="34" charset="-128"/>
              </a:rPr>
              <a:t>500mAh</a:t>
            </a:r>
          </a:p>
          <a:p>
            <a:r>
              <a:rPr lang="ja-JP" altLang="en-US" sz="900" dirty="0">
                <a:latin typeface="Meiryo UI" panose="020B0604030504040204" pitchFamily="34" charset="-128"/>
                <a:ea typeface="Meiryo UI" panose="020B0604030504040204" pitchFamily="34" charset="-128"/>
              </a:rPr>
              <a:t>備考：バッテリー容量</a:t>
            </a:r>
            <a:r>
              <a:rPr lang="en-US" altLang="ja-JP" sz="900" dirty="0">
                <a:latin typeface="Meiryo UI" panose="020B0604030504040204" pitchFamily="34" charset="-128"/>
                <a:ea typeface="Meiryo UI" panose="020B0604030504040204" pitchFamily="34" charset="-128"/>
              </a:rPr>
              <a:t>500mAh</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コンパクトで持ち歩きやすく、また収納可能なフック付きでスタンドとしても利用できるハンディ</a:t>
            </a:r>
            <a:r>
              <a:rPr lang="en-US" altLang="ja-JP" sz="1600" dirty="0"/>
              <a:t>SB</a:t>
            </a:r>
            <a:r>
              <a:rPr lang="ja-JP" altLang="en-US" sz="1600" dirty="0"/>
              <a:t>ファンです。カラーバリエーションは全</a:t>
            </a:r>
            <a:r>
              <a:rPr lang="en-US" altLang="ja-JP" sz="1600" dirty="0"/>
              <a:t>4</a:t>
            </a:r>
            <a:r>
              <a:rPr lang="ja-JP" altLang="en-US" sz="1600" dirty="0"/>
              <a:t>色展開。物販用や特典用にもおすすめ。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82DB920-B5D6-E2C1-D894-D8C78A3E58CC}"/>
              </a:ext>
            </a:extLst>
          </p:cNvPr>
          <p:cNvPicPr>
            <a:picLocks noChangeAspect="1"/>
          </p:cNvPicPr>
          <p:nvPr/>
        </p:nvPicPr>
        <p:blipFill>
          <a:blip r:embed="rId5"/>
          <a:stretch>
            <a:fillRect/>
          </a:stretch>
        </p:blipFill>
        <p:spPr>
          <a:xfrm>
            <a:off x="763252" y="1355339"/>
            <a:ext cx="3580170" cy="3580170"/>
          </a:xfrm>
          <a:prstGeom prst="rect">
            <a:avLst/>
          </a:prstGeom>
        </p:spPr>
      </p:pic>
    </p:spTree>
    <p:extLst>
      <p:ext uri="{BB962C8B-B14F-4D97-AF65-F5344CB8AC3E}">
        <p14:creationId xmlns:p14="http://schemas.microsoft.com/office/powerpoint/2010/main" val="1556069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オリジナル今治フェイスタオル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W840×H330㎜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備考：刺繍（１色）</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高い吸水性や柔らかくて優しい肌触りで人気の高い今治産のフェイスタオル。企業の周年や学校の卒業などの記念用として、また、物販用のオリジナルグッズとしてもおすすめです。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3DDAF11-4959-FB38-9E8E-249B70EC1C7A}"/>
              </a:ext>
            </a:extLst>
          </p:cNvPr>
          <p:cNvPicPr>
            <a:picLocks noChangeAspect="1"/>
          </p:cNvPicPr>
          <p:nvPr/>
        </p:nvPicPr>
        <p:blipFill>
          <a:blip r:embed="rId5"/>
          <a:stretch>
            <a:fillRect/>
          </a:stretch>
        </p:blipFill>
        <p:spPr>
          <a:xfrm>
            <a:off x="659096" y="1349430"/>
            <a:ext cx="3669623" cy="3669623"/>
          </a:xfrm>
          <a:prstGeom prst="rect">
            <a:avLst/>
          </a:prstGeom>
        </p:spPr>
      </p:pic>
    </p:spTree>
    <p:extLst>
      <p:ext uri="{BB962C8B-B14F-4D97-AF65-F5344CB8AC3E}">
        <p14:creationId xmlns:p14="http://schemas.microsoft.com/office/powerpoint/2010/main" val="34787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モシモニソナエル マルチ充電ランタンライト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a:t>
            </a:r>
            <a:r>
              <a:rPr lang="en-US" altLang="ja-JP" sz="1000" dirty="0">
                <a:latin typeface="Meiryo UI" panose="020B0604030504040204" pitchFamily="34" charset="-128"/>
                <a:ea typeface="Meiryo UI" panose="020B0604030504040204" pitchFamily="34" charset="-128"/>
              </a:rPr>
              <a:t>ABS</a:t>
            </a:r>
          </a:p>
          <a:p>
            <a:r>
              <a:rPr lang="ja-JP" altLang="en-US" sz="1000" dirty="0">
                <a:latin typeface="Meiryo UI" panose="020B0604030504040204" pitchFamily="34" charset="-128"/>
                <a:ea typeface="Meiryo UI" panose="020B0604030504040204" pitchFamily="34" charset="-128"/>
              </a:rPr>
              <a:t>サイズ：伸長時</a:t>
            </a:r>
            <a:r>
              <a:rPr lang="en-US" altLang="ja-JP" sz="1000" dirty="0">
                <a:latin typeface="Meiryo UI" panose="020B0604030504040204" pitchFamily="34" charset="-128"/>
                <a:ea typeface="Meiryo UI" panose="020B0604030504040204" pitchFamily="34" charset="-128"/>
              </a:rPr>
              <a:t>/φ92×200mm</a:t>
            </a:r>
            <a:r>
              <a:rPr lang="ja-JP" altLang="en-US" sz="1000" dirty="0">
                <a:latin typeface="Meiryo UI" panose="020B0604030504040204" pitchFamily="34" charset="-128"/>
                <a:ea typeface="Meiryo UI" panose="020B0604030504040204" pitchFamily="34" charset="-128"/>
              </a:rPr>
              <a:t>、収納時</a:t>
            </a:r>
            <a:r>
              <a:rPr lang="en-US" altLang="ja-JP" sz="1000" dirty="0">
                <a:latin typeface="Meiryo UI" panose="020B0604030504040204" pitchFamily="34" charset="-128"/>
                <a:ea typeface="Meiryo UI" panose="020B0604030504040204" pitchFamily="34" charset="-128"/>
              </a:rPr>
              <a:t>/φ92×143mm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a:t>
            </a:r>
            <a:r>
              <a:rPr lang="en-US" altLang="ja-JP" sz="1000" dirty="0">
                <a:latin typeface="Meiryo UI" panose="020B0604030504040204" pitchFamily="34" charset="-128"/>
                <a:ea typeface="Meiryo UI" panose="020B0604030504040204" pitchFamily="34" charset="-128"/>
              </a:rPr>
              <a:t>LED6+1</a:t>
            </a:r>
            <a:r>
              <a:rPr lang="ja-JP" altLang="en-US" sz="1000" dirty="0">
                <a:latin typeface="Meiryo UI" panose="020B0604030504040204" pitchFamily="34" charset="-128"/>
                <a:ea typeface="Meiryo UI" panose="020B0604030504040204" pitchFamily="34" charset="-128"/>
              </a:rPr>
              <a:t>灯式、</a:t>
            </a:r>
            <a:r>
              <a:rPr lang="en-US" altLang="ja-JP" sz="1000" dirty="0">
                <a:latin typeface="Meiryo UI" panose="020B0604030504040204" pitchFamily="34" charset="-128"/>
                <a:ea typeface="Meiryo UI" panose="020B0604030504040204" pitchFamily="34" charset="-128"/>
              </a:rPr>
              <a:t>USB</a:t>
            </a:r>
            <a:r>
              <a:rPr lang="ja-JP" altLang="en-US" sz="1000" dirty="0">
                <a:latin typeface="Meiryo UI" panose="020B0604030504040204" pitchFamily="34" charset="-128"/>
                <a:ea typeface="Meiryo UI" panose="020B0604030504040204" pitchFamily="34" charset="-128"/>
              </a:rPr>
              <a:t>ケーブル付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ソーラー充電も</a:t>
            </a:r>
            <a:r>
              <a:rPr lang="en-US" altLang="ja-JP" sz="1600" dirty="0"/>
              <a:t>USB</a:t>
            </a:r>
            <a:r>
              <a:rPr lang="ja-JP" altLang="en-US" sz="1600" dirty="0"/>
              <a:t>充電もできるため、災害時用としていざというとき役立つランタンライトです。ハンディライトとランタンライトの</a:t>
            </a:r>
            <a:r>
              <a:rPr lang="en-US" altLang="ja-JP" sz="1600" dirty="0"/>
              <a:t>2WAY</a:t>
            </a:r>
            <a:r>
              <a:rPr lang="ja-JP" altLang="en-US" sz="1600" dirty="0"/>
              <a:t>仕様な上、スマホなどを充電することも可能！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A9E334BA-EE14-690A-0104-A51B465C3179}"/>
              </a:ext>
            </a:extLst>
          </p:cNvPr>
          <p:cNvPicPr>
            <a:picLocks noChangeAspect="1"/>
          </p:cNvPicPr>
          <p:nvPr/>
        </p:nvPicPr>
        <p:blipFill>
          <a:blip r:embed="rId5"/>
          <a:stretch>
            <a:fillRect/>
          </a:stretch>
        </p:blipFill>
        <p:spPr>
          <a:xfrm>
            <a:off x="650818" y="1413585"/>
            <a:ext cx="3616171" cy="3616171"/>
          </a:xfrm>
          <a:prstGeom prst="rect">
            <a:avLst/>
          </a:prstGeom>
        </p:spPr>
      </p:pic>
    </p:spTree>
    <p:extLst>
      <p:ext uri="{BB962C8B-B14F-4D97-AF65-F5344CB8AC3E}">
        <p14:creationId xmlns:p14="http://schemas.microsoft.com/office/powerpoint/2010/main" val="2611530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竹製ボールペン </a:t>
            </a:r>
            <a:r>
              <a:rPr lang="en-US" altLang="ja-JP" sz="2000" dirty="0">
                <a:solidFill>
                  <a:schemeClr val="bg1"/>
                </a:solidFill>
                <a:latin typeface="Meiryo UI" panose="020B0604030504040204" pitchFamily="34" charset="-128"/>
                <a:ea typeface="Meiryo UI" panose="020B0604030504040204" pitchFamily="34" charset="-128"/>
              </a:rPr>
              <a:t>#CO2</a:t>
            </a:r>
            <a:r>
              <a:rPr lang="ja-JP" altLang="en-US" sz="2000" dirty="0">
                <a:solidFill>
                  <a:schemeClr val="bg1"/>
                </a:solidFill>
                <a:latin typeface="Meiryo UI" panose="020B0604030504040204" pitchFamily="34" charset="-128"/>
                <a:ea typeface="Meiryo UI" panose="020B0604030504040204" pitchFamily="34" charset="-128"/>
              </a:rPr>
              <a:t>排出権付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竹・スチール・ポリプロピレン・アルミニウム 専用ケース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竹・スチール・マグネット</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14.2cm</a:t>
            </a:r>
          </a:p>
          <a:p>
            <a:r>
              <a:rPr lang="ja-JP" altLang="en-US" sz="900" dirty="0">
                <a:latin typeface="Meiryo UI" panose="020B0604030504040204" pitchFamily="34" charset="-128"/>
                <a:ea typeface="Meiryo UI" panose="020B0604030504040204" pitchFamily="34" charset="-128"/>
              </a:rPr>
              <a:t>包装：化粧箱入り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環境に優しい竹を使って製作したボールペン。マグネット開閉式の竹製ハードケースに収納された特別感のあるアイテムです。オリジナル名入れをして、ご成約記念・周年記念などにご活用ください。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9" name="図 98">
            <a:extLst>
              <a:ext uri="{FF2B5EF4-FFF2-40B4-BE49-F238E27FC236}">
                <a16:creationId xmlns:a16="http://schemas.microsoft.com/office/drawing/2014/main" id="{E0219B14-EE7F-92FB-5712-D9D9320A5C5E}"/>
              </a:ext>
            </a:extLst>
          </p:cNvPr>
          <p:cNvPicPr>
            <a:picLocks noChangeAspect="1"/>
          </p:cNvPicPr>
          <p:nvPr/>
        </p:nvPicPr>
        <p:blipFill>
          <a:blip r:embed="rId5"/>
          <a:stretch>
            <a:fillRect/>
          </a:stretch>
        </p:blipFill>
        <p:spPr>
          <a:xfrm>
            <a:off x="695346" y="1326980"/>
            <a:ext cx="3734448" cy="3734448"/>
          </a:xfrm>
          <a:prstGeom prst="rect">
            <a:avLst/>
          </a:prstGeom>
        </p:spPr>
      </p:pic>
    </p:spTree>
    <p:extLst>
      <p:ext uri="{BB962C8B-B14F-4D97-AF65-F5344CB8AC3E}">
        <p14:creationId xmlns:p14="http://schemas.microsoft.com/office/powerpoint/2010/main" val="2439696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蓋付き真空ステンレスタンブラー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素材：カップ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 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ポリプロピレン・熱可塑性エラストマー パッキン・スリーブ</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 底面滑り止め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合成ゴム</a:t>
            </a:r>
          </a:p>
          <a:p>
            <a:r>
              <a:rPr lang="ja-JP" altLang="en-US" sz="900" dirty="0">
                <a:latin typeface="Meiryo UI" panose="020B0604030504040204" pitchFamily="34" charset="-128"/>
                <a:ea typeface="Meiryo UI" panose="020B0604030504040204" pitchFamily="34" charset="-128"/>
              </a:rPr>
              <a:t>サイズ：直径</a:t>
            </a:r>
            <a:r>
              <a:rPr lang="en-US" altLang="ja-JP" sz="900" dirty="0">
                <a:latin typeface="Meiryo UI" panose="020B0604030504040204" pitchFamily="34" charset="-128"/>
                <a:ea typeface="Meiryo UI" panose="020B0604030504040204" pitchFamily="34" charset="-128"/>
              </a:rPr>
              <a:t>8.9cm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17.5cm</a:t>
            </a:r>
          </a:p>
          <a:p>
            <a:r>
              <a:rPr lang="ja-JP" altLang="en-US" sz="900" dirty="0">
                <a:latin typeface="Meiryo UI" panose="020B0604030504040204" pitchFamily="34" charset="-128"/>
                <a:ea typeface="Meiryo UI" panose="020B0604030504040204" pitchFamily="34" charset="-128"/>
              </a:rPr>
              <a:t>包装：化粧箱入り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贈答・贈呈品に最適なギフトボックス入りの、蓋付き真空ステンレスタンブラー。容量はたっぷり</a:t>
            </a:r>
            <a:r>
              <a:rPr lang="en-US" altLang="ja-JP" sz="1600" dirty="0"/>
              <a:t>450ml</a:t>
            </a:r>
            <a:r>
              <a:rPr lang="ja-JP" altLang="en-US" sz="1600" dirty="0"/>
              <a:t>で、底面にはすべり止め、胴部にはしっかり持ちやすいシリコンカバーを装備しています。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2" name="図 31">
            <a:extLst>
              <a:ext uri="{FF2B5EF4-FFF2-40B4-BE49-F238E27FC236}">
                <a16:creationId xmlns:a16="http://schemas.microsoft.com/office/drawing/2014/main" id="{4741B465-642C-C2D3-F1C8-AF9882A9D6F1}"/>
              </a:ext>
            </a:extLst>
          </p:cNvPr>
          <p:cNvPicPr>
            <a:picLocks noChangeAspect="1"/>
          </p:cNvPicPr>
          <p:nvPr/>
        </p:nvPicPr>
        <p:blipFill>
          <a:blip r:embed="rId5"/>
          <a:stretch>
            <a:fillRect/>
          </a:stretch>
        </p:blipFill>
        <p:spPr>
          <a:xfrm>
            <a:off x="690068" y="1346451"/>
            <a:ext cx="3683305" cy="3683305"/>
          </a:xfrm>
          <a:prstGeom prst="rect">
            <a:avLst/>
          </a:prstGeom>
        </p:spPr>
      </p:pic>
    </p:spTree>
    <p:extLst>
      <p:ext uri="{BB962C8B-B14F-4D97-AF65-F5344CB8AC3E}">
        <p14:creationId xmlns:p14="http://schemas.microsoft.com/office/powerpoint/2010/main" val="3983046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サンワサプライ マルチクッションケース</a:t>
            </a:r>
            <a:r>
              <a:rPr lang="en-US" altLang="ja-JP" sz="2000" dirty="0">
                <a:solidFill>
                  <a:schemeClr val="bg1"/>
                </a:solidFill>
                <a:latin typeface="Meiryo UI" panose="020B0604030504040204" pitchFamily="34" charset="-128"/>
                <a:ea typeface="Meiryo UI" panose="020B0604030504040204" pitchFamily="34" charset="-128"/>
              </a:rPr>
              <a:t>(7</a:t>
            </a:r>
            <a:r>
              <a:rPr lang="ja-JP" altLang="en-US" sz="2000" dirty="0">
                <a:solidFill>
                  <a:schemeClr val="bg1"/>
                </a:solidFill>
                <a:latin typeface="Meiryo UI" panose="020B0604030504040204" pitchFamily="34" charset="-128"/>
                <a:ea typeface="Meiryo UI" panose="020B0604030504040204" pitchFamily="34" charset="-128"/>
              </a:rPr>
              <a:t>インチタブレット対応・ブラック</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素材：ポリエステルジャージ、ポリウレタン</a:t>
            </a:r>
          </a:p>
          <a:p>
            <a:r>
              <a:rPr lang="ja-JP" altLang="en-US" sz="900" dirty="0">
                <a:latin typeface="Meiryo UI" panose="020B0604030504040204" pitchFamily="34" charset="-128"/>
                <a:ea typeface="Meiryo UI" panose="020B0604030504040204" pitchFamily="34" charset="-128"/>
              </a:rPr>
              <a:t>サイズ：外寸</a:t>
            </a:r>
            <a:r>
              <a:rPr lang="en-US" altLang="ja-JP" sz="900" dirty="0">
                <a:latin typeface="Meiryo UI" panose="020B0604030504040204" pitchFamily="34" charset="-128"/>
                <a:ea typeface="Meiryo UI" panose="020B0604030504040204" pitchFamily="34" charset="-128"/>
              </a:rPr>
              <a:t>/W240×D20×H160mm</a:t>
            </a:r>
            <a:r>
              <a:rPr lang="ja-JP" altLang="en-US" sz="900" dirty="0">
                <a:latin typeface="Meiryo UI" panose="020B0604030504040204" pitchFamily="34" charset="-128"/>
                <a:ea typeface="Meiryo UI" panose="020B0604030504040204" pitchFamily="34" charset="-128"/>
              </a:rPr>
              <a:t>、参考収納寸法</a:t>
            </a:r>
            <a:r>
              <a:rPr lang="en-US" altLang="ja-JP" sz="900" dirty="0">
                <a:latin typeface="Meiryo UI" panose="020B0604030504040204" pitchFamily="34" charset="-128"/>
                <a:ea typeface="Meiryo UI" panose="020B0604030504040204" pitchFamily="34" charset="-128"/>
              </a:rPr>
              <a:t>/W200×D30×H140mm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35g</a:t>
            </a:r>
          </a:p>
          <a:p>
            <a:r>
              <a:rPr lang="ja-JP" altLang="en-US" sz="900" dirty="0">
                <a:latin typeface="Meiryo UI" panose="020B0604030504040204" pitchFamily="34" charset="-128"/>
                <a:ea typeface="Meiryo UI" panose="020B0604030504040204" pitchFamily="34" charset="-128"/>
              </a:rPr>
              <a:t>機能：■ソフトな手触り＆クッション性抜群で大切な機器をキズから守る　■バッグの中の整理に最適　■</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インチタブレットなどの収納に最適</a:t>
            </a:r>
          </a:p>
          <a:p>
            <a:r>
              <a:rPr lang="ja-JP" altLang="en-US" sz="900" dirty="0">
                <a:latin typeface="Meiryo UI" panose="020B0604030504040204" pitchFamily="34" charset="-128"/>
                <a:ea typeface="Meiryo UI" panose="020B0604030504040204" pitchFamily="34" charset="-128"/>
              </a:rPr>
              <a:t>備考：対応機種：７インチまでのタブレットなど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７インチタブレットなどの収納や、バッグの中の整理など様々な用途で使えるファスナータイプのマルチクッションケース。ソフトな手触りのウレタンクッションが機器を優しく守ります。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EDEA3A47-FE0B-1632-502B-0B58F329A53B}"/>
              </a:ext>
            </a:extLst>
          </p:cNvPr>
          <p:cNvPicPr>
            <a:picLocks noChangeAspect="1"/>
          </p:cNvPicPr>
          <p:nvPr/>
        </p:nvPicPr>
        <p:blipFill>
          <a:blip r:embed="rId5"/>
          <a:stretch>
            <a:fillRect/>
          </a:stretch>
        </p:blipFill>
        <p:spPr>
          <a:xfrm>
            <a:off x="696051" y="1311277"/>
            <a:ext cx="3687290" cy="3687290"/>
          </a:xfrm>
          <a:prstGeom prst="rect">
            <a:avLst/>
          </a:prstGeom>
        </p:spPr>
      </p:pic>
    </p:spTree>
    <p:extLst>
      <p:ext uri="{BB962C8B-B14F-4D97-AF65-F5344CB8AC3E}">
        <p14:creationId xmlns:p14="http://schemas.microsoft.com/office/powerpoint/2010/main" val="3922197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オリジナル扇子（両面貼り紙）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備考：印刷：両面オフセット印刷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表と裏の両面に紙を貼ることで、骨が見えなくなり、見た目が美しく、高級感がぐっと増した仕上がりの扇子です。両面同柄や両面別柄などお客様のご要望に沿ったオリジナル扇子を製作します。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A8D9C97D-9404-F668-0779-A2C17AFFAFA0}"/>
              </a:ext>
            </a:extLst>
          </p:cNvPr>
          <p:cNvPicPr>
            <a:picLocks noChangeAspect="1"/>
          </p:cNvPicPr>
          <p:nvPr/>
        </p:nvPicPr>
        <p:blipFill>
          <a:blip r:embed="rId5"/>
          <a:stretch>
            <a:fillRect/>
          </a:stretch>
        </p:blipFill>
        <p:spPr>
          <a:xfrm>
            <a:off x="701467" y="1411148"/>
            <a:ext cx="3607511" cy="3607511"/>
          </a:xfrm>
          <a:prstGeom prst="rect">
            <a:avLst/>
          </a:prstGeom>
        </p:spPr>
      </p:pic>
    </p:spTree>
    <p:extLst>
      <p:ext uri="{BB962C8B-B14F-4D97-AF65-F5344CB8AC3E}">
        <p14:creationId xmlns:p14="http://schemas.microsoft.com/office/powerpoint/2010/main" val="1983213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ミラークロック</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ワイド</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157873"/>
            <a:ext cx="4140913" cy="12025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PC</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W140×H55×D35mm </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能：時計表示、アラーム、スヌーズ、温度、ミラー、明るさ</a:t>
            </a:r>
            <a:r>
              <a:rPr lang="en-US" altLang="ja-JP" sz="900" dirty="0">
                <a:latin typeface="Meiryo UI" panose="020B0604030504040204" pitchFamily="34" charset="-128"/>
                <a:ea typeface="Meiryo UI" panose="020B0604030504040204" pitchFamily="34" charset="-128"/>
              </a:rPr>
              <a:t>2</a:t>
            </a:r>
            <a:r>
              <a:rPr lang="ja-JP" altLang="en-US" sz="900">
                <a:latin typeface="Meiryo UI" panose="020B0604030504040204" pitchFamily="34" charset="-128"/>
                <a:ea typeface="Meiryo UI" panose="020B0604030504040204" pitchFamily="34" charset="-128"/>
              </a:rPr>
              <a:t>段設定、省エネ機能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a:t>
            </a:r>
            <a:r>
              <a:rPr lang="en" altLang="ja-JP" sz="900" dirty="0">
                <a:latin typeface="Meiryo UI" panose="020B0604030504040204" pitchFamily="34" charset="-128"/>
                <a:ea typeface="Meiryo UI" panose="020B0604030504040204" pitchFamily="34" charset="-128"/>
              </a:rPr>
              <a:t>USB</a:t>
            </a:r>
            <a:r>
              <a:rPr lang="ja-JP" altLang="en-US" sz="900">
                <a:latin typeface="Meiryo UI" panose="020B0604030504040204" pitchFamily="34" charset="-128"/>
                <a:ea typeface="Meiryo UI" panose="020B0604030504040204" pitchFamily="34" charset="-128"/>
              </a:rPr>
              <a:t>電源ケーブル（本体を充電するものではありません）</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装：白箱入り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考：電池は含まれておりません。（単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本対応）</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電池の同梱（別売り）も可能です。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黒・白・シルバー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27695"/>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12279"/>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黒、白、シルバーの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色から選べるワイド側のミラークロックです。スタイリッシュな見た目ながら、時計、アラーム、スヌーズ、温度の</a:t>
            </a:r>
            <a:r>
              <a:rPr lang="en"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表示が可能であり、ちょっとしたメイク直しにも。</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3758CB53-9980-A341-ABCB-F8D8C09A78EF}"/>
              </a:ext>
            </a:extLst>
          </p:cNvPr>
          <p:cNvPicPr>
            <a:picLocks noChangeAspect="1"/>
          </p:cNvPicPr>
          <p:nvPr/>
        </p:nvPicPr>
        <p:blipFill>
          <a:blip r:embed="rId5"/>
          <a:stretch>
            <a:fillRect/>
          </a:stretch>
        </p:blipFill>
        <p:spPr>
          <a:xfrm>
            <a:off x="798541" y="1445937"/>
            <a:ext cx="3444586" cy="3323723"/>
          </a:xfrm>
          <a:prstGeom prst="rect">
            <a:avLst/>
          </a:prstGeom>
        </p:spPr>
      </p:pic>
    </p:spTree>
    <p:extLst>
      <p:ext uri="{BB962C8B-B14F-4D97-AF65-F5344CB8AC3E}">
        <p14:creationId xmlns:p14="http://schemas.microsoft.com/office/powerpoint/2010/main" val="1152284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真空断熱タンブラー </a:t>
            </a:r>
            <a:r>
              <a:rPr lang="en-US" altLang="ja-JP" sz="2000" dirty="0">
                <a:solidFill>
                  <a:schemeClr val="bg1"/>
                </a:solidFill>
                <a:latin typeface="Meiryo UI" panose="020B0604030504040204" pitchFamily="34" charset="-128"/>
                <a:ea typeface="Meiryo UI" panose="020B0604030504040204" pitchFamily="34" charset="-128"/>
              </a:rPr>
              <a:t>300ml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幅</a:t>
            </a:r>
            <a:r>
              <a:rPr lang="en-US" altLang="ja-JP" sz="900" b="0" i="0" dirty="0">
                <a:solidFill>
                  <a:srgbClr val="333333"/>
                </a:solidFill>
                <a:effectLst/>
                <a:latin typeface="-apple-system"/>
              </a:rPr>
              <a:t>70×</a:t>
            </a:r>
            <a:r>
              <a:rPr lang="ja-JP" altLang="en-US" sz="900" b="0" i="0" dirty="0">
                <a:solidFill>
                  <a:srgbClr val="333333"/>
                </a:solidFill>
                <a:effectLst/>
                <a:latin typeface="-apple-system"/>
              </a:rPr>
              <a:t>奥行</a:t>
            </a:r>
            <a:r>
              <a:rPr lang="en-US" altLang="ja-JP" sz="900" b="0" i="0" dirty="0">
                <a:solidFill>
                  <a:srgbClr val="333333"/>
                </a:solidFill>
                <a:effectLst/>
                <a:latin typeface="-apple-system"/>
              </a:rPr>
              <a:t>70×</a:t>
            </a:r>
            <a:r>
              <a:rPr lang="ja-JP" altLang="en-US" sz="900" b="0" i="0" dirty="0">
                <a:solidFill>
                  <a:srgbClr val="333333"/>
                </a:solidFill>
                <a:effectLst/>
                <a:latin typeface="-apple-system"/>
              </a:rPr>
              <a:t>高さ</a:t>
            </a:r>
            <a:r>
              <a:rPr lang="en-US" altLang="ja-JP" sz="900" b="0" i="0" dirty="0">
                <a:solidFill>
                  <a:srgbClr val="333333"/>
                </a:solidFill>
                <a:effectLst/>
                <a:latin typeface="-apple-system"/>
              </a:rPr>
              <a:t>125mm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300ml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保温・保冷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非常にシンプルなデザインのため、名入れプリントするオリジナルデザインもよく映えてオシャレな</a:t>
            </a:r>
            <a:r>
              <a:rPr lang="en-US" altLang="ja-JP" sz="1600" b="0" i="0" dirty="0">
                <a:solidFill>
                  <a:srgbClr val="333333"/>
                </a:solidFill>
                <a:effectLst/>
                <a:latin typeface="-apple-system"/>
              </a:rPr>
              <a:t>300ml</a:t>
            </a:r>
            <a:r>
              <a:rPr lang="ja-JP" altLang="en-US" sz="1600" b="0" i="0" dirty="0">
                <a:solidFill>
                  <a:srgbClr val="333333"/>
                </a:solidFill>
                <a:effectLst/>
                <a:latin typeface="-apple-system"/>
              </a:rPr>
              <a:t>タンブラー。外側が熱くならず、結露もしにくいため使い勝手は抜群です。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18126" y="1635301"/>
            <a:ext cx="3174086" cy="3174086"/>
          </a:xfrm>
          <a:prstGeom prst="rect">
            <a:avLst/>
          </a:prstGeom>
        </p:spPr>
      </p:pic>
    </p:spTree>
    <p:extLst>
      <p:ext uri="{BB962C8B-B14F-4D97-AF65-F5344CB8AC3E}">
        <p14:creationId xmlns:p14="http://schemas.microsoft.com/office/powerpoint/2010/main" val="1460936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クーラービッグマルシェバッグ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カラー展開：チャコールブラック、ネイビー、ミントブルー、スモークピンク</a:t>
            </a:r>
          </a:p>
          <a:p>
            <a:r>
              <a:rPr lang="ja-JP" altLang="en-US" sz="900" dirty="0">
                <a:latin typeface="Meiryo UI" panose="020B0604030504040204" pitchFamily="34" charset="-128"/>
                <a:ea typeface="Meiryo UI" panose="020B0604030504040204" pitchFamily="34" charset="-128"/>
              </a:rPr>
              <a:t>素材：ポリエステル、アルミ</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600×350×240(mm)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40×400(mm)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30L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保冷・保温機能を備えた、くすみカラーがおしゃれな小さく畳める大容量マルシェバッグ。口元は巾着仕様で物の出し入れも楽々。レジカゴに設置できるので荷詰めの時間を短縮できます。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C268F191-2D9F-69A6-CF6E-A6FC261A3764}"/>
              </a:ext>
            </a:extLst>
          </p:cNvPr>
          <p:cNvPicPr>
            <a:picLocks noChangeAspect="1"/>
          </p:cNvPicPr>
          <p:nvPr/>
        </p:nvPicPr>
        <p:blipFill>
          <a:blip r:embed="rId5"/>
          <a:stretch>
            <a:fillRect/>
          </a:stretch>
        </p:blipFill>
        <p:spPr>
          <a:xfrm>
            <a:off x="671690" y="1361388"/>
            <a:ext cx="3694872" cy="3694872"/>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ダイナモ</a:t>
            </a:r>
            <a:r>
              <a:rPr lang="en-US" altLang="ja-JP" sz="2000" dirty="0">
                <a:solidFill>
                  <a:schemeClr val="bg1"/>
                </a:solidFill>
                <a:latin typeface="Meiryo UI" panose="020B0604030504040204" pitchFamily="34" charset="-128"/>
                <a:ea typeface="Meiryo UI" panose="020B0604030504040204" pitchFamily="34" charset="-128"/>
              </a:rPr>
              <a:t>&amp;USB</a:t>
            </a:r>
            <a:r>
              <a:rPr lang="ja-JP" altLang="en-US" sz="2000" dirty="0">
                <a:solidFill>
                  <a:schemeClr val="bg1"/>
                </a:solidFill>
                <a:latin typeface="Meiryo UI" panose="020B0604030504040204" pitchFamily="34" charset="-128"/>
                <a:ea typeface="Meiryo UI" panose="020B0604030504040204" pitchFamily="34" charset="-128"/>
              </a:rPr>
              <a:t>充電ライト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・ゴム</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Φ41×151</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充電ケーブル付</a:t>
            </a:r>
            <a:endParaRPr lang="en-US" altLang="zh-TW"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/50×52×163mm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dirty="0">
                <a:solidFill>
                  <a:srgbClr val="333333"/>
                </a:solidFill>
                <a:effectLst/>
                <a:latin typeface="-apple-system"/>
              </a:rPr>
              <a:t>/USB</a:t>
            </a:r>
            <a:r>
              <a:rPr lang="ja-JP" altLang="en-US" sz="900" b="0" i="0" dirty="0">
                <a:solidFill>
                  <a:srgbClr val="333333"/>
                </a:solidFill>
                <a:effectLst/>
                <a:latin typeface="-apple-system"/>
              </a:rPr>
              <a:t>･手回し充電</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スマートフォンの充電器としても活用できるためとっても便利な手のひらサイズのライトです。カラーバリエーションはホワイトとオレンジの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色展開になります。是非ご活用ください。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472269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グラデーションサーモタンブラー </a:t>
            </a:r>
            <a:r>
              <a:rPr lang="en-US" altLang="ja-JP" sz="2000" dirty="0">
                <a:solidFill>
                  <a:schemeClr val="bg1"/>
                </a:solidFill>
                <a:latin typeface="Meiryo UI" panose="020B0604030504040204" pitchFamily="34" charset="-128"/>
                <a:ea typeface="Meiryo UI" panose="020B0604030504040204" pitchFamily="34" charset="-128"/>
              </a:rPr>
              <a:t>330ml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Φ83×108(mm)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330ml</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975"/>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mn-ea"/>
              </a:rPr>
              <a:t>330ml</a:t>
            </a:r>
            <a:r>
              <a:rPr lang="ja-JP" altLang="en-US" sz="1600" b="0" i="0" dirty="0">
                <a:solidFill>
                  <a:srgbClr val="333333"/>
                </a:solidFill>
                <a:effectLst/>
                <a:highlight>
                  <a:srgbClr val="FFFFFF"/>
                </a:highlight>
                <a:latin typeface="+mn-ea"/>
              </a:rPr>
              <a:t>サイズの、淡くも鮮やかなグラデーションがとってもオシャレなタンブラーです。オリジナル名入れも可能なため、物販用にも記念用にもノベルティ用にも人気のあるタイプです。</a:t>
            </a:r>
            <a:endParaRPr lang="ja-JP" altLang="en-US" sz="1600" dirty="0">
              <a:latin typeface="+mn-ea"/>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AA8AA5F9-A760-5ECD-A8A9-EAF50341BEB9}"/>
              </a:ext>
            </a:extLst>
          </p:cNvPr>
          <p:cNvPicPr>
            <a:picLocks noChangeAspect="1"/>
          </p:cNvPicPr>
          <p:nvPr/>
        </p:nvPicPr>
        <p:blipFill>
          <a:blip r:embed="rId5"/>
          <a:stretch>
            <a:fillRect/>
          </a:stretch>
        </p:blipFill>
        <p:spPr>
          <a:xfrm>
            <a:off x="661643" y="1371565"/>
            <a:ext cx="3645181" cy="3645181"/>
          </a:xfrm>
          <a:prstGeom prst="rect">
            <a:avLst/>
          </a:prstGeom>
        </p:spPr>
      </p:pic>
    </p:spTree>
    <p:extLst>
      <p:ext uri="{BB962C8B-B14F-4D97-AF65-F5344CB8AC3E}">
        <p14:creationId xmlns:p14="http://schemas.microsoft.com/office/powerpoint/2010/main" val="3503468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立てておけるラジオ付トーチライト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φ46×125(</a:t>
            </a:r>
            <a:r>
              <a:rPr lang="en" altLang="ja-JP" sz="900" dirty="0">
                <a:latin typeface="Meiryo UI" panose="020B0604030504040204" pitchFamily="34" charset="-128"/>
                <a:ea typeface="Meiryo UI" panose="020B0604030504040204" pitchFamily="34" charset="-128"/>
              </a:rPr>
              <a:t>mm)</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ワイド</a:t>
            </a:r>
            <a:r>
              <a:rPr lang="en" altLang="ja-JP" sz="1600" dirty="0">
                <a:latin typeface="Meiryo UI" panose="020B0604030504040204" pitchFamily="34" charset="-128"/>
                <a:ea typeface="Meiryo UI" panose="020B0604030504040204" pitchFamily="34" charset="-128"/>
              </a:rPr>
              <a:t>FM</a:t>
            </a:r>
            <a:r>
              <a:rPr lang="ja-JP" altLang="en-US" sz="1600">
                <a:latin typeface="Meiryo UI" panose="020B0604030504040204" pitchFamily="34" charset="-128"/>
                <a:ea typeface="Meiryo UI" panose="020B0604030504040204" pitchFamily="34" charset="-128"/>
              </a:rPr>
              <a:t>のラジオ機能が搭載された、災害時などにとっても役立つトーチライトです。カラーバリーションはブラックとホワイトの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色展開です。ちょっとした特典用などにもおすすめ。</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395F9656-F42D-A149-BB80-35BD138263A3}"/>
              </a:ext>
            </a:extLst>
          </p:cNvPr>
          <p:cNvPicPr>
            <a:picLocks noChangeAspect="1"/>
          </p:cNvPicPr>
          <p:nvPr/>
        </p:nvPicPr>
        <p:blipFill>
          <a:blip r:embed="rId5"/>
          <a:stretch>
            <a:fillRect/>
          </a:stretch>
        </p:blipFill>
        <p:spPr>
          <a:xfrm>
            <a:off x="709624" y="1398349"/>
            <a:ext cx="3476363" cy="3567130"/>
          </a:xfrm>
          <a:prstGeom prst="rect">
            <a:avLst/>
          </a:prstGeom>
        </p:spPr>
      </p:pic>
    </p:spTree>
    <p:extLst>
      <p:ext uri="{BB962C8B-B14F-4D97-AF65-F5344CB8AC3E}">
        <p14:creationId xmlns:p14="http://schemas.microsoft.com/office/powerpoint/2010/main" val="1207849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ウッドキャップ・ラウンドタンブラー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カラー展開：シルバー、シャンパンゴールド、マットブラック</a:t>
            </a:r>
          </a:p>
          <a:p>
            <a:r>
              <a:rPr lang="ja-JP" altLang="en-US" sz="900" dirty="0">
                <a:latin typeface="Meiryo UI" panose="020B0604030504040204" pitchFamily="34" charset="-128"/>
                <a:ea typeface="Meiryo UI" panose="020B0604030504040204" pitchFamily="34" charset="-128"/>
              </a:rPr>
              <a:t>素材：ステンレス、天然木、シリコーンゴム</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87×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87×</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118mm</a:t>
            </a:r>
          </a:p>
          <a:p>
            <a:r>
              <a:rPr lang="ja-JP" altLang="en-US" sz="900" dirty="0">
                <a:latin typeface="Meiryo UI" panose="020B0604030504040204" pitchFamily="34" charset="-128"/>
                <a:ea typeface="Meiryo UI" panose="020B0604030504040204" pitchFamily="34" charset="-128"/>
              </a:rPr>
              <a:t>包装：箱入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ウッドキャップ付きのおしゃれなステンレスタンブラー。真空</a:t>
            </a:r>
            <a:r>
              <a:rPr lang="en-US" altLang="ja-JP" sz="1600" dirty="0"/>
              <a:t>2</a:t>
            </a:r>
            <a:r>
              <a:rPr lang="ja-JP" altLang="en-US" sz="1600" dirty="0"/>
              <a:t>重構造で、中身の温度をしっかり維持します。本体とキャップに名入れができるので、物販品やノベルティグッズにおススメです。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22445E3-FE70-A3EE-66A2-75742611AFB5}"/>
              </a:ext>
            </a:extLst>
          </p:cNvPr>
          <p:cNvPicPr>
            <a:picLocks noChangeAspect="1"/>
          </p:cNvPicPr>
          <p:nvPr/>
        </p:nvPicPr>
        <p:blipFill>
          <a:blip r:embed="rId5"/>
          <a:stretch>
            <a:fillRect/>
          </a:stretch>
        </p:blipFill>
        <p:spPr>
          <a:xfrm>
            <a:off x="717841" y="1411148"/>
            <a:ext cx="3582089" cy="3582089"/>
          </a:xfrm>
          <a:prstGeom prst="rect">
            <a:avLst/>
          </a:prstGeom>
        </p:spPr>
      </p:pic>
    </p:spTree>
    <p:extLst>
      <p:ext uri="{BB962C8B-B14F-4D97-AF65-F5344CB8AC3E}">
        <p14:creationId xmlns:p14="http://schemas.microsoft.com/office/powerpoint/2010/main" val="825879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エコカイロ</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カラー展開：シルバー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p>
          <a:p>
            <a:r>
              <a:rPr lang="ja-JP" altLang="en-US" sz="900" dirty="0">
                <a:latin typeface="Meiryo UI" panose="020B0604030504040204" pitchFamily="34" charset="-128"/>
                <a:ea typeface="Meiryo UI" panose="020B0604030504040204" pitchFamily="34" charset="-128"/>
              </a:rPr>
              <a:t>素材：アルミ、</a:t>
            </a:r>
            <a:r>
              <a:rPr lang="en-US" altLang="ja-JP" sz="900" dirty="0">
                <a:latin typeface="Meiryo UI" panose="020B0604030504040204" pitchFamily="34" charset="-128"/>
                <a:ea typeface="Meiryo UI" panose="020B0604030504040204" pitchFamily="34" charset="-128"/>
              </a:rPr>
              <a:t>ABS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59×103(mm)</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err="1">
                <a:latin typeface="Meiryo UI" panose="020B0604030504040204" pitchFamily="34" charset="-128"/>
                <a:ea typeface="Meiryo UI" panose="020B0604030504040204" pitchFamily="34" charset="-128"/>
              </a:rPr>
              <a:t>microUSB</a:t>
            </a:r>
            <a:r>
              <a:rPr lang="ja-JP" altLang="en-US" sz="900" dirty="0">
                <a:latin typeface="Meiryo UI" panose="020B0604030504040204" pitchFamily="34" charset="-128"/>
                <a:ea typeface="Meiryo UI" panose="020B0604030504040204" pitchFamily="34" charset="-128"/>
              </a:rPr>
              <a:t>ケーブル付属、バッテリー容量</a:t>
            </a:r>
            <a:r>
              <a:rPr lang="en-US" altLang="ja-JP" sz="900" dirty="0">
                <a:latin typeface="Meiryo UI" panose="020B0604030504040204" pitchFamily="34" charset="-128"/>
                <a:ea typeface="Meiryo UI" panose="020B0604030504040204" pitchFamily="34" charset="-128"/>
              </a:rPr>
              <a:t>2000mAh</a:t>
            </a:r>
            <a:r>
              <a:rPr lang="ja-JP" altLang="en-US" sz="900" dirty="0">
                <a:latin typeface="Meiryo UI" panose="020B0604030504040204" pitchFamily="34" charset="-128"/>
                <a:ea typeface="Meiryo UI" panose="020B0604030504040204" pitchFamily="34" charset="-128"/>
              </a:rPr>
              <a:t>、本体重量約</a:t>
            </a:r>
            <a:r>
              <a:rPr lang="en-US" altLang="ja-JP" sz="900" dirty="0">
                <a:latin typeface="Meiryo UI" panose="020B0604030504040204" pitchFamily="34" charset="-128"/>
                <a:ea typeface="Meiryo UI" panose="020B0604030504040204" pitchFamily="34" charset="-128"/>
              </a:rPr>
              <a:t>90g</a:t>
            </a:r>
            <a:r>
              <a:rPr lang="ja-JP" altLang="en-US" sz="900" dirty="0">
                <a:latin typeface="Meiryo UI" panose="020B0604030504040204" pitchFamily="34" charset="-128"/>
                <a:ea typeface="Meiryo UI" panose="020B0604030504040204" pitchFamily="34" charset="-128"/>
              </a:rPr>
              <a:t>、残量表示ランプ付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USB</a:t>
            </a:r>
            <a:r>
              <a:rPr lang="ja-JP" altLang="en-US" sz="1600" dirty="0"/>
              <a:t>で充電して何度も繰り返し使うことができるエコなカイロです。すっきりとしたシンプルなデザインのため名入れプリントもよく映え、冬の販促グッズとしてもおすすめです。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2C4FADB-E570-3E6C-BF08-442E36DC965A}"/>
              </a:ext>
            </a:extLst>
          </p:cNvPr>
          <p:cNvPicPr>
            <a:picLocks noChangeAspect="1"/>
          </p:cNvPicPr>
          <p:nvPr/>
        </p:nvPicPr>
        <p:blipFill>
          <a:blip r:embed="rId5"/>
          <a:stretch>
            <a:fillRect/>
          </a:stretch>
        </p:blipFill>
        <p:spPr>
          <a:xfrm>
            <a:off x="653862" y="1371901"/>
            <a:ext cx="3699228" cy="3699228"/>
          </a:xfrm>
          <a:prstGeom prst="rect">
            <a:avLst/>
          </a:prstGeom>
        </p:spPr>
      </p:pic>
    </p:spTree>
    <p:extLst>
      <p:ext uri="{BB962C8B-B14F-4D97-AF65-F5344CB8AC3E}">
        <p14:creationId xmlns:p14="http://schemas.microsoft.com/office/powerpoint/2010/main" val="2490209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くつみがきセット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ハードケース入</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・スチール・木・豚毛・綿</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70×158×47mm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/72×162×50mm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内容</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ブラシ</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ヶ・クロス</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枚・靴クリーム</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無色・黒</a:t>
            </a:r>
            <a:r>
              <a:rPr lang="en-US" altLang="ja-JP" sz="900" b="0" i="0" dirty="0">
                <a:solidFill>
                  <a:srgbClr val="333333"/>
                </a:solidFill>
                <a:effectLst/>
                <a:latin typeface="-apple-system"/>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革靴を普段から履くビジネスマンへのギフト用などに最適なくつ磨きセットです。高級感のあるハードケースも高ポイント。名入れプリントも可能なため、オリジナルグッズ用にもおすすめです。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500317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380ml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素材：ｽﾃﾝﾚｽ</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φ84×112(mm)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380ml</a:t>
            </a:r>
            <a:r>
              <a:rPr lang="ja-JP" altLang="en-US" sz="1600" dirty="0"/>
              <a:t>サイズのシンプルなタンブラー。カラーバリエーションが豊富でシンプルなデザインが映えます。ステンレス素材の真空二重構造で保冷・保温効果はバツグン、使い勝手の良いアイテムです。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6FB8039-82E4-974F-2910-9FBFFEA22D3D}"/>
              </a:ext>
            </a:extLst>
          </p:cNvPr>
          <p:cNvPicPr>
            <a:picLocks noChangeAspect="1"/>
          </p:cNvPicPr>
          <p:nvPr/>
        </p:nvPicPr>
        <p:blipFill>
          <a:blip r:embed="rId5"/>
          <a:stretch>
            <a:fillRect/>
          </a:stretch>
        </p:blipFill>
        <p:spPr>
          <a:xfrm>
            <a:off x="763693" y="1426669"/>
            <a:ext cx="3508839" cy="3508839"/>
          </a:xfrm>
          <a:prstGeom prst="rect">
            <a:avLst/>
          </a:prstGeom>
        </p:spPr>
      </p:pic>
    </p:spTree>
    <p:extLst>
      <p:ext uri="{BB962C8B-B14F-4D97-AF65-F5344CB8AC3E}">
        <p14:creationId xmlns:p14="http://schemas.microsoft.com/office/powerpoint/2010/main" val="2417215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倒れてもこぼれないサーモタンブラー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シリコーンゴム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Φ72×140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倒しても中身をこぼさない上、断熱材入りで保温保冷効果のある便利なサーモタンブラーです。シンプルな見た目ですがカラーバリエーションは全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色ありますので、名入れ用におすすめです！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40FF95-A19B-4E49-85A9-35C831347237}"/>
              </a:ext>
            </a:extLst>
          </p:cNvPr>
          <p:cNvPicPr>
            <a:picLocks noChangeAspect="1"/>
          </p:cNvPicPr>
          <p:nvPr/>
        </p:nvPicPr>
        <p:blipFill>
          <a:blip r:embed="rId5"/>
          <a:stretch>
            <a:fillRect/>
          </a:stretch>
        </p:blipFill>
        <p:spPr>
          <a:xfrm>
            <a:off x="656449" y="1491895"/>
            <a:ext cx="3696641" cy="3518131"/>
          </a:xfrm>
          <a:prstGeom prst="rect">
            <a:avLst/>
          </a:prstGeom>
        </p:spPr>
      </p:pic>
    </p:spTree>
    <p:extLst>
      <p:ext uri="{BB962C8B-B14F-4D97-AF65-F5344CB8AC3E}">
        <p14:creationId xmlns:p14="http://schemas.microsoft.com/office/powerpoint/2010/main" val="263371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シリコンシェイカーボール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目盛り付フロストボトル </a:t>
            </a:r>
            <a:r>
              <a:rPr lang="en-US" altLang="ja-JP" sz="2000" dirty="0">
                <a:solidFill>
                  <a:schemeClr val="bg1"/>
                </a:solidFill>
                <a:latin typeface="Meiryo UI" panose="020B0604030504040204" pitchFamily="34" charset="-128"/>
                <a:ea typeface="Meiryo UI" panose="020B0604030504040204" pitchFamily="34" charset="-128"/>
              </a:rPr>
              <a:t>570ml </a:t>
            </a:r>
            <a:r>
              <a:rPr lang="ja-JP" altLang="en-US" sz="2000" dirty="0">
                <a:solidFill>
                  <a:schemeClr val="bg1"/>
                </a:solidFill>
                <a:latin typeface="Meiryo UI" panose="020B0604030504040204" pitchFamily="34" charset="-128"/>
                <a:ea typeface="Meiryo UI" panose="020B0604030504040204" pitchFamily="34" charset="-128"/>
              </a:rPr>
              <a:t>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素材：ボトル</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 シェイカーボール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サイズ：ボトル</a:t>
            </a:r>
            <a:r>
              <a:rPr lang="en-US" altLang="ja-JP" sz="900" dirty="0">
                <a:latin typeface="Meiryo UI" panose="020B0604030504040204" pitchFamily="34" charset="-128"/>
                <a:ea typeface="Meiryo UI" panose="020B0604030504040204" pitchFamily="34" charset="-128"/>
              </a:rPr>
              <a:t>/Φ66×H213(mm) </a:t>
            </a:r>
            <a:r>
              <a:rPr lang="ja-JP" altLang="en-US" sz="900" dirty="0">
                <a:latin typeface="Meiryo UI" panose="020B0604030504040204" pitchFamily="34" charset="-128"/>
                <a:ea typeface="Meiryo UI" panose="020B0604030504040204" pitchFamily="34" charset="-128"/>
              </a:rPr>
              <a:t>シェイカーボール</a:t>
            </a:r>
            <a:r>
              <a:rPr lang="en-US" altLang="ja-JP" sz="900" dirty="0">
                <a:latin typeface="Meiryo UI" panose="020B0604030504040204" pitchFamily="34" charset="-128"/>
                <a:ea typeface="Meiryo UI" panose="020B0604030504040204" pitchFamily="34" charset="-128"/>
              </a:rPr>
              <a:t>/φ30×30(mm)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570ml</a:t>
            </a:r>
            <a:r>
              <a:rPr lang="ja-JP" altLang="en-US" sz="1600" dirty="0"/>
              <a:t>サイズの目盛り付きボトルとシリコンシェイカーボールのセットです。爽やかでオシャレなフロストデザインはどんなオリジナル名入れもよく映え、物販用にも販促用にもおすすめです。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2959D7FF-24A5-7993-DB24-7785A22C1907}"/>
              </a:ext>
            </a:extLst>
          </p:cNvPr>
          <p:cNvPicPr>
            <a:picLocks noChangeAspect="1"/>
          </p:cNvPicPr>
          <p:nvPr/>
        </p:nvPicPr>
        <p:blipFill>
          <a:blip r:embed="rId5"/>
          <a:stretch>
            <a:fillRect/>
          </a:stretch>
        </p:blipFill>
        <p:spPr>
          <a:xfrm>
            <a:off x="650361" y="1347537"/>
            <a:ext cx="3714750" cy="3714750"/>
          </a:xfrm>
          <a:prstGeom prst="rect">
            <a:avLst/>
          </a:prstGeom>
        </p:spPr>
      </p:pic>
    </p:spTree>
    <p:extLst>
      <p:ext uri="{BB962C8B-B14F-4D97-AF65-F5344CB8AC3E}">
        <p14:creationId xmlns:p14="http://schemas.microsoft.com/office/powerpoint/2010/main" val="2913193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フェアトレードコットンキャンバストート</a:t>
            </a:r>
            <a:r>
              <a:rPr lang="en-US" altLang="ja-JP" sz="2000" dirty="0">
                <a:solidFill>
                  <a:schemeClr val="bg1"/>
                </a:solidFill>
                <a:latin typeface="Meiryo UI" panose="020B0604030504040204" pitchFamily="34" charset="-128"/>
                <a:ea typeface="Meiryo UI" panose="020B0604030504040204" pitchFamily="34" charset="-128"/>
              </a:rPr>
              <a:t>(M)</a:t>
            </a:r>
            <a:r>
              <a:rPr lang="ja-JP" altLang="en-US" sz="2000" dirty="0">
                <a:solidFill>
                  <a:schemeClr val="bg1"/>
                </a:solidFill>
                <a:latin typeface="Meiryo UI" panose="020B0604030504040204" pitchFamily="34" charset="-128"/>
                <a:ea typeface="Meiryo UI" panose="020B0604030504040204" pitchFamily="34" charset="-128"/>
              </a:rPr>
              <a:t>内ポケット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(310g/</a:t>
            </a:r>
            <a:r>
              <a:rPr lang="ja-JP" altLang="en-US" sz="900" dirty="0">
                <a:latin typeface="Meiryo UI" panose="020B0604030504040204" pitchFamily="34" charset="-128"/>
                <a:ea typeface="Meiryo UI" panose="020B0604030504040204" pitchFamily="34" charset="-128"/>
              </a:rPr>
              <a:t>平方メートル</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450×320×190(mm)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40×600(mm)</a:t>
            </a:r>
            <a:r>
              <a:rPr lang="ja-JP" altLang="en-US" sz="900" dirty="0">
                <a:latin typeface="Meiryo UI" panose="020B0604030504040204" pitchFamily="34" charset="-128"/>
                <a:ea typeface="Meiryo UI" panose="020B0604030504040204" pitchFamily="34" charset="-128"/>
              </a:rPr>
              <a:t>・内ポケット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190×150(mm)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15L</a:t>
            </a:r>
          </a:p>
          <a:p>
            <a:r>
              <a:rPr lang="ja-JP" altLang="en-US" sz="900" dirty="0">
                <a:latin typeface="Meiryo UI" panose="020B0604030504040204" pitchFamily="34" charset="-128"/>
                <a:ea typeface="Meiryo UI" panose="020B0604030504040204" pitchFamily="34" charset="-128"/>
              </a:rPr>
              <a:t>備考：フェアトレードオーガニックコットン使用、取説付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サイズの日常的に使える手頃なサイズ感のトートバッグ。フェアトレードコットンを使用しており</a:t>
            </a:r>
            <a:r>
              <a:rPr lang="en-US" altLang="ja-JP" sz="1600" dirty="0" err="1"/>
              <a:t>SDgs</a:t>
            </a:r>
            <a:r>
              <a:rPr lang="ja-JP" altLang="en-US" sz="1600" dirty="0"/>
              <a:t>に貢献できるアイテムです。この他</a:t>
            </a:r>
            <a:r>
              <a:rPr lang="en-US" altLang="ja-JP" sz="1600" dirty="0"/>
              <a:t>S</a:t>
            </a:r>
            <a:r>
              <a:rPr lang="ja-JP" altLang="en-US" sz="1600" dirty="0"/>
              <a:t>、</a:t>
            </a:r>
            <a:r>
              <a:rPr lang="en-US" altLang="ja-JP" sz="1600" dirty="0"/>
              <a:t>L</a:t>
            </a:r>
            <a:r>
              <a:rPr lang="ja-JP" altLang="en-US" sz="1600" dirty="0"/>
              <a:t>サイズもご用意しております。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30CCAFB4-087C-5549-C8EE-9742753A78E8}"/>
              </a:ext>
            </a:extLst>
          </p:cNvPr>
          <p:cNvPicPr>
            <a:picLocks noChangeAspect="1"/>
          </p:cNvPicPr>
          <p:nvPr/>
        </p:nvPicPr>
        <p:blipFill>
          <a:blip r:embed="rId5"/>
          <a:stretch>
            <a:fillRect/>
          </a:stretch>
        </p:blipFill>
        <p:spPr>
          <a:xfrm>
            <a:off x="692011" y="1411148"/>
            <a:ext cx="3562779" cy="3562779"/>
          </a:xfrm>
          <a:prstGeom prst="rect">
            <a:avLst/>
          </a:prstGeom>
        </p:spPr>
      </p:pic>
    </p:spTree>
    <p:extLst>
      <p:ext uri="{BB962C8B-B14F-4D97-AF65-F5344CB8AC3E}">
        <p14:creationId xmlns:p14="http://schemas.microsoft.com/office/powerpoint/2010/main" val="2689004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ビーサイド・真空二重蓋付きタンブラー</a:t>
            </a:r>
            <a:r>
              <a:rPr lang="en-US" altLang="ja-JP" sz="2000" dirty="0">
                <a:solidFill>
                  <a:schemeClr val="bg1"/>
                </a:solidFill>
                <a:latin typeface="Meiryo UI" panose="020B0604030504040204" pitchFamily="34" charset="-128"/>
                <a:ea typeface="Meiryo UI" panose="020B0604030504040204" pitchFamily="34" charset="-128"/>
              </a:rPr>
              <a:t>380ml(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ステンレス鋼、ナイロン蓋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φ88×145mm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150×92×90mm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:380ml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真空二重ステンレスに加え、フタ付きのため、非常に保冷・保温性に優れた</a:t>
            </a:r>
            <a:r>
              <a:rPr lang="en-US" altLang="ja-JP" sz="1600" dirty="0"/>
              <a:t>380ml</a:t>
            </a:r>
            <a:r>
              <a:rPr lang="ja-JP" altLang="en-US" sz="1600" dirty="0"/>
              <a:t>サイズのタンブラーです。ストラップ付きのため持ち歩きにも非常に便利でポップな見た目も可愛い商品です。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37528993-AB44-F188-0757-0EE16594D6DF}"/>
              </a:ext>
            </a:extLst>
          </p:cNvPr>
          <p:cNvPicPr>
            <a:picLocks noChangeAspect="1"/>
          </p:cNvPicPr>
          <p:nvPr/>
        </p:nvPicPr>
        <p:blipFill>
          <a:blip r:embed="rId5"/>
          <a:stretch>
            <a:fillRect/>
          </a:stretch>
        </p:blipFill>
        <p:spPr>
          <a:xfrm>
            <a:off x="674795" y="1353849"/>
            <a:ext cx="3709775" cy="3709775"/>
          </a:xfrm>
          <a:prstGeom prst="rect">
            <a:avLst/>
          </a:prstGeom>
        </p:spPr>
      </p:pic>
    </p:spTree>
    <p:extLst>
      <p:ext uri="{BB962C8B-B14F-4D97-AF65-F5344CB8AC3E}">
        <p14:creationId xmlns:p14="http://schemas.microsoft.com/office/powerpoint/2010/main" val="153923335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1052</TotalTime>
  <Words>2947</Words>
  <Application>Microsoft Office PowerPoint</Application>
  <PresentationFormat>画面に合わせる (4:3)</PresentationFormat>
  <Paragraphs>475</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281</cp:revision>
  <cp:lastPrinted>2021-07-20T08:57:41Z</cp:lastPrinted>
  <dcterms:created xsi:type="dcterms:W3CDTF">2021-06-21T09:41:39Z</dcterms:created>
  <dcterms:modified xsi:type="dcterms:W3CDTF">2024-12-17T03:00:18Z</dcterms:modified>
</cp:coreProperties>
</file>