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2" r:id="rId2"/>
    <p:sldId id="288" r:id="rId3"/>
    <p:sldId id="266" r:id="rId4"/>
    <p:sldId id="262" r:id="rId5"/>
    <p:sldId id="282" r:id="rId6"/>
    <p:sldId id="269" r:id="rId7"/>
    <p:sldId id="281" r:id="rId8"/>
    <p:sldId id="275" r:id="rId9"/>
    <p:sldId id="277" r:id="rId10"/>
    <p:sldId id="261" r:id="rId11"/>
    <p:sldId id="256" r:id="rId12"/>
    <p:sldId id="280" r:id="rId13"/>
    <p:sldId id="265" r:id="rId14"/>
    <p:sldId id="271" r:id="rId15"/>
    <p:sldId id="273" r:id="rId16"/>
    <p:sldId id="264" r:id="rId17"/>
    <p:sldId id="263" r:id="rId18"/>
    <p:sldId id="270" r:id="rId19"/>
    <p:sldId id="260" r:id="rId20"/>
    <p:sldId id="278" r:id="rId21"/>
    <p:sldId id="257" r:id="rId22"/>
    <p:sldId id="267" r:id="rId23"/>
    <p:sldId id="284" r:id="rId24"/>
    <p:sldId id="279" r:id="rId25"/>
    <p:sldId id="286" r:id="rId26"/>
    <p:sldId id="287" r:id="rId27"/>
    <p:sldId id="285" r:id="rId28"/>
    <p:sldId id="274" r:id="rId29"/>
    <p:sldId id="276" r:id="rId30"/>
    <p:sldId id="268" r:id="rId31"/>
    <p:sldId id="289" r:id="rId32"/>
    <p:sldId id="290"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69" d="100"/>
          <a:sy n="69" d="100"/>
        </p:scale>
        <p:origin x="84" y="8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ライトウォッシュキャンバスマルチトート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430×320×180(mm)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台形型のボディが見た目にもオシャレなトートバッグです。生地には</a:t>
            </a:r>
            <a:r>
              <a:rPr lang="en-US" altLang="ja-JP" sz="1600" dirty="0">
                <a:latin typeface="Meiryo UI" panose="020B0604030504040204" pitchFamily="50" charset="-128"/>
                <a:ea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rPr>
              <a:t>オンスのライトキャンバスを使用しているため耐久性に優れており、両サイドに施されたポケットも非常に便利です。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680F334-7E68-FBDA-D23E-53DFF3DC67B8}"/>
              </a:ext>
            </a:extLst>
          </p:cNvPr>
          <p:cNvPicPr>
            <a:picLocks noChangeAspect="1"/>
          </p:cNvPicPr>
          <p:nvPr/>
        </p:nvPicPr>
        <p:blipFill>
          <a:blip r:embed="rId5"/>
          <a:stretch>
            <a:fillRect/>
          </a:stretch>
        </p:blipFill>
        <p:spPr>
          <a:xfrm>
            <a:off x="650665" y="1379805"/>
            <a:ext cx="3581400" cy="3581400"/>
          </a:xfrm>
          <a:prstGeom prst="rect">
            <a:avLst/>
          </a:prstGeom>
        </p:spPr>
      </p:pic>
    </p:spTree>
    <p:extLst>
      <p:ext uri="{BB962C8B-B14F-4D97-AF65-F5344CB8AC3E}">
        <p14:creationId xmlns:p14="http://schemas.microsoft.com/office/powerpoint/2010/main" val="179047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サーモマグカップ </a:t>
            </a:r>
            <a:r>
              <a:rPr lang="en-US" altLang="ja-JP" sz="2000" dirty="0">
                <a:solidFill>
                  <a:schemeClr val="bg1"/>
                </a:solidFill>
                <a:latin typeface="Meiryo UI" panose="020B0604030504040204" pitchFamily="34" charset="-128"/>
                <a:ea typeface="Meiryo UI" panose="020B0604030504040204" pitchFamily="34" charset="-128"/>
              </a:rPr>
              <a:t>340ml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W116×D93×H93mm(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包装：化粧箱</a:t>
            </a:r>
            <a:r>
              <a:rPr lang="en-US" altLang="ja-JP" sz="900" spc="200" dirty="0">
                <a:latin typeface="Meiryo UI" panose="020B0604030504040204" pitchFamily="34" charset="-128"/>
                <a:ea typeface="Meiryo UI" panose="020B0604030504040204" pitchFamily="34" charset="-128"/>
              </a:rPr>
              <a:t>:W122×D95×H104mm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340ml</a:t>
            </a:r>
            <a:r>
              <a:rPr lang="ja-JP" altLang="en-US" sz="1600" b="0" i="0" dirty="0">
                <a:solidFill>
                  <a:srgbClr val="333333"/>
                </a:solidFill>
                <a:effectLst/>
                <a:latin typeface="-apple-system"/>
              </a:rPr>
              <a:t>サイズのサーモマグカップ。真空二重構造のステンレス素材で保冷保温効果に優れており、また付属の透明蓋は見た目もオシャレな上にホコリなどが入るのも防いでくれるため便利です。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5DEC77-BF91-1B8D-C0B7-7B517463E08C}"/>
              </a:ext>
            </a:extLst>
          </p:cNvPr>
          <p:cNvPicPr>
            <a:picLocks noChangeAspect="1"/>
          </p:cNvPicPr>
          <p:nvPr/>
        </p:nvPicPr>
        <p:blipFill>
          <a:blip r:embed="rId5"/>
          <a:stretch>
            <a:fillRect/>
          </a:stretch>
        </p:blipFill>
        <p:spPr>
          <a:xfrm>
            <a:off x="755455" y="1374274"/>
            <a:ext cx="3676650" cy="3676650"/>
          </a:xfrm>
          <a:prstGeom prst="rect">
            <a:avLst/>
          </a:prstGeom>
        </p:spPr>
      </p:pic>
    </p:spTree>
    <p:extLst>
      <p:ext uri="{BB962C8B-B14F-4D97-AF65-F5344CB8AC3E}">
        <p14:creationId xmlns:p14="http://schemas.microsoft.com/office/powerpoint/2010/main" val="176679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D636054-1302-C63A-B89B-E0B149DED30E}"/>
              </a:ext>
            </a:extLst>
          </p:cNvPr>
          <p:cNvPicPr>
            <a:picLocks noChangeAspect="1"/>
          </p:cNvPicPr>
          <p:nvPr/>
        </p:nvPicPr>
        <p:blipFill>
          <a:blip r:embed="rId5"/>
          <a:stretch>
            <a:fillRect/>
          </a:stretch>
        </p:blipFill>
        <p:spPr>
          <a:xfrm>
            <a:off x="733739" y="1422052"/>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2EFA64B-F5D7-C2A1-D199-32516916BC97}"/>
              </a:ext>
            </a:extLst>
          </p:cNvPr>
          <p:cNvPicPr>
            <a:picLocks noChangeAspect="1"/>
          </p:cNvPicPr>
          <p:nvPr/>
        </p:nvPicPr>
        <p:blipFill>
          <a:blip r:embed="rId5"/>
          <a:stretch>
            <a:fillRect/>
          </a:stretch>
        </p:blipFill>
        <p:spPr>
          <a:xfrm>
            <a:off x="680266" y="1411148"/>
            <a:ext cx="3590620" cy="3590620"/>
          </a:xfrm>
          <a:prstGeom prst="rect">
            <a:avLst/>
          </a:prstGeom>
        </p:spPr>
      </p:pic>
    </p:spTree>
    <p:extLst>
      <p:ext uri="{BB962C8B-B14F-4D97-AF65-F5344CB8AC3E}">
        <p14:creationId xmlns:p14="http://schemas.microsoft.com/office/powerpoint/2010/main" val="4067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182930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4A94E02-07A3-AD67-2901-775C5F889677}"/>
              </a:ext>
            </a:extLst>
          </p:cNvPr>
          <p:cNvPicPr>
            <a:picLocks noChangeAspect="1"/>
          </p:cNvPicPr>
          <p:nvPr/>
        </p:nvPicPr>
        <p:blipFill>
          <a:blip r:embed="rId5"/>
          <a:stretch>
            <a:fillRect/>
          </a:stretch>
        </p:blipFill>
        <p:spPr>
          <a:xfrm>
            <a:off x="736295" y="1371737"/>
            <a:ext cx="3615684" cy="3615684"/>
          </a:xfrm>
          <a:prstGeom prst="rect">
            <a:avLst/>
          </a:prstGeom>
        </p:spPr>
      </p:pic>
    </p:spTree>
    <p:extLst>
      <p:ext uri="{BB962C8B-B14F-4D97-AF65-F5344CB8AC3E}">
        <p14:creationId xmlns:p14="http://schemas.microsoft.com/office/powerpoint/2010/main" val="311086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カラー展開：ライトグリーン、ライトブルー、ライトブラウン</a:t>
            </a:r>
          </a:p>
          <a:p>
            <a:r>
              <a:rPr lang="ja-JP" altLang="en-US" sz="1000" dirty="0">
                <a:latin typeface="Meiryo UI" panose="020B0604030504040204" pitchFamily="34" charset="-128"/>
                <a:ea typeface="Meiryo UI" panose="020B0604030504040204" pitchFamily="34" charset="-128"/>
              </a:rPr>
              <a:t>素材：ステンレス鋼、ポリプロピレン、シリコーンゴム</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φ90×136mm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145×95×95mm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備考：名入れ可能容量</a:t>
            </a:r>
            <a:r>
              <a:rPr lang="en-US" altLang="ja-JP" sz="10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高級感あるステンレス蓋と淡いくすみカラーの本体がおしゃれなフードポット。真空二重構造により保冷温効果が高く、中身の美味しさも長時間保持します。オリジナルの物販品製作にオススメです。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3F5A36-2F88-2915-26F6-EE6C94879EA7}"/>
              </a:ext>
            </a:extLst>
          </p:cNvPr>
          <p:cNvPicPr>
            <a:picLocks noChangeAspect="1"/>
          </p:cNvPicPr>
          <p:nvPr/>
        </p:nvPicPr>
        <p:blipFill>
          <a:blip r:embed="rId5"/>
          <a:stretch>
            <a:fillRect/>
          </a:stretch>
        </p:blipFill>
        <p:spPr>
          <a:xfrm>
            <a:off x="752136" y="1440081"/>
            <a:ext cx="3495427" cy="3495427"/>
          </a:xfrm>
          <a:prstGeom prst="rect">
            <a:avLst/>
          </a:prstGeom>
        </p:spPr>
      </p:pic>
    </p:spTree>
    <p:extLst>
      <p:ext uri="{BB962C8B-B14F-4D97-AF65-F5344CB8AC3E}">
        <p14:creationId xmlns:p14="http://schemas.microsoft.com/office/powerpoint/2010/main" val="142440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W79×D75×H178mm(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304g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:W80×D80×H185mm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サイズのサーモボトル。指を引っ掛けられるリングと丸みを帯びたシルエットが可愛らしさを演出。真空二重構造のステンレス素材で保冷保温効果が高く、氷も簡単に入れられます。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C52C917-5BD7-A400-17BF-0F3EF4CDDAB3}"/>
              </a:ext>
            </a:extLst>
          </p:cNvPr>
          <p:cNvPicPr>
            <a:picLocks noChangeAspect="1"/>
          </p:cNvPicPr>
          <p:nvPr/>
        </p:nvPicPr>
        <p:blipFill>
          <a:blip r:embed="rId5"/>
          <a:stretch>
            <a:fillRect/>
          </a:stretch>
        </p:blipFill>
        <p:spPr>
          <a:xfrm>
            <a:off x="747767" y="1414020"/>
            <a:ext cx="3539422" cy="3539422"/>
          </a:xfrm>
          <a:prstGeom prst="rect">
            <a:avLst/>
          </a:prstGeom>
        </p:spPr>
      </p:pic>
    </p:spTree>
    <p:extLst>
      <p:ext uri="{BB962C8B-B14F-4D97-AF65-F5344CB8AC3E}">
        <p14:creationId xmlns:p14="http://schemas.microsoft.com/office/powerpoint/2010/main" val="159901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32816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716AA93-DF4C-8969-ECEB-CC8C16F76987}"/>
              </a:ext>
            </a:extLst>
          </p:cNvPr>
          <p:cNvPicPr>
            <a:picLocks noChangeAspect="1"/>
          </p:cNvPicPr>
          <p:nvPr/>
        </p:nvPicPr>
        <p:blipFill>
          <a:blip r:embed="rId5"/>
          <a:stretch>
            <a:fillRect/>
          </a:stretch>
        </p:blipFill>
        <p:spPr>
          <a:xfrm>
            <a:off x="792167" y="1460171"/>
            <a:ext cx="3420667" cy="3420667"/>
          </a:xfrm>
          <a:prstGeom prst="rect">
            <a:avLst/>
          </a:prstGeom>
        </p:spPr>
      </p:pic>
    </p:spTree>
    <p:extLst>
      <p:ext uri="{BB962C8B-B14F-4D97-AF65-F5344CB8AC3E}">
        <p14:creationId xmlns:p14="http://schemas.microsoft.com/office/powerpoint/2010/main" val="261560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φ69×183</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φ69×96</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ハンドルを引き上げると自動で点灯してくれる、見た目も雰囲気あるランタンです。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面</a:t>
            </a:r>
            <a:r>
              <a:rPr lang="en" altLang="ja-JP" sz="1600" dirty="0">
                <a:latin typeface="Meiryo UI" panose="020B0604030504040204" pitchFamily="34" charset="-128"/>
                <a:ea typeface="Meiryo UI" panose="020B0604030504040204" pitchFamily="34" charset="-128"/>
              </a:rPr>
              <a:t>COB</a:t>
            </a:r>
            <a:r>
              <a:rPr lang="ja-JP" altLang="en-US" sz="1600">
                <a:latin typeface="Meiryo UI" panose="020B0604030504040204" pitchFamily="34" charset="-128"/>
                <a:ea typeface="Meiryo UI" panose="020B0604030504040204" pitchFamily="34" charset="-128"/>
              </a:rPr>
              <a:t>で周囲をしっかり照らしてくれます。カラーはブラックとホワイトの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色展開。名入れも承ります。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08A3DEB-9A44-0441-80BC-DF687141D6BC}"/>
              </a:ext>
            </a:extLst>
          </p:cNvPr>
          <p:cNvPicPr>
            <a:picLocks noChangeAspect="1"/>
          </p:cNvPicPr>
          <p:nvPr/>
        </p:nvPicPr>
        <p:blipFill>
          <a:blip r:embed="rId5"/>
          <a:stretch>
            <a:fillRect/>
          </a:stretch>
        </p:blipFill>
        <p:spPr>
          <a:xfrm>
            <a:off x="759971" y="1428493"/>
            <a:ext cx="3645148" cy="3555268"/>
          </a:xfrm>
          <a:prstGeom prst="rect">
            <a:avLst/>
          </a:prstGeom>
        </p:spPr>
      </p:pic>
    </p:spTree>
    <p:extLst>
      <p:ext uri="{BB962C8B-B14F-4D97-AF65-F5344CB8AC3E}">
        <p14:creationId xmlns:p14="http://schemas.microsoft.com/office/powerpoint/2010/main" val="389884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245342-EA5A-BD6A-F5A8-41BEA94F05C1}"/>
              </a:ext>
            </a:extLst>
          </p:cNvPr>
          <p:cNvPicPr>
            <a:picLocks noChangeAspect="1"/>
          </p:cNvPicPr>
          <p:nvPr/>
        </p:nvPicPr>
        <p:blipFill>
          <a:blip r:embed="rId5"/>
          <a:stretch>
            <a:fillRect/>
          </a:stretch>
        </p:blipFill>
        <p:spPr>
          <a:xfrm>
            <a:off x="717841" y="1390776"/>
            <a:ext cx="3467100" cy="3467100"/>
          </a:xfrm>
          <a:prstGeom prst="rect">
            <a:avLst/>
          </a:prstGeom>
        </p:spPr>
      </p:pic>
    </p:spTree>
    <p:extLst>
      <p:ext uri="{BB962C8B-B14F-4D97-AF65-F5344CB8AC3E}">
        <p14:creationId xmlns:p14="http://schemas.microsoft.com/office/powerpoint/2010/main" val="269360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240×220×135(mm)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保冷機能付き！再生ファブリック糸を使ったエシカルな</a:t>
            </a:r>
            <a:r>
              <a:rPr lang="en-US" altLang="ja-JP" sz="1600" dirty="0"/>
              <a:t>S</a:t>
            </a:r>
            <a:r>
              <a:rPr lang="ja-JP" altLang="en-US" sz="1600" dirty="0"/>
              <a:t>サイズのスクエアトートバッグ。お弁当と</a:t>
            </a:r>
            <a:r>
              <a:rPr lang="en-US" altLang="ja-JP" sz="1600" dirty="0"/>
              <a:t>500ml</a:t>
            </a:r>
            <a:r>
              <a:rPr lang="ja-JP" altLang="en-US" sz="1600" dirty="0"/>
              <a:t>ペットボトルも収納できて、女性向け物販品用のランチバッグにぴったりです。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E2120B7-C624-15CA-765C-CE80C47BC3CF}"/>
              </a:ext>
            </a:extLst>
          </p:cNvPr>
          <p:cNvPicPr>
            <a:picLocks noChangeAspect="1"/>
          </p:cNvPicPr>
          <p:nvPr/>
        </p:nvPicPr>
        <p:blipFill>
          <a:blip r:embed="rId5"/>
          <a:stretch>
            <a:fillRect/>
          </a:stretch>
        </p:blipFill>
        <p:spPr>
          <a:xfrm>
            <a:off x="739292" y="1444578"/>
            <a:ext cx="3551959" cy="3551959"/>
          </a:xfrm>
          <a:prstGeom prst="rect">
            <a:avLst/>
          </a:prstGeom>
        </p:spPr>
      </p:pic>
    </p:spTree>
    <p:extLst>
      <p:ext uri="{BB962C8B-B14F-4D97-AF65-F5344CB8AC3E}">
        <p14:creationId xmlns:p14="http://schemas.microsoft.com/office/powerpoint/2010/main" val="103745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ビーサイド・真空二重ハンドル付きマグボトル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φ75×215mm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225×78×78mm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注意事項：梱包割れ不可（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個単位）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サイズの保冷温効果の高い真空二重マグボトルです。ハンドル付きのため持ち歩きもラクラクで使い勝手バツグン。全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色のカラーバリエーションから自由にお選びいただけます。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E582DFB-C01B-BF7E-DB74-49DB1E26740E}"/>
              </a:ext>
            </a:extLst>
          </p:cNvPr>
          <p:cNvPicPr>
            <a:picLocks noChangeAspect="1"/>
          </p:cNvPicPr>
          <p:nvPr/>
        </p:nvPicPr>
        <p:blipFill>
          <a:blip r:embed="rId5"/>
          <a:stretch>
            <a:fillRect/>
          </a:stretch>
        </p:blipFill>
        <p:spPr>
          <a:xfrm>
            <a:off x="660202" y="1357842"/>
            <a:ext cx="3600450" cy="3600450"/>
          </a:xfrm>
          <a:prstGeom prst="rect">
            <a:avLst/>
          </a:prstGeom>
        </p:spPr>
      </p:pic>
    </p:spTree>
    <p:extLst>
      <p:ext uri="{BB962C8B-B14F-4D97-AF65-F5344CB8AC3E}">
        <p14:creationId xmlns:p14="http://schemas.microsoft.com/office/powerpoint/2010/main" val="3011713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2069369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オリジナルハイブリットスポーツタオル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W1100×H400㎜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スポーツチームの記念用や物販グッズ用に人気の高いスポーツタオルです。全面にフルカラーでのオリジナルプリントが可能。インパクトあるアイテムに仕上がります。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0970BF9-B809-1CA9-1132-6296BD604B11}"/>
              </a:ext>
            </a:extLst>
          </p:cNvPr>
          <p:cNvPicPr>
            <a:picLocks noChangeAspect="1"/>
          </p:cNvPicPr>
          <p:nvPr/>
        </p:nvPicPr>
        <p:blipFill>
          <a:blip r:embed="rId5"/>
          <a:stretch>
            <a:fillRect/>
          </a:stretch>
        </p:blipFill>
        <p:spPr>
          <a:xfrm>
            <a:off x="643283" y="1355580"/>
            <a:ext cx="3695344" cy="3695344"/>
          </a:xfrm>
          <a:prstGeom prst="rect">
            <a:avLst/>
          </a:prstGeom>
        </p:spPr>
      </p:pic>
    </p:spTree>
    <p:extLst>
      <p:ext uri="{BB962C8B-B14F-4D97-AF65-F5344CB8AC3E}">
        <p14:creationId xmlns:p14="http://schemas.microsoft.com/office/powerpoint/2010/main" val="407814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ステンレスボトル</a:t>
            </a:r>
            <a:r>
              <a:rPr lang="en-US" altLang="ja-JP" sz="2000" dirty="0">
                <a:solidFill>
                  <a:schemeClr val="bg1"/>
                </a:solidFill>
                <a:latin typeface="Meiryo UI" panose="020B0604030504040204" pitchFamily="34" charset="-128"/>
                <a:ea typeface="Meiryo UI" panose="020B0604030504040204" pitchFamily="34" charset="-128"/>
              </a:rPr>
              <a:t>(480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73322"/>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材：ステンレス鋼、</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H248mm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480ml</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56748"/>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41332"/>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アウトドアイベントやスポーツ系企業の販促キャンペーンなどにおすすめのシンプルなステンレスボトル。中栓を閉め忘れても外蓋を閉めれば漏れも防げる自動ロック式は便利です。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940F116-52DC-BF42-A0D7-D51AD17FB8FC}"/>
              </a:ext>
            </a:extLst>
          </p:cNvPr>
          <p:cNvPicPr>
            <a:picLocks noChangeAspect="1"/>
          </p:cNvPicPr>
          <p:nvPr/>
        </p:nvPicPr>
        <p:blipFill>
          <a:blip r:embed="rId5"/>
          <a:stretch>
            <a:fillRect/>
          </a:stretch>
        </p:blipFill>
        <p:spPr>
          <a:xfrm>
            <a:off x="679233" y="1444255"/>
            <a:ext cx="3698566" cy="3564768"/>
          </a:xfrm>
          <a:prstGeom prst="rect">
            <a:avLst/>
          </a:prstGeom>
        </p:spPr>
      </p:pic>
    </p:spTree>
    <p:extLst>
      <p:ext uri="{BB962C8B-B14F-4D97-AF65-F5344CB8AC3E}">
        <p14:creationId xmlns:p14="http://schemas.microsoft.com/office/powerpoint/2010/main" val="4190306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263850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326942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1078480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セラミックコート真空ステンレスタンブラー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φ74×116mm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セラミックコーティング</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洗いやすく汚れにくいセラミックコートと、保冷温効果の高い真空ステンレス素材が特徴の、見た目もおしゃれなタンブラーです。オリジナル名入れプリントも格安で承ります。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FE61E51-46C7-F11F-1505-7342F9258DC7}"/>
              </a:ext>
            </a:extLst>
          </p:cNvPr>
          <p:cNvPicPr>
            <a:picLocks noChangeAspect="1"/>
          </p:cNvPicPr>
          <p:nvPr/>
        </p:nvPicPr>
        <p:blipFill>
          <a:blip r:embed="rId5"/>
          <a:stretch>
            <a:fillRect/>
          </a:stretch>
        </p:blipFill>
        <p:spPr>
          <a:xfrm>
            <a:off x="709624" y="1399210"/>
            <a:ext cx="3676650" cy="3676650"/>
          </a:xfrm>
          <a:prstGeom prst="rect">
            <a:avLst/>
          </a:prstGeom>
        </p:spPr>
      </p:pic>
    </p:spTree>
    <p:extLst>
      <p:ext uri="{BB962C8B-B14F-4D97-AF65-F5344CB8AC3E}">
        <p14:creationId xmlns:p14="http://schemas.microsoft.com/office/powerpoint/2010/main" val="55371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蓋付き真空ステンレスタンブラー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 パッキン・スリーブ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 底面滑り止め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合成ゴム</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8.9cm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17.5cm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贈答・贈呈品に最適なギフトボックス入りの、蓋付き真空ステンレスタンブラー。容量はたっぷり</a:t>
            </a:r>
            <a:r>
              <a:rPr lang="en-US" altLang="ja-JP" sz="1600" dirty="0"/>
              <a:t>450ml</a:t>
            </a:r>
            <a:r>
              <a:rPr lang="ja-JP" altLang="en-US" sz="1600" dirty="0"/>
              <a:t>で、底面にはすべり止め、胴部にはしっかり持ちやすいシリコンカバーを装備しています。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4741B465-642C-C2D3-F1C8-AF9882A9D6F1}"/>
              </a:ext>
            </a:extLst>
          </p:cNvPr>
          <p:cNvPicPr>
            <a:picLocks noChangeAspect="1"/>
          </p:cNvPicPr>
          <p:nvPr/>
        </p:nvPicPr>
        <p:blipFill>
          <a:blip r:embed="rId5"/>
          <a:stretch>
            <a:fillRect/>
          </a:stretch>
        </p:blipFill>
        <p:spPr>
          <a:xfrm>
            <a:off x="690068" y="1346451"/>
            <a:ext cx="3683305" cy="3683305"/>
          </a:xfrm>
          <a:prstGeom prst="rect">
            <a:avLst/>
          </a:prstGeom>
        </p:spPr>
      </p:pic>
    </p:spTree>
    <p:extLst>
      <p:ext uri="{BB962C8B-B14F-4D97-AF65-F5344CB8AC3E}">
        <p14:creationId xmlns:p14="http://schemas.microsoft.com/office/powerpoint/2010/main" val="290950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ジュート保冷スクエアトート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カラー展開：ナチュラルベージュ、ナチュラルホワイト</a:t>
            </a:r>
          </a:p>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330×330×170(mm)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20×510(mm)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地球に優しいジュート素材の保冷スクエアトート。物が入れやすく自立する形状で、</a:t>
            </a:r>
            <a:r>
              <a:rPr lang="en-US" altLang="ja-JP" sz="1600" dirty="0"/>
              <a:t>2L</a:t>
            </a:r>
            <a:r>
              <a:rPr lang="ja-JP" altLang="en-US" sz="1600" dirty="0"/>
              <a:t>ペットボトルが納まる高さです。肩掛けしやすく、お買い物やレジャー・アウトドアまで幅広く活躍できます。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E6FADD1-1926-75A9-9F98-2E296CB85CE8}"/>
              </a:ext>
            </a:extLst>
          </p:cNvPr>
          <p:cNvPicPr>
            <a:picLocks noChangeAspect="1"/>
          </p:cNvPicPr>
          <p:nvPr/>
        </p:nvPicPr>
        <p:blipFill>
          <a:blip r:embed="rId5"/>
          <a:stretch>
            <a:fillRect/>
          </a:stretch>
        </p:blipFill>
        <p:spPr>
          <a:xfrm>
            <a:off x="717494" y="1384601"/>
            <a:ext cx="3563607" cy="3563607"/>
          </a:xfrm>
          <a:prstGeom prst="rect">
            <a:avLst/>
          </a:prstGeom>
        </p:spPr>
      </p:pic>
    </p:spTree>
    <p:extLst>
      <p:ext uri="{BB962C8B-B14F-4D97-AF65-F5344CB8AC3E}">
        <p14:creationId xmlns:p14="http://schemas.microsoft.com/office/powerpoint/2010/main" val="2279006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588868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2555012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楽ちんパック 角型</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140</a:t>
            </a:r>
            <a:r>
              <a:rPr lang="ja-JP" altLang="en-US" sz="900" dirty="0">
                <a:latin typeface="Meiryo UI" panose="020B0604030504040204" pitchFamily="34" charset="-128"/>
                <a:ea typeface="Meiryo UI" panose="020B0604030504040204" pitchFamily="34" charset="-128"/>
              </a:rPr>
              <a:t>ｍｌ／</a:t>
            </a:r>
            <a:r>
              <a:rPr lang="en-US" altLang="ja-JP" sz="900" dirty="0">
                <a:latin typeface="Meiryo UI" panose="020B0604030504040204" pitchFamily="34" charset="-128"/>
                <a:ea typeface="Meiryo UI" panose="020B0604030504040204" pitchFamily="34" charset="-128"/>
              </a:rPr>
              <a:t>8.6×13×3.5cm 400ml</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11.1×16.4×5.1cm 950ml</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13.8×20.3×6.8cm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生産国：日本製</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角型</a:t>
            </a:r>
            <a:r>
              <a:rPr lang="en-US" altLang="ja-JP" sz="900" dirty="0">
                <a:latin typeface="Meiryo UI" panose="020B0604030504040204" pitchFamily="34" charset="-128"/>
                <a:ea typeface="Meiryo UI" panose="020B0604030504040204" pitchFamily="34" charset="-128"/>
              </a:rPr>
              <a:t>140ml×3 </a:t>
            </a:r>
            <a:r>
              <a:rPr lang="ja-JP" altLang="en-US" sz="900" dirty="0">
                <a:latin typeface="Meiryo UI" panose="020B0604030504040204" pitchFamily="34" charset="-128"/>
                <a:ea typeface="Meiryo UI" panose="020B0604030504040204" pitchFamily="34" charset="-128"/>
              </a:rPr>
              <a:t>角型</a:t>
            </a:r>
            <a:r>
              <a:rPr lang="en-US" altLang="ja-JP" sz="900" dirty="0">
                <a:latin typeface="Meiryo UI" panose="020B0604030504040204" pitchFamily="34" charset="-128"/>
                <a:ea typeface="Meiryo UI" panose="020B0604030504040204" pitchFamily="34" charset="-128"/>
              </a:rPr>
              <a:t>400ml×3 </a:t>
            </a:r>
            <a:r>
              <a:rPr lang="ja-JP" altLang="en-US" sz="900" dirty="0">
                <a:latin typeface="Meiryo UI" panose="020B0604030504040204" pitchFamily="34" charset="-128"/>
                <a:ea typeface="Meiryo UI" panose="020B0604030504040204" pitchFamily="34" charset="-128"/>
              </a:rPr>
              <a:t>角型</a:t>
            </a:r>
            <a:r>
              <a:rPr lang="en-US" altLang="ja-JP" sz="900" dirty="0">
                <a:latin typeface="Meiryo UI" panose="020B0604030504040204" pitchFamily="34" charset="-128"/>
                <a:ea typeface="Meiryo UI" panose="020B0604030504040204" pitchFamily="34" charset="-128"/>
              </a:rPr>
              <a:t>950ml×3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フタをしたまま冷蔵庫にしまい、フタをしたまま電子レンジで温められる、とっても便利な角型パック</a:t>
            </a:r>
            <a:r>
              <a:rPr lang="en-US" altLang="ja-JP" sz="1600" dirty="0"/>
              <a:t>9</a:t>
            </a:r>
            <a:r>
              <a:rPr lang="ja-JP" altLang="en-US" sz="1600" dirty="0"/>
              <a:t>個セット。フタを別々にして重ねるとコンパクトになるため収納場所にも困りません。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A31EBCF4-7899-DB66-665A-38F5CA69982B}"/>
              </a:ext>
            </a:extLst>
          </p:cNvPr>
          <p:cNvPicPr>
            <a:picLocks noChangeAspect="1"/>
          </p:cNvPicPr>
          <p:nvPr/>
        </p:nvPicPr>
        <p:blipFill>
          <a:blip r:embed="rId5"/>
          <a:stretch>
            <a:fillRect/>
          </a:stretch>
        </p:blipFill>
        <p:spPr>
          <a:xfrm>
            <a:off x="662876" y="1338047"/>
            <a:ext cx="3664916" cy="3664916"/>
          </a:xfrm>
          <a:prstGeom prst="rect">
            <a:avLst/>
          </a:prstGeom>
        </p:spPr>
      </p:pic>
    </p:spTree>
    <p:extLst>
      <p:ext uri="{BB962C8B-B14F-4D97-AF65-F5344CB8AC3E}">
        <p14:creationId xmlns:p14="http://schemas.microsoft.com/office/powerpoint/2010/main" val="208458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323518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内ポケット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390×210×170(mm)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35×350(mm)</a:t>
            </a:r>
            <a:r>
              <a:rPr lang="ja-JP" altLang="en-US" sz="900" dirty="0">
                <a:latin typeface="Meiryo UI" panose="020B0604030504040204" pitchFamily="34" charset="-128"/>
                <a:ea typeface="Meiryo UI" panose="020B0604030504040204" pitchFamily="34" charset="-128"/>
              </a:rPr>
              <a:t>・内ポケット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180×100(mm)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サイズの可愛らしいサイズ感でお弁当用などにぴったりなトートバッグ。フェアトレードコットンを使用しており</a:t>
            </a:r>
            <a:r>
              <a:rPr lang="en-US" altLang="ja-JP" sz="1600" dirty="0" err="1"/>
              <a:t>SDgs</a:t>
            </a:r>
            <a:r>
              <a:rPr lang="ja-JP" altLang="en-US" sz="1600" dirty="0"/>
              <a:t>に貢献できるアイテムです。この他</a:t>
            </a:r>
            <a:r>
              <a:rPr lang="en-US" altLang="ja-JP" sz="1600" dirty="0"/>
              <a:t>M</a:t>
            </a:r>
            <a:r>
              <a:rPr lang="ja-JP" altLang="en-US" sz="1600" dirty="0"/>
              <a:t>、</a:t>
            </a:r>
            <a:r>
              <a:rPr lang="en-US" altLang="ja-JP" sz="1600" dirty="0"/>
              <a:t>L</a:t>
            </a:r>
            <a:r>
              <a:rPr lang="ja-JP" altLang="en-US" sz="1600" dirty="0"/>
              <a:t>サイズもございます。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BCD3BB7-B48E-C925-D8C4-B861B35BDFDB}"/>
              </a:ext>
            </a:extLst>
          </p:cNvPr>
          <p:cNvPicPr>
            <a:picLocks noChangeAspect="1"/>
          </p:cNvPicPr>
          <p:nvPr/>
        </p:nvPicPr>
        <p:blipFill>
          <a:blip r:embed="rId5"/>
          <a:stretch>
            <a:fillRect/>
          </a:stretch>
        </p:blipFill>
        <p:spPr>
          <a:xfrm>
            <a:off x="650810" y="1411148"/>
            <a:ext cx="3560089" cy="3560089"/>
          </a:xfrm>
          <a:prstGeom prst="rect">
            <a:avLst/>
          </a:prstGeom>
        </p:spPr>
      </p:pic>
    </p:spTree>
    <p:extLst>
      <p:ext uri="{BB962C8B-B14F-4D97-AF65-F5344CB8AC3E}">
        <p14:creationId xmlns:p14="http://schemas.microsoft.com/office/powerpoint/2010/main" val="327197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DBC7007-2F9D-AB64-EBE4-1C6F09AC2504}"/>
              </a:ext>
            </a:extLst>
          </p:cNvPr>
          <p:cNvPicPr>
            <a:picLocks noChangeAspect="1"/>
          </p:cNvPicPr>
          <p:nvPr/>
        </p:nvPicPr>
        <p:blipFill>
          <a:blip r:embed="rId5"/>
          <a:stretch>
            <a:fillRect/>
          </a:stretch>
        </p:blipFill>
        <p:spPr>
          <a:xfrm>
            <a:off x="709736" y="1469667"/>
            <a:ext cx="3560089" cy="3560089"/>
          </a:xfrm>
          <a:prstGeom prst="rect">
            <a:avLst/>
          </a:prstGeom>
        </p:spPr>
      </p:pic>
    </p:spTree>
    <p:extLst>
      <p:ext uri="{BB962C8B-B14F-4D97-AF65-F5344CB8AC3E}">
        <p14:creationId xmlns:p14="http://schemas.microsoft.com/office/powerpoint/2010/main" val="349290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21794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171313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1909088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TotalTime>
  <Words>2973</Words>
  <Application>Microsoft Office PowerPoint</Application>
  <PresentationFormat>画面に合わせる (4:3)</PresentationFormat>
  <Paragraphs>478</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2024-12-19T06:56:39Z</dcterms:modified>
</cp:coreProperties>
</file>