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35"/>
  </p:notesMasterIdLst>
  <p:sldIdLst>
    <p:sldId id="269" r:id="rId3"/>
    <p:sldId id="260" r:id="rId4"/>
    <p:sldId id="267" r:id="rId5"/>
    <p:sldId id="273" r:id="rId6"/>
    <p:sldId id="289" r:id="rId7"/>
    <p:sldId id="272" r:id="rId8"/>
    <p:sldId id="275" r:id="rId9"/>
    <p:sldId id="262" r:id="rId10"/>
    <p:sldId id="274" r:id="rId11"/>
    <p:sldId id="268" r:id="rId12"/>
    <p:sldId id="265" r:id="rId13"/>
    <p:sldId id="271" r:id="rId14"/>
    <p:sldId id="266" r:id="rId15"/>
    <p:sldId id="261" r:id="rId16"/>
    <p:sldId id="258" r:id="rId17"/>
    <p:sldId id="288" r:id="rId18"/>
    <p:sldId id="278" r:id="rId19"/>
    <p:sldId id="279" r:id="rId20"/>
    <p:sldId id="277" r:id="rId21"/>
    <p:sldId id="290" r:id="rId22"/>
    <p:sldId id="256" r:id="rId23"/>
    <p:sldId id="286" r:id="rId24"/>
    <p:sldId id="281" r:id="rId25"/>
    <p:sldId id="257" r:id="rId26"/>
    <p:sldId id="284" r:id="rId27"/>
    <p:sldId id="282" r:id="rId28"/>
    <p:sldId id="280" r:id="rId29"/>
    <p:sldId id="285" r:id="rId30"/>
    <p:sldId id="283" r:id="rId31"/>
    <p:sldId id="291" r:id="rId32"/>
    <p:sldId id="292" r:id="rId33"/>
    <p:sldId id="293" r:id="rId3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93" autoAdjust="0"/>
    <p:restoredTop sz="94677"/>
  </p:normalViewPr>
  <p:slideViewPr>
    <p:cSldViewPr snapToGrid="0" snapToObjects="1">
      <p:cViewPr varScale="1">
        <p:scale>
          <a:sx n="72" d="100"/>
          <a:sy n="72" d="100"/>
        </p:scale>
        <p:origin x="84" y="52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2025/3/19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PlaceHolder 1"/>
          <p:cNvSpPr>
            <a:spLocks noGrp="1" noRot="1" noChangeAspect="1"/>
          </p:cNvSpPr>
          <p:nvPr>
            <p:ph type="sldImg"/>
          </p:nvPr>
        </p:nvSpPr>
        <p:spPr>
          <a:xfrm>
            <a:off x="1371600" y="1143000"/>
            <a:ext cx="4113213" cy="3084513"/>
          </a:xfrm>
          <a:prstGeom prst="rect">
            <a:avLst/>
          </a:prstGeom>
          <a:ln w="0">
            <a:noFill/>
          </a:ln>
        </p:spPr>
      </p:sp>
      <p:sp>
        <p:nvSpPr>
          <p:cNvPr id="78" name="PlaceHolder 2"/>
          <p:cNvSpPr>
            <a:spLocks noGrp="1"/>
          </p:cNvSpPr>
          <p:nvPr>
            <p:ph type="body"/>
          </p:nvPr>
        </p:nvSpPr>
        <p:spPr>
          <a:xfrm>
            <a:off x="685800" y="4400640"/>
            <a:ext cx="5485320" cy="3599280"/>
          </a:xfrm>
          <a:prstGeom prst="rect">
            <a:avLst/>
          </a:prstGeom>
          <a:noFill/>
          <a:ln w="0">
            <a:noFill/>
          </a:ln>
        </p:spPr>
        <p:txBody>
          <a:bodyPr lIns="0" tIns="0" rIns="0" bIns="0" anchor="t">
            <a:noAutofit/>
          </a:bodyPr>
          <a:lstStyle/>
          <a:p>
            <a:endParaRPr lang="en-US" sz="2000" b="0" strike="noStrike" spc="-1">
              <a:latin typeface="Arial"/>
            </a:endParaRPr>
          </a:p>
        </p:txBody>
      </p:sp>
      <p:sp>
        <p:nvSpPr>
          <p:cNvPr id="79" name="PlaceHolder 3"/>
          <p:cNvSpPr>
            <a:spLocks noGrp="1"/>
          </p:cNvSpPr>
          <p:nvPr>
            <p:ph type="sldNum"/>
          </p:nvPr>
        </p:nvSpPr>
        <p:spPr>
          <a:xfrm>
            <a:off x="3884760" y="8685360"/>
            <a:ext cx="2970720" cy="457560"/>
          </a:xfrm>
          <a:prstGeom prst="rect">
            <a:avLst/>
          </a:prstGeom>
          <a:noFill/>
          <a:ln w="0">
            <a:noFill/>
          </a:ln>
        </p:spPr>
        <p:txBody>
          <a:bodyPr lIns="0" tIns="0" rIns="0" bIns="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0A4AC6-E013-4DE8-845F-09C406DB4175}" type="slidenum">
              <a:rPr kumimoji="1" lang="en-US" sz="1200" b="0" i="0" u="none" strike="noStrike" kern="1200" cap="none" spc="-1" normalizeH="0" baseline="0" noProof="0">
                <a:ln>
                  <a:noFill/>
                </a:ln>
                <a:solidFill>
                  <a:prstClr val="black"/>
                </a:solidFill>
                <a:effectLst/>
                <a:uLnTx/>
                <a:uFillTx/>
                <a:latin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en-US" sz="1200" b="0" i="0" u="none" strike="noStrike" kern="1200" cap="none" spc="-1" normalizeH="0" baseline="0" noProof="0">
              <a:ln>
                <a:noFill/>
              </a:ln>
              <a:solidFill>
                <a:prstClr val="black"/>
              </a:solidFill>
              <a:effectLst/>
              <a:uLnTx/>
              <a:uFillTx/>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464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5" name="PlaceHolder 2"/>
          <p:cNvSpPr>
            <a:spLocks noGrp="1"/>
          </p:cNvSpPr>
          <p:nvPr>
            <p:ph type="subTitle"/>
          </p:nvPr>
        </p:nvSpPr>
        <p:spPr>
          <a:xfrm>
            <a:off x="457200" y="1604520"/>
            <a:ext cx="8228880" cy="397692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4089311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7" name="PlaceHolder 2"/>
          <p:cNvSpPr>
            <a:spLocks noGrp="1"/>
          </p:cNvSpPr>
          <p:nvPr>
            <p:ph/>
          </p:nvPr>
        </p:nvSpPr>
        <p:spPr>
          <a:xfrm>
            <a:off x="457200" y="1604520"/>
            <a:ext cx="8228880" cy="397692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41379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9" name="PlaceHolder 2"/>
          <p:cNvSpPr>
            <a:spLocks noGrp="1"/>
          </p:cNvSpPr>
          <p:nvPr>
            <p:ph/>
          </p:nvPr>
        </p:nvSpPr>
        <p:spPr>
          <a:xfrm>
            <a:off x="457200" y="1604520"/>
            <a:ext cx="401544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0" name="PlaceHolder 3"/>
          <p:cNvSpPr>
            <a:spLocks noGrp="1"/>
          </p:cNvSpPr>
          <p:nvPr>
            <p:ph/>
          </p:nvPr>
        </p:nvSpPr>
        <p:spPr>
          <a:xfrm>
            <a:off x="4673880" y="1604520"/>
            <a:ext cx="4015440" cy="397692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376862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Tree>
    <p:extLst>
      <p:ext uri="{BB962C8B-B14F-4D97-AF65-F5344CB8AC3E}">
        <p14:creationId xmlns:p14="http://schemas.microsoft.com/office/powerpoint/2010/main" val="3125452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685800" y="1122480"/>
            <a:ext cx="7771320" cy="1106352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2487873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4" name="PlaceHolder 2"/>
          <p:cNvSpPr>
            <a:spLocks noGrp="1"/>
          </p:cNvSpPr>
          <p:nvPr>
            <p:ph/>
          </p:nvPr>
        </p:nvSpPr>
        <p:spPr>
          <a:xfrm>
            <a:off x="45720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5" name="PlaceHolder 3"/>
          <p:cNvSpPr>
            <a:spLocks noGrp="1"/>
          </p:cNvSpPr>
          <p:nvPr>
            <p:ph/>
          </p:nvPr>
        </p:nvSpPr>
        <p:spPr>
          <a:xfrm>
            <a:off x="4673880" y="1604520"/>
            <a:ext cx="401544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 name="PlaceHolder 4"/>
          <p:cNvSpPr>
            <a:spLocks noGrp="1"/>
          </p:cNvSpPr>
          <p:nvPr>
            <p:ph/>
          </p:nvPr>
        </p:nvSpPr>
        <p:spPr>
          <a:xfrm>
            <a:off x="457200" y="368208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344022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8" name="PlaceHolder 2"/>
          <p:cNvSpPr>
            <a:spLocks noGrp="1"/>
          </p:cNvSpPr>
          <p:nvPr>
            <p:ph/>
          </p:nvPr>
        </p:nvSpPr>
        <p:spPr>
          <a:xfrm>
            <a:off x="457200" y="1604520"/>
            <a:ext cx="401544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9" name="PlaceHolder 3"/>
          <p:cNvSpPr>
            <a:spLocks noGrp="1"/>
          </p:cNvSpPr>
          <p:nvPr>
            <p:ph/>
          </p:nvPr>
        </p:nvSpPr>
        <p:spPr>
          <a:xfrm>
            <a:off x="467388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0" name="PlaceHolder 4"/>
          <p:cNvSpPr>
            <a:spLocks noGrp="1"/>
          </p:cNvSpPr>
          <p:nvPr>
            <p:ph/>
          </p:nvPr>
        </p:nvSpPr>
        <p:spPr>
          <a:xfrm>
            <a:off x="4673880" y="368208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061080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2" name="PlaceHolder 2"/>
          <p:cNvSpPr>
            <a:spLocks noGrp="1"/>
          </p:cNvSpPr>
          <p:nvPr>
            <p:ph/>
          </p:nvPr>
        </p:nvSpPr>
        <p:spPr>
          <a:xfrm>
            <a:off x="45720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3" name="PlaceHolder 3"/>
          <p:cNvSpPr>
            <a:spLocks noGrp="1"/>
          </p:cNvSpPr>
          <p:nvPr>
            <p:ph/>
          </p:nvPr>
        </p:nvSpPr>
        <p:spPr>
          <a:xfrm>
            <a:off x="467388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4" name="PlaceHolder 4"/>
          <p:cNvSpPr>
            <a:spLocks noGrp="1"/>
          </p:cNvSpPr>
          <p:nvPr>
            <p:ph/>
          </p:nvPr>
        </p:nvSpPr>
        <p:spPr>
          <a:xfrm>
            <a:off x="457200" y="3682080"/>
            <a:ext cx="822888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3648642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6" name="PlaceHolder 2"/>
          <p:cNvSpPr>
            <a:spLocks noGrp="1"/>
          </p:cNvSpPr>
          <p:nvPr>
            <p:ph/>
          </p:nvPr>
        </p:nvSpPr>
        <p:spPr>
          <a:xfrm>
            <a:off x="457200" y="1604520"/>
            <a:ext cx="82288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7" name="PlaceHolder 3"/>
          <p:cNvSpPr>
            <a:spLocks noGrp="1"/>
          </p:cNvSpPr>
          <p:nvPr>
            <p:ph/>
          </p:nvPr>
        </p:nvSpPr>
        <p:spPr>
          <a:xfrm>
            <a:off x="457200" y="3682080"/>
            <a:ext cx="822888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3527228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9" name="PlaceHolder 2"/>
          <p:cNvSpPr>
            <a:spLocks noGrp="1"/>
          </p:cNvSpPr>
          <p:nvPr>
            <p:ph/>
          </p:nvPr>
        </p:nvSpPr>
        <p:spPr>
          <a:xfrm>
            <a:off x="45720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0" name="PlaceHolder 3"/>
          <p:cNvSpPr>
            <a:spLocks noGrp="1"/>
          </p:cNvSpPr>
          <p:nvPr>
            <p:ph/>
          </p:nvPr>
        </p:nvSpPr>
        <p:spPr>
          <a:xfrm>
            <a:off x="467388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1" name="PlaceHolder 4"/>
          <p:cNvSpPr>
            <a:spLocks noGrp="1"/>
          </p:cNvSpPr>
          <p:nvPr>
            <p:ph/>
          </p:nvPr>
        </p:nvSpPr>
        <p:spPr>
          <a:xfrm>
            <a:off x="457200" y="368208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2" name="PlaceHolder 5"/>
          <p:cNvSpPr>
            <a:spLocks noGrp="1"/>
          </p:cNvSpPr>
          <p:nvPr>
            <p:ph/>
          </p:nvPr>
        </p:nvSpPr>
        <p:spPr>
          <a:xfrm>
            <a:off x="4673880" y="368208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3333641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34"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5"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9"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2343463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9436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2025/3/19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2025/3/19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2025/3/19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2025/3/19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正方形/長方形 7"/>
          <p:cNvSpPr/>
          <p:nvPr/>
        </p:nvSpPr>
        <p:spPr>
          <a:xfrm>
            <a:off x="279360" y="1295280"/>
            <a:ext cx="4470480" cy="5080680"/>
          </a:xfrm>
          <a:prstGeom prst="rect">
            <a:avLst/>
          </a:prstGeom>
          <a:solidFill>
            <a:schemeClr val="bg1"/>
          </a:solidFill>
          <a:ln>
            <a:noFill/>
          </a:ln>
          <a:effectLst>
            <a:outerShdw blurRad="127080" dist="49893"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5" name="正方形/長方形 8"/>
          <p:cNvSpPr/>
          <p:nvPr/>
        </p:nvSpPr>
        <p:spPr>
          <a:xfrm>
            <a:off x="281520" y="484920"/>
            <a:ext cx="8582040" cy="602280"/>
          </a:xfrm>
          <a:prstGeom prst="rect">
            <a:avLst/>
          </a:prstGeom>
          <a:gradFill rotWithShape="0">
            <a:gsLst>
              <a:gs pos="0">
                <a:srgbClr val="203864"/>
              </a:gs>
              <a:gs pos="100000">
                <a:srgbClr val="3660AB"/>
              </a:gs>
            </a:gsLst>
            <a:lin ang="0"/>
          </a:gradFill>
          <a:ln>
            <a:noFill/>
          </a:ln>
        </p:spPr>
        <p:style>
          <a:lnRef idx="2">
            <a:schemeClr val="accent1">
              <a:shade val="50000"/>
            </a:schemeClr>
          </a:lnRef>
          <a:fillRef idx="1">
            <a:schemeClr val="accent1"/>
          </a:fillRef>
          <a:effectRef idx="0">
            <a:schemeClr val="accent1"/>
          </a:effectRef>
          <a:fontRef idx="minor"/>
        </p:style>
      </p:sp>
      <p:sp>
        <p:nvSpPr>
          <p:cNvPr id="2"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r>
              <a:rPr lang="ja-JP" sz="1800" b="0" strike="noStrike" spc="-1">
                <a:latin typeface="Arial"/>
              </a:rPr>
              <a:t>クリックしてタイトルテキストを編集</a:t>
            </a:r>
            <a:endParaRPr lang="en-US" sz="1800" b="0" strike="noStrike" spc="-1">
              <a:latin typeface="Arial"/>
            </a:endParaRPr>
          </a:p>
        </p:txBody>
      </p:sp>
      <p:sp>
        <p:nvSpPr>
          <p:cNvPr id="3" name="PlaceHolder 2"/>
          <p:cNvSpPr>
            <a:spLocks noGrp="1"/>
          </p:cNvSpPr>
          <p:nvPr>
            <p:ph type="body"/>
          </p:nvPr>
        </p:nvSpPr>
        <p:spPr>
          <a:xfrm>
            <a:off x="457200" y="1604520"/>
            <a:ext cx="8228880" cy="3976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ja-JP" sz="1800" b="0" strike="noStrike" spc="-1">
                <a:latin typeface="Arial"/>
              </a:rPr>
              <a:t>クリックしてアウトラインのテキストを編集</a:t>
            </a:r>
            <a:endParaRPr lang="en-US" sz="1800" b="0" strike="noStrike" spc="-1">
              <a:latin typeface="Arial"/>
            </a:endParaRPr>
          </a:p>
          <a:p>
            <a:pPr marL="864000" lvl="1" indent="-324000">
              <a:spcBef>
                <a:spcPts val="1134"/>
              </a:spcBef>
              <a:buClr>
                <a:srgbClr val="000000"/>
              </a:buClr>
              <a:buSzPct val="75000"/>
              <a:buFont typeface="Symbol" charset="2"/>
              <a:buChar char=""/>
            </a:pPr>
            <a:r>
              <a:rPr lang="en-US" sz="1800" b="0" strike="noStrike" spc="-1">
                <a:latin typeface="Arial"/>
              </a:rPr>
              <a:t>2</a:t>
            </a:r>
            <a:r>
              <a:rPr lang="ja-JP" sz="1800" b="0" strike="noStrike" spc="-1">
                <a:latin typeface="Arial"/>
              </a:rPr>
              <a:t>レベル目のアウトライン</a:t>
            </a:r>
            <a:endParaRPr lang="en-US" sz="1800" b="0" strike="noStrike" spc="-1">
              <a:latin typeface="Arial"/>
            </a:endParaRPr>
          </a:p>
          <a:p>
            <a:pPr marL="1296000" lvl="2" indent="-288000">
              <a:spcBef>
                <a:spcPts val="850"/>
              </a:spcBef>
              <a:buClr>
                <a:srgbClr val="000000"/>
              </a:buClr>
              <a:buSzPct val="45000"/>
              <a:buFont typeface="Wingdings" charset="2"/>
              <a:buChar char=""/>
            </a:pPr>
            <a:r>
              <a:rPr lang="en-US" sz="1800" b="0" strike="noStrike" spc="-1">
                <a:latin typeface="Arial"/>
              </a:rPr>
              <a:t>3</a:t>
            </a:r>
            <a:r>
              <a:rPr lang="ja-JP" sz="1800" b="0" strike="noStrike" spc="-1">
                <a:latin typeface="Arial"/>
              </a:rPr>
              <a:t>レベル目のアウトライン</a:t>
            </a:r>
            <a:endParaRPr lang="en-US" sz="1800" b="0" strike="noStrike" spc="-1">
              <a:latin typeface="Arial"/>
            </a:endParaRPr>
          </a:p>
          <a:p>
            <a:pPr marL="1728000" lvl="3" indent="-216000">
              <a:spcBef>
                <a:spcPts val="567"/>
              </a:spcBef>
              <a:buClr>
                <a:srgbClr val="000000"/>
              </a:buClr>
              <a:buSzPct val="75000"/>
              <a:buFont typeface="Symbol" charset="2"/>
              <a:buChar char=""/>
            </a:pPr>
            <a:r>
              <a:rPr lang="en-US" sz="1800" b="0" strike="noStrike" spc="-1">
                <a:latin typeface="Arial"/>
              </a:rPr>
              <a:t>4</a:t>
            </a:r>
            <a:r>
              <a:rPr lang="ja-JP" sz="1800" b="0" strike="noStrike" spc="-1">
                <a:latin typeface="Arial"/>
              </a:rPr>
              <a:t>レベル目のアウトライン</a:t>
            </a:r>
            <a:endParaRPr lang="en-US" sz="1800" b="0" strike="noStrike" spc="-1">
              <a:latin typeface="Arial"/>
            </a:endParaRPr>
          </a:p>
          <a:p>
            <a:pPr marL="2160000" lvl="4" indent="-216000">
              <a:spcBef>
                <a:spcPts val="283"/>
              </a:spcBef>
              <a:buClr>
                <a:srgbClr val="000000"/>
              </a:buClr>
              <a:buSzPct val="45000"/>
              <a:buFont typeface="Wingdings" charset="2"/>
              <a:buChar char=""/>
            </a:pPr>
            <a:r>
              <a:rPr lang="en-US" sz="1800" b="0" strike="noStrike" spc="-1">
                <a:latin typeface="Arial"/>
              </a:rPr>
              <a:t>5</a:t>
            </a:r>
            <a:r>
              <a:rPr lang="ja-JP" sz="1800" b="0" strike="noStrike" spc="-1">
                <a:latin typeface="Arial"/>
              </a:rPr>
              <a:t>レベル目のアウトライン</a:t>
            </a:r>
            <a:endParaRPr lang="en-US" sz="1800" b="0" strike="noStrike" spc="-1">
              <a:latin typeface="Arial"/>
            </a:endParaRPr>
          </a:p>
          <a:p>
            <a:pPr marL="2592000" lvl="5" indent="-216000">
              <a:spcBef>
                <a:spcPts val="283"/>
              </a:spcBef>
              <a:buClr>
                <a:srgbClr val="000000"/>
              </a:buClr>
              <a:buSzPct val="45000"/>
              <a:buFont typeface="Wingdings" charset="2"/>
              <a:buChar char=""/>
            </a:pPr>
            <a:r>
              <a:rPr lang="en-US" sz="1800" b="0" strike="noStrike" spc="-1">
                <a:latin typeface="Arial"/>
              </a:rPr>
              <a:t>6</a:t>
            </a:r>
            <a:r>
              <a:rPr lang="ja-JP" sz="1800" b="0" strike="noStrike" spc="-1">
                <a:latin typeface="Arial"/>
              </a:rPr>
              <a:t>レベル目のアウトライン</a:t>
            </a:r>
            <a:endParaRPr lang="en-US" sz="1800" b="0" strike="noStrike" spc="-1">
              <a:latin typeface="Arial"/>
            </a:endParaRPr>
          </a:p>
          <a:p>
            <a:pPr marL="3024000" lvl="6" indent="-216000">
              <a:spcBef>
                <a:spcPts val="283"/>
              </a:spcBef>
              <a:buClr>
                <a:srgbClr val="000000"/>
              </a:buClr>
              <a:buSzPct val="45000"/>
              <a:buFont typeface="Wingdings" charset="2"/>
              <a:buChar char=""/>
            </a:pPr>
            <a:r>
              <a:rPr lang="en-US" sz="1800" b="0" strike="noStrike" spc="-1">
                <a:latin typeface="Arial"/>
              </a:rPr>
              <a:t>7</a:t>
            </a:r>
            <a:r>
              <a:rPr lang="ja-JP" sz="1800" b="0" strike="noStrike" spc="-1">
                <a:latin typeface="Arial"/>
              </a:rPr>
              <a:t>レベル目のアウトライン</a:t>
            </a:r>
            <a:endParaRPr lang="en-US" sz="1800" b="0" strike="noStrike" spc="-1">
              <a:latin typeface="Arial"/>
            </a:endParaRPr>
          </a:p>
        </p:txBody>
      </p:sp>
    </p:spTree>
    <p:extLst>
      <p:ext uri="{BB962C8B-B14F-4D97-AF65-F5344CB8AC3E}">
        <p14:creationId xmlns:p14="http://schemas.microsoft.com/office/powerpoint/2010/main" val="27935561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bmp"/><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bmp"/><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bmp"/><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24.xml"/><Relationship Id="rId5" Type="http://schemas.openxmlformats.org/officeDocument/2006/relationships/image" Target="../media/image18.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24.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24.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4.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24.xml"/><Relationship Id="rId5" Type="http://schemas.openxmlformats.org/officeDocument/2006/relationships/image" Target="../media/image27.jpe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4.xml"/><Relationship Id="rId5" Type="http://schemas.openxmlformats.org/officeDocument/2006/relationships/image" Target="../media/image29.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4.xml"/><Relationship Id="rId5" Type="http://schemas.openxmlformats.org/officeDocument/2006/relationships/image" Target="../media/image30.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24.xml"/><Relationship Id="rId5" Type="http://schemas.openxmlformats.org/officeDocument/2006/relationships/image" Target="../media/image31.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24.xml"/><Relationship Id="rId5" Type="http://schemas.openxmlformats.org/officeDocument/2006/relationships/image" Target="../media/image32.jpe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24.xml"/><Relationship Id="rId5" Type="http://schemas.openxmlformats.org/officeDocument/2006/relationships/image" Target="../media/image33.jpe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bmp"/><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2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4.xml"/><Relationship Id="rId5" Type="http://schemas.openxmlformats.org/officeDocument/2006/relationships/image" Target="../media/image3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4.xml"/><Relationship Id="rId5" Type="http://schemas.openxmlformats.org/officeDocument/2006/relationships/image" Target="../media/image37.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7.jpe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ぬりえコースター（</a:t>
            </a:r>
            <a:r>
              <a:rPr lang="en-US" altLang="ja-JP" sz="2000" dirty="0">
                <a:solidFill>
                  <a:schemeClr val="bg1"/>
                </a:solidFill>
                <a:latin typeface="Meiryo UI" panose="020B0604030504040204" pitchFamily="34" charset="-128"/>
                <a:ea typeface="Meiryo UI" panose="020B0604030504040204" pitchFamily="34" charset="-128"/>
              </a:rPr>
              <a:t>6</a:t>
            </a:r>
            <a:r>
              <a:rPr lang="ja-JP" altLang="en-US" sz="2000" dirty="0">
                <a:solidFill>
                  <a:schemeClr val="bg1"/>
                </a:solidFill>
                <a:latin typeface="Meiryo UI" panose="020B0604030504040204" pitchFamily="34" charset="-128"/>
                <a:ea typeface="Meiryo UI" panose="020B0604030504040204" pitchFamily="34" charset="-128"/>
              </a:rPr>
              <a:t>色クレヨン）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カラー展開：ナチュラル（コルク地）</a:t>
            </a:r>
          </a:p>
          <a:p>
            <a:r>
              <a:rPr lang="ja-JP" altLang="en-US" sz="900" dirty="0">
                <a:latin typeface="Meiryo UI" panose="020B0604030504040204" pitchFamily="34" charset="-128"/>
                <a:ea typeface="Meiryo UI" panose="020B0604030504040204" pitchFamily="34" charset="-128"/>
              </a:rPr>
              <a:t>素材：パラフィン（クレヨン）コルク材</a:t>
            </a:r>
          </a:p>
          <a:p>
            <a:r>
              <a:rPr lang="ja-JP" altLang="en-US" sz="900" dirty="0">
                <a:latin typeface="Meiryo UI" panose="020B0604030504040204" pitchFamily="34" charset="-128"/>
                <a:ea typeface="Meiryo UI" panose="020B0604030504040204" pitchFamily="34" charset="-128"/>
              </a:rPr>
              <a:t>サイズ：コルク：</a:t>
            </a:r>
            <a:r>
              <a:rPr lang="en-US" altLang="ja-JP" sz="900" dirty="0">
                <a:latin typeface="Meiryo UI" panose="020B0604030504040204" pitchFamily="34" charset="-128"/>
                <a:ea typeface="Meiryo UI" panose="020B0604030504040204" pitchFamily="34" charset="-128"/>
              </a:rPr>
              <a:t>90×90×3</a:t>
            </a:r>
            <a:r>
              <a:rPr lang="ja-JP" altLang="en-US" sz="900" dirty="0">
                <a:latin typeface="Meiryo UI" panose="020B0604030504040204" pitchFamily="34" charset="-128"/>
                <a:ea typeface="Meiryo UI" panose="020B0604030504040204" pitchFamily="34" charset="-128"/>
              </a:rPr>
              <a:t>　クレヨン：</a:t>
            </a:r>
            <a:r>
              <a:rPr lang="en-US" altLang="ja-JP" sz="900" dirty="0">
                <a:latin typeface="Meiryo UI" panose="020B0604030504040204" pitchFamily="34" charset="-128"/>
                <a:ea typeface="Meiryo UI" panose="020B0604030504040204" pitchFamily="34" charset="-128"/>
              </a:rPr>
              <a:t>92×52×10</a:t>
            </a:r>
          </a:p>
          <a:p>
            <a:r>
              <a:rPr lang="ja-JP" altLang="en-US" sz="900" dirty="0">
                <a:latin typeface="Meiryo UI" panose="020B0604030504040204" pitchFamily="34" charset="-128"/>
                <a:ea typeface="Meiryo UI" panose="020B0604030504040204" pitchFamily="34" charset="-128"/>
              </a:rPr>
              <a:t>包装：ポリ袋入り</a:t>
            </a:r>
          </a:p>
          <a:p>
            <a:r>
              <a:rPr lang="ja-JP" altLang="en-US" sz="900" dirty="0">
                <a:latin typeface="Meiryo UI" panose="020B0604030504040204" pitchFamily="34" charset="-128"/>
                <a:ea typeface="Meiryo UI" panose="020B0604030504040204" pitchFamily="34" charset="-128"/>
              </a:rPr>
              <a:t>備考：コルクは天然</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の自然由来の素材です。オリジナル印刷はコルク種皮や凸凹の影響を受けます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6</a:t>
            </a:r>
            <a:r>
              <a:rPr lang="ja-JP" altLang="en-US" sz="1600" dirty="0"/>
              <a:t>色クレヨンで塗り絵も楽しめるコルクコースター。塗り絵を楽しんだ後は、オリジナルコースターとして毎日愛用できます。</a:t>
            </a:r>
            <a:r>
              <a:rPr lang="en-US" altLang="ja-JP" sz="1600" dirty="0"/>
              <a:t>500</a:t>
            </a:r>
            <a:r>
              <a:rPr lang="ja-JP" altLang="en-US" sz="1600" dirty="0"/>
              <a:t>枚からのご注文で丸型やオリジナル絵柄の変更を承ります。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530247F6-2C62-ADDA-DA0A-B13CC2DD3CD6}"/>
              </a:ext>
            </a:extLst>
          </p:cNvPr>
          <p:cNvPicPr>
            <a:picLocks noChangeAspect="1"/>
          </p:cNvPicPr>
          <p:nvPr/>
        </p:nvPicPr>
        <p:blipFill>
          <a:blip r:embed="rId5"/>
          <a:stretch>
            <a:fillRect/>
          </a:stretch>
        </p:blipFill>
        <p:spPr>
          <a:xfrm>
            <a:off x="732273" y="1411148"/>
            <a:ext cx="3560900" cy="3560900"/>
          </a:xfrm>
          <a:prstGeom prst="rect">
            <a:avLst/>
          </a:prstGeom>
        </p:spPr>
      </p:pic>
    </p:spTree>
    <p:extLst>
      <p:ext uri="{BB962C8B-B14F-4D97-AF65-F5344CB8AC3E}">
        <p14:creationId xmlns:p14="http://schemas.microsoft.com/office/powerpoint/2010/main" val="1084525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抗菌ミニまな板</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卵殻配合</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カラー展開：モカ、グレー、スモーキーピンク</a:t>
            </a:r>
          </a:p>
          <a:p>
            <a:r>
              <a:rPr lang="ja-JP" altLang="en-US" sz="900" dirty="0">
                <a:latin typeface="Meiryo UI" panose="020B0604030504040204" pitchFamily="34" charset="-128"/>
                <a:ea typeface="Meiryo UI" panose="020B0604030504040204" pitchFamily="34" charset="-128"/>
              </a:rPr>
              <a:t>素材：ポリプロピレン、卵殻、ホタテ貝殻</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147×</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170×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10mm</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エシカルな卵殻を使ったミニサイズの抗菌まな板。フチ付きでこぼれ難く、引っ掛け収納も可能です。水切り・スクレ</a:t>
            </a:r>
            <a:r>
              <a:rPr lang="en-US" altLang="ja-JP" sz="1600" dirty="0"/>
              <a:t>―</a:t>
            </a:r>
            <a:r>
              <a:rPr lang="ja-JP" altLang="en-US" sz="1600" dirty="0"/>
              <a:t>バー・簡易おろし機能や、カットに便利なメモリなど便利な工夫が満載です。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7128092-B724-BCF1-95F1-6975E5C83EAC}"/>
              </a:ext>
            </a:extLst>
          </p:cNvPr>
          <p:cNvPicPr>
            <a:picLocks noChangeAspect="1"/>
          </p:cNvPicPr>
          <p:nvPr/>
        </p:nvPicPr>
        <p:blipFill>
          <a:blip r:embed="rId5"/>
          <a:stretch>
            <a:fillRect/>
          </a:stretch>
        </p:blipFill>
        <p:spPr>
          <a:xfrm>
            <a:off x="646791" y="1343469"/>
            <a:ext cx="3654072" cy="3654072"/>
          </a:xfrm>
          <a:prstGeom prst="rect">
            <a:avLst/>
          </a:prstGeom>
        </p:spPr>
      </p:pic>
    </p:spTree>
    <p:extLst>
      <p:ext uri="{BB962C8B-B14F-4D97-AF65-F5344CB8AC3E}">
        <p14:creationId xmlns:p14="http://schemas.microsoft.com/office/powerpoint/2010/main" val="1300689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マグネット付クリップ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PS</a:t>
            </a:r>
            <a:r>
              <a:rPr lang="ja-JP" altLang="en-US" sz="900" b="0" i="0" dirty="0">
                <a:solidFill>
                  <a:srgbClr val="333333"/>
                </a:solidFill>
                <a:effectLst/>
                <a:latin typeface="-apple-system"/>
              </a:rPr>
              <a:t>・磁石</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69×69×34mm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　台紙サイズ</a:t>
            </a:r>
            <a:r>
              <a:rPr lang="en-US" altLang="ja-JP" sz="900" b="0" i="0" dirty="0">
                <a:solidFill>
                  <a:srgbClr val="333333"/>
                </a:solidFill>
                <a:effectLst/>
                <a:latin typeface="-apple-system"/>
              </a:rPr>
              <a:t>/70×70mm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冷蔵庫やホワイトボードにレシピや連絡先や書類などを貼りたい場合にとっても便利なマグネットクリップ。カラーバリエーションはブラック、ピンク、ブルーの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色展開。是非ご活用ください。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275304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リサイクル</a:t>
            </a:r>
            <a:r>
              <a:rPr lang="en" altLang="ja-JP" sz="2000" dirty="0">
                <a:solidFill>
                  <a:schemeClr val="bg1"/>
                </a:solidFill>
                <a:latin typeface="Meiryo UI" panose="020B0604030504040204" pitchFamily="34" charset="-128"/>
                <a:ea typeface="Meiryo UI" panose="020B0604030504040204" pitchFamily="34" charset="-128"/>
              </a:rPr>
              <a:t>A7</a:t>
            </a:r>
            <a:r>
              <a:rPr lang="ja-JP" altLang="en-US" sz="2000">
                <a:solidFill>
                  <a:schemeClr val="bg1"/>
                </a:solidFill>
                <a:latin typeface="Meiryo UI" panose="020B0604030504040204" pitchFamily="34" charset="-128"/>
                <a:ea typeface="Meiryo UI" panose="020B0604030504040204" pitchFamily="34" charset="-128"/>
              </a:rPr>
              <a:t>メモパッド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材：再生紙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75×120×9mm</a:t>
            </a:r>
            <a:r>
              <a:rPr lang="ja-JP" altLang="en-US" sz="900">
                <a:latin typeface="Meiryo UI" panose="020B0604030504040204" pitchFamily="34" charset="-128"/>
                <a:ea typeface="Meiryo UI" panose="020B0604030504040204" pitchFamily="34" charset="-128"/>
              </a:rPr>
              <a:t>（包装形態：</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 ）</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考：再生紙使用（</a:t>
            </a:r>
            <a:r>
              <a:rPr lang="en" altLang="ja-JP" sz="900" dirty="0">
                <a:latin typeface="Meiryo UI" panose="020B0604030504040204" pitchFamily="34" charset="-128"/>
                <a:ea typeface="Meiryo UI" panose="020B0604030504040204" pitchFamily="34" charset="-128"/>
              </a:rPr>
              <a:t>R</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マーク（本体裏面）</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ブルー、レッド、ブラック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地球環境に優しい再生紙を使用した</a:t>
            </a:r>
            <a:r>
              <a:rPr lang="en" altLang="ja-JP" sz="1600" dirty="0">
                <a:latin typeface="Meiryo UI" panose="020B0604030504040204" pitchFamily="34" charset="-128"/>
                <a:ea typeface="Meiryo UI" panose="020B0604030504040204" pitchFamily="34" charset="-128"/>
              </a:rPr>
              <a:t>A7</a:t>
            </a:r>
            <a:r>
              <a:rPr lang="ja-JP" altLang="en-US" sz="1600">
                <a:latin typeface="Meiryo UI" panose="020B0604030504040204" pitchFamily="34" charset="-128"/>
                <a:ea typeface="Meiryo UI" panose="020B0604030504040204" pitchFamily="34" charset="-128"/>
              </a:rPr>
              <a:t>サイズのリサイクルメモパッドです。とてもシンプルなデザインで、どんなオリジナル名入れでもマッチしますので、ノベルティ用などにおすすめです。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BDEC47EE-EBED-2648-BBA0-24ADEAFB0936}"/>
              </a:ext>
            </a:extLst>
          </p:cNvPr>
          <p:cNvPicPr>
            <a:picLocks noChangeAspect="1"/>
          </p:cNvPicPr>
          <p:nvPr/>
        </p:nvPicPr>
        <p:blipFill>
          <a:blip r:embed="rId5"/>
          <a:stretch>
            <a:fillRect/>
          </a:stretch>
        </p:blipFill>
        <p:spPr>
          <a:xfrm>
            <a:off x="747173" y="1427332"/>
            <a:ext cx="3560089" cy="3560089"/>
          </a:xfrm>
          <a:prstGeom prst="rect">
            <a:avLst/>
          </a:prstGeom>
        </p:spPr>
      </p:pic>
    </p:spTree>
    <p:extLst>
      <p:ext uri="{BB962C8B-B14F-4D97-AF65-F5344CB8AC3E}">
        <p14:creationId xmlns:p14="http://schemas.microsoft.com/office/powerpoint/2010/main" val="475702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 お米のフードクリップ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素材：ポリプロピレン・ポリエチレン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ライスレジン</a:t>
            </a:r>
            <a:r>
              <a:rPr lang="en-US" altLang="ja-JP" sz="900" dirty="0">
                <a:latin typeface="Meiryo UI" panose="020B0604030504040204" pitchFamily="34" charset="-128"/>
                <a:ea typeface="Meiryo UI" panose="020B0604030504040204" pitchFamily="34" charset="-128"/>
              </a:rPr>
              <a:t>_)</a:t>
            </a:r>
            <a:r>
              <a:rPr lang="ja-JP" altLang="en-US" sz="900" dirty="0">
                <a:latin typeface="Meiryo UI" panose="020B0604030504040204" pitchFamily="34" charset="-128"/>
                <a:ea typeface="Meiryo UI" panose="020B0604030504040204" pitchFamily="34" charset="-128"/>
              </a:rPr>
              <a:t>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バイオマス率</a:t>
            </a:r>
            <a:r>
              <a:rPr lang="en-US" altLang="ja-JP" sz="900" dirty="0">
                <a:latin typeface="Meiryo UI" panose="020B0604030504040204" pitchFamily="34" charset="-128"/>
                <a:ea typeface="Meiryo UI" panose="020B0604030504040204" pitchFamily="34" charset="-128"/>
              </a:rPr>
              <a:t>10%)</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135×15×11mm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天然素材配合の為、色味・表面の風合いなどに若干の個体差が生じます。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スナック菓子などの袋の口を留めておくのにとっても便利なフードクリップ。非食用のお米を原材料に使用しているため</a:t>
            </a:r>
            <a:r>
              <a:rPr lang="en-US" altLang="ja-JP" sz="1600" dirty="0"/>
              <a:t>SDGs</a:t>
            </a:r>
            <a:r>
              <a:rPr lang="ja-JP" altLang="en-US" sz="1600" dirty="0"/>
              <a:t>にも貢献できるエコなアイテム。イベントの特典用などにおすすめ。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82AF58C-2D56-E686-17F8-67ECFADD8BC5}"/>
              </a:ext>
            </a:extLst>
          </p:cNvPr>
          <p:cNvPicPr>
            <a:picLocks noChangeAspect="1"/>
          </p:cNvPicPr>
          <p:nvPr/>
        </p:nvPicPr>
        <p:blipFill>
          <a:blip r:embed="rId5"/>
          <a:stretch>
            <a:fillRect/>
          </a:stretch>
        </p:blipFill>
        <p:spPr>
          <a:xfrm>
            <a:off x="723483" y="1411148"/>
            <a:ext cx="3597628" cy="3597628"/>
          </a:xfrm>
          <a:prstGeom prst="rect">
            <a:avLst/>
          </a:prstGeom>
        </p:spPr>
      </p:pic>
    </p:spTree>
    <p:extLst>
      <p:ext uri="{BB962C8B-B14F-4D97-AF65-F5344CB8AC3E}">
        <p14:creationId xmlns:p14="http://schemas.microsoft.com/office/powerpoint/2010/main" val="2832691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リトルハーブ缶</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素材：種、土、鉄</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φ63×23mm</a:t>
            </a:r>
          </a:p>
          <a:p>
            <a:r>
              <a:rPr lang="ja-JP" altLang="en-US" sz="900" dirty="0">
                <a:latin typeface="Meiryo UI" panose="020B0604030504040204" pitchFamily="34" charset="-128"/>
                <a:ea typeface="Meiryo UI" panose="020B0604030504040204" pitchFamily="34" charset="-128"/>
              </a:rPr>
              <a:t>包装：無包装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ハーブの栽培キットが入ったオシャレなミニ缶です。コンパクトで手頃なサイズ感からイベントやキャンペーンでばらまくにはちょうど良く、貰う側も楽しめるため非常におすすめです。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3687CFD-9288-66BA-7681-1C8E628A7A8A}"/>
              </a:ext>
            </a:extLst>
          </p:cNvPr>
          <p:cNvPicPr>
            <a:picLocks noChangeAspect="1"/>
          </p:cNvPicPr>
          <p:nvPr/>
        </p:nvPicPr>
        <p:blipFill>
          <a:blip r:embed="rId5"/>
          <a:stretch>
            <a:fillRect/>
          </a:stretch>
        </p:blipFill>
        <p:spPr>
          <a:xfrm>
            <a:off x="694046" y="1309602"/>
            <a:ext cx="3721806" cy="3721806"/>
          </a:xfrm>
          <a:prstGeom prst="rect">
            <a:avLst/>
          </a:prstGeom>
        </p:spPr>
      </p:pic>
    </p:spTree>
    <p:extLst>
      <p:ext uri="{BB962C8B-B14F-4D97-AF65-F5344CB8AC3E}">
        <p14:creationId xmlns:p14="http://schemas.microsoft.com/office/powerpoint/2010/main" val="647326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バンブーファイバーマイストロー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素材：ケース：ポリプロピレン（バンブーファイバー</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％配合）、アルミニウム ストロー：ポリプロピレン（バンブーファイバー</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％配合） 専用洗浄用ブラシ：ステンレス鋼、ナイロン</a:t>
            </a:r>
          </a:p>
          <a:p>
            <a:r>
              <a:rPr lang="ja-JP" altLang="en-US" sz="900" dirty="0">
                <a:latin typeface="Meiryo UI" panose="020B0604030504040204" pitchFamily="34" charset="-128"/>
                <a:ea typeface="Meiryo UI" panose="020B0604030504040204" pitchFamily="34" charset="-128"/>
              </a:rPr>
              <a:t>サイズ：ケース</a:t>
            </a:r>
            <a:r>
              <a:rPr lang="en-US" altLang="ja-JP" sz="900" dirty="0">
                <a:latin typeface="Meiryo UI" panose="020B0604030504040204" pitchFamily="34" charset="-128"/>
                <a:ea typeface="Meiryo UI" panose="020B0604030504040204" pitchFamily="34" charset="-128"/>
              </a:rPr>
              <a:t>:φ22×123mm </a:t>
            </a:r>
            <a:r>
              <a:rPr lang="ja-JP" altLang="en-US" sz="900" dirty="0">
                <a:latin typeface="Meiryo UI" panose="020B0604030504040204" pitchFamily="34" charset="-128"/>
                <a:ea typeface="Meiryo UI" panose="020B0604030504040204" pitchFamily="34" charset="-128"/>
              </a:rPr>
              <a:t>ストロー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使用時全長</a:t>
            </a:r>
            <a:r>
              <a:rPr lang="en-US" altLang="ja-JP" sz="900" dirty="0">
                <a:latin typeface="Meiryo UI" panose="020B0604030504040204" pitchFamily="34" charset="-128"/>
                <a:ea typeface="Meiryo UI" panose="020B0604030504040204" pitchFamily="34" charset="-128"/>
              </a:rPr>
              <a:t>225mm </a:t>
            </a:r>
            <a:r>
              <a:rPr lang="ja-JP" altLang="en-US" sz="900" dirty="0">
                <a:latin typeface="Meiryo UI" panose="020B0604030504040204" pitchFamily="34" charset="-128"/>
                <a:ea typeface="Meiryo UI" panose="020B0604030504040204" pitchFamily="34" charset="-128"/>
              </a:rPr>
              <a:t>専用洗浄ブラシ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104mm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ストロー、カラビナ付き専用ケース、専用洗浄ブラシ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31701"/>
          </a:xfrm>
          <a:prstGeom prst="rect">
            <a:avLst/>
          </a:prstGeom>
          <a:noFill/>
        </p:spPr>
        <p:txBody>
          <a:bodyPr wrap="square" lIns="0" tIns="46800" rIns="0" spcCol="360000" rtlCol="0">
            <a:spAutoFit/>
          </a:bodyPr>
          <a:lstStyle/>
          <a:p>
            <a:pPr algn="just">
              <a:lnSpc>
                <a:spcPts val="2400"/>
              </a:lnSpc>
            </a:pPr>
            <a:r>
              <a:rPr lang="ja-JP" altLang="en-US" dirty="0"/>
              <a:t>バンブーファイバー</a:t>
            </a:r>
            <a:r>
              <a:rPr lang="en-US" altLang="ja-JP" dirty="0"/>
              <a:t>30</a:t>
            </a:r>
            <a:r>
              <a:rPr lang="ja-JP" altLang="en-US" dirty="0"/>
              <a:t>％配合でエコなマイストローと専用ケースセット。洗浄ブラシ付きで清潔に何度も繰り返し使えます。また専用ケースにはオリジナルの名入れプリントも可能。 </a:t>
            </a:r>
            <a:endParaRPr lang="en-US" altLang="ja-JP"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7122F6C-8321-1A3B-13DE-8F47B414D9CA}"/>
              </a:ext>
            </a:extLst>
          </p:cNvPr>
          <p:cNvPicPr>
            <a:picLocks noChangeAspect="1"/>
          </p:cNvPicPr>
          <p:nvPr/>
        </p:nvPicPr>
        <p:blipFill>
          <a:blip r:embed="rId5"/>
          <a:stretch>
            <a:fillRect/>
          </a:stretch>
        </p:blipFill>
        <p:spPr>
          <a:xfrm>
            <a:off x="636877" y="1267243"/>
            <a:ext cx="3706545" cy="3706545"/>
          </a:xfrm>
          <a:prstGeom prst="rect">
            <a:avLst/>
          </a:prstGeom>
        </p:spPr>
      </p:pic>
    </p:spTree>
    <p:extLst>
      <p:ext uri="{BB962C8B-B14F-4D97-AF65-F5344CB8AC3E}">
        <p14:creationId xmlns:p14="http://schemas.microsoft.com/office/powerpoint/2010/main" val="3240219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カスタムデザイン付箋セット</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各色約</a:t>
            </a:r>
            <a:r>
              <a:rPr lang="en-US" altLang="ja-JP" sz="900" dirty="0">
                <a:latin typeface="Meiryo UI" panose="020B0604030504040204" pitchFamily="34" charset="-128"/>
                <a:ea typeface="Meiryo UI" panose="020B0604030504040204" pitchFamily="34" charset="-128"/>
              </a:rPr>
              <a:t>60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75×50×7mm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パステル調のカラーが可愛い便利な付箋セット、</a:t>
            </a:r>
            <a:r>
              <a:rPr lang="en-US"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サイズです。こちらはオリジナル名入れ必須商品となっており、フルカラープリントも可能ですので販促用などに是非ご活用ください。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F478E1F-724F-6846-9B6C-B9288E12A7EC}"/>
              </a:ext>
            </a:extLst>
          </p:cNvPr>
          <p:cNvPicPr>
            <a:picLocks noChangeAspect="1"/>
          </p:cNvPicPr>
          <p:nvPr/>
        </p:nvPicPr>
        <p:blipFill>
          <a:blip r:embed="rId5"/>
          <a:stretch>
            <a:fillRect/>
          </a:stretch>
        </p:blipFill>
        <p:spPr>
          <a:xfrm>
            <a:off x="377895" y="1724853"/>
            <a:ext cx="4179811" cy="3093582"/>
          </a:xfrm>
          <a:prstGeom prst="rect">
            <a:avLst/>
          </a:prstGeom>
        </p:spPr>
      </p:pic>
    </p:spTree>
    <p:extLst>
      <p:ext uri="{BB962C8B-B14F-4D97-AF65-F5344CB8AC3E}">
        <p14:creationId xmlns:p14="http://schemas.microsoft.com/office/powerpoint/2010/main" val="4216051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ボディシート </a:t>
            </a:r>
            <a:r>
              <a:rPr lang="en-US" altLang="ja-JP" sz="2000" dirty="0">
                <a:solidFill>
                  <a:schemeClr val="bg1"/>
                </a:solidFill>
                <a:latin typeface="Meiryo UI" panose="020B0604030504040204" pitchFamily="34" charset="-128"/>
                <a:ea typeface="Meiryo UI" panose="020B0604030504040204" pitchFamily="34" charset="-128"/>
              </a:rPr>
              <a:t>SUPER COOL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素材：水、エタノール、</a:t>
            </a:r>
            <a:r>
              <a:rPr lang="en-US" altLang="ja-JP" sz="900" dirty="0">
                <a:latin typeface="Meiryo UI" panose="020B0604030504040204" pitchFamily="34" charset="-128"/>
                <a:ea typeface="Meiryo UI" panose="020B0604030504040204" pitchFamily="34" charset="-128"/>
              </a:rPr>
              <a:t>BG</a:t>
            </a:r>
            <a:r>
              <a:rPr lang="ja-JP" altLang="en-US" sz="900" dirty="0">
                <a:latin typeface="Meiryo UI" panose="020B0604030504040204" pitchFamily="34" charset="-128"/>
                <a:ea typeface="Meiryo UI" panose="020B0604030504040204" pitchFamily="34" charset="-128"/>
              </a:rPr>
              <a:t>、メントール、ペンチレン、グリコール、 ヒアルロン酸ヒドロキシプロピル、トリモニウム、クエン酸、クエン酸</a:t>
            </a:r>
            <a:r>
              <a:rPr lang="en-US" altLang="ja-JP" sz="900" dirty="0">
                <a:latin typeface="Meiryo UI" panose="020B0604030504040204" pitchFamily="34" charset="-128"/>
                <a:ea typeface="Meiryo UI" panose="020B0604030504040204" pitchFamily="34" charset="-128"/>
              </a:rPr>
              <a:t>Na</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EDTA-</a:t>
            </a:r>
            <a:r>
              <a:rPr lang="ja-JP" altLang="en-US" sz="900" dirty="0">
                <a:latin typeface="Meiryo UI" panose="020B0604030504040204" pitchFamily="34" charset="-128"/>
                <a:ea typeface="Meiryo UI" panose="020B0604030504040204" pitchFamily="34" charset="-128"/>
              </a:rPr>
              <a:t>２</a:t>
            </a:r>
            <a:r>
              <a:rPr lang="en-US" altLang="ja-JP" sz="900" dirty="0">
                <a:latin typeface="Meiryo UI" panose="020B0604030504040204" pitchFamily="34" charset="-128"/>
                <a:ea typeface="Meiryo UI" panose="020B0604030504040204" pitchFamily="34" charset="-128"/>
              </a:rPr>
              <a:t>Na</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90×140×17mm</a:t>
            </a:r>
            <a:r>
              <a:rPr lang="ja-JP" altLang="en-US" sz="900" dirty="0">
                <a:latin typeface="Meiryo UI" panose="020B0604030504040204" pitchFamily="34" charset="-128"/>
                <a:ea typeface="Meiryo UI" panose="020B0604030504040204" pitchFamily="34" charset="-128"/>
              </a:rPr>
              <a:t>（原紙サイズ：約</a:t>
            </a:r>
            <a:r>
              <a:rPr lang="en-US" altLang="ja-JP" sz="900" dirty="0">
                <a:latin typeface="Meiryo UI" panose="020B0604030504040204" pitchFamily="34" charset="-128"/>
                <a:ea typeface="Meiryo UI" panose="020B0604030504040204" pitchFamily="34" charset="-128"/>
              </a:rPr>
              <a:t>150×200mm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備考：枚数：</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18236"/>
          </a:xfrm>
          <a:prstGeom prst="rect">
            <a:avLst/>
          </a:prstGeom>
          <a:noFill/>
        </p:spPr>
        <p:txBody>
          <a:bodyPr wrap="square" lIns="0" tIns="46800" rIns="0" spcCol="360000" rtlCol="0">
            <a:spAutoFit/>
          </a:bodyPr>
          <a:lstStyle/>
          <a:p>
            <a:pPr>
              <a:lnSpc>
                <a:spcPts val="2400"/>
              </a:lnSpc>
            </a:pPr>
            <a:r>
              <a:rPr lang="ja-JP" altLang="en-US" sz="1400" spc="-100" dirty="0"/>
              <a:t> 無香料＆無着色で、暑い季節に、いつでも何処でもひんやりクールダウンできるボディーシート。大きめサイズのフラップ部分には、オリジナルの名入れプリントもすることができます。</a:t>
            </a:r>
          </a:p>
          <a:p>
            <a:pPr>
              <a:lnSpc>
                <a:spcPts val="2400"/>
              </a:lnSpc>
            </a:pPr>
            <a:r>
              <a:rPr lang="en-US" altLang="ja-JP" sz="1400" spc="-100" dirty="0"/>
              <a:t>※</a:t>
            </a:r>
            <a:r>
              <a:rPr lang="ja-JP" altLang="en-US" sz="1400" spc="-100" dirty="0"/>
              <a:t>こちらの商品は、最小ロット数単位（倍数）のみの承りになります。</a:t>
            </a:r>
            <a:endParaRPr lang="en-US" altLang="ja-JP" sz="14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51B1F37-E0A9-CC4C-45C7-D0B391AF8044}"/>
              </a:ext>
            </a:extLst>
          </p:cNvPr>
          <p:cNvPicPr>
            <a:picLocks noChangeAspect="1"/>
          </p:cNvPicPr>
          <p:nvPr/>
        </p:nvPicPr>
        <p:blipFill>
          <a:blip r:embed="rId5"/>
          <a:stretch>
            <a:fillRect/>
          </a:stretch>
        </p:blipFill>
        <p:spPr>
          <a:xfrm>
            <a:off x="766601" y="1371901"/>
            <a:ext cx="3560089" cy="3560089"/>
          </a:xfrm>
          <a:prstGeom prst="rect">
            <a:avLst/>
          </a:prstGeom>
        </p:spPr>
      </p:pic>
    </p:spTree>
    <p:extLst>
      <p:ext uri="{BB962C8B-B14F-4D97-AF65-F5344CB8AC3E}">
        <p14:creationId xmlns:p14="http://schemas.microsoft.com/office/powerpoint/2010/main" val="1583292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7days,</a:t>
            </a:r>
            <a:r>
              <a:rPr lang="ja-JP" altLang="en-US" sz="2000" dirty="0">
                <a:solidFill>
                  <a:schemeClr val="bg1"/>
                </a:solidFill>
                <a:latin typeface="Meiryo UI" panose="020B0604030504040204" pitchFamily="34" charset="-128"/>
                <a:ea typeface="Meiryo UI" panose="020B0604030504040204" pitchFamily="34" charset="-128"/>
              </a:rPr>
              <a:t>防災ウェット </a:t>
            </a: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年保存対応 大判 </a:t>
            </a:r>
            <a:r>
              <a:rPr lang="en-US" altLang="ja-JP" sz="2000" dirty="0">
                <a:solidFill>
                  <a:schemeClr val="bg1"/>
                </a:solidFill>
                <a:latin typeface="Meiryo UI" panose="020B0604030504040204" pitchFamily="34" charset="-128"/>
                <a:ea typeface="Meiryo UI" panose="020B0604030504040204" pitchFamily="34" charset="-128"/>
              </a:rPr>
              <a:t>20</a:t>
            </a:r>
            <a:r>
              <a:rPr lang="ja-JP" altLang="en-US" sz="2000" dirty="0">
                <a:solidFill>
                  <a:schemeClr val="bg1"/>
                </a:solidFill>
                <a:latin typeface="Meiryo UI" panose="020B0604030504040204" pitchFamily="34" charset="-128"/>
                <a:ea typeface="Meiryo UI" panose="020B0604030504040204" pitchFamily="34" charset="-128"/>
              </a:rPr>
              <a:t>枚</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素材：水、エタノール、プロピレングリコール、ベンザルコニウムクロリド、ブチルカルバミン酸ヨウ化プロピニル、安定化二酸化塩素</a:t>
            </a:r>
          </a:p>
          <a:p>
            <a:r>
              <a:rPr lang="ja-JP" altLang="en-US" sz="900" dirty="0">
                <a:latin typeface="Meiryo UI" panose="020B0604030504040204" pitchFamily="34" charset="-128"/>
                <a:ea typeface="Meiryo UI" panose="020B0604030504040204" pitchFamily="34" charset="-128"/>
              </a:rPr>
              <a:t>サイズ：本体：約 </a:t>
            </a:r>
            <a:r>
              <a:rPr lang="en-US" altLang="ja-JP" sz="900" dirty="0">
                <a:latin typeface="Meiryo UI" panose="020B0604030504040204" pitchFamily="34" charset="-128"/>
                <a:ea typeface="Meiryo UI" panose="020B0604030504040204" pitchFamily="34" charset="-128"/>
              </a:rPr>
              <a:t>W210×H125mm</a:t>
            </a:r>
            <a:r>
              <a:rPr lang="ja-JP" altLang="en-US" sz="900" dirty="0">
                <a:latin typeface="Meiryo UI" panose="020B0604030504040204" pitchFamily="34" charset="-128"/>
                <a:ea typeface="Meiryo UI" panose="020B0604030504040204" pitchFamily="34" charset="-128"/>
              </a:rPr>
              <a:t>、原紙：約 </a:t>
            </a:r>
            <a:r>
              <a:rPr lang="en-US" altLang="ja-JP" sz="900" dirty="0">
                <a:latin typeface="Meiryo UI" panose="020B0604030504040204" pitchFamily="34" charset="-128"/>
                <a:ea typeface="Meiryo UI" panose="020B0604030504040204" pitchFamily="34" charset="-128"/>
              </a:rPr>
              <a:t>W200×H300mm</a:t>
            </a:r>
          </a:p>
          <a:p>
            <a:r>
              <a:rPr lang="ja-JP" altLang="en-US" sz="900" dirty="0">
                <a:latin typeface="Meiryo UI" panose="020B0604030504040204" pitchFamily="34" charset="-128"/>
                <a:ea typeface="Meiryo UI" panose="020B0604030504040204" pitchFamily="34" charset="-128"/>
              </a:rPr>
              <a:t>生産国：日本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94026"/>
          </a:xfrm>
          <a:prstGeom prst="rect">
            <a:avLst/>
          </a:prstGeom>
          <a:noFill/>
        </p:spPr>
        <p:txBody>
          <a:bodyPr wrap="square" lIns="0" tIns="46800" rIns="0" spcCol="360000" rtlCol="0">
            <a:spAutoFit/>
          </a:bodyPr>
          <a:lstStyle/>
          <a:p>
            <a:pPr algn="just"/>
            <a:r>
              <a:rPr lang="ja-JP" altLang="en-US" sz="1100" dirty="0"/>
              <a:t>防災備蓄用として長持ちする。</a:t>
            </a:r>
            <a:r>
              <a:rPr lang="en-US" altLang="ja-JP" sz="1100" dirty="0"/>
              <a:t>5</a:t>
            </a:r>
            <a:r>
              <a:rPr lang="ja-JP" altLang="en-US" sz="1100" dirty="0"/>
              <a:t>年間保存対応のアルコールタイプの防災用ウェットティッシュです。大判タイプの</a:t>
            </a:r>
            <a:r>
              <a:rPr lang="en-US" altLang="ja-JP" sz="1100" dirty="0"/>
              <a:t>20</a:t>
            </a:r>
            <a:r>
              <a:rPr lang="ja-JP" altLang="en-US" sz="1100" dirty="0"/>
              <a:t>枚入りで、いざというときもたっぷり使うことができます。</a:t>
            </a:r>
            <a:r>
              <a:rPr lang="en-US" altLang="ja-JP" sz="1100" dirty="0"/>
              <a:t>※</a:t>
            </a:r>
            <a:r>
              <a:rPr lang="ja-JP" altLang="en-US" sz="1100" dirty="0"/>
              <a:t>プリントを行う場合、最小ロットは</a:t>
            </a:r>
            <a:r>
              <a:rPr lang="en-US" altLang="ja-JP" sz="1100" dirty="0"/>
              <a:t>1000</a:t>
            </a:r>
            <a:r>
              <a:rPr lang="ja-JP" altLang="en-US" sz="1100" dirty="0"/>
              <a:t>個からになります。システムの問題で上記の表記が「名入れ有り </a:t>
            </a:r>
            <a:r>
              <a:rPr lang="en-US" altLang="ja-JP" sz="1100" dirty="0"/>
              <a:t>50 </a:t>
            </a:r>
            <a:r>
              <a:rPr lang="ja-JP" altLang="en-US" sz="1100" dirty="0"/>
              <a:t>／ 無地 </a:t>
            </a:r>
            <a:r>
              <a:rPr lang="en-US" altLang="ja-JP" sz="1100" dirty="0"/>
              <a:t>1000</a:t>
            </a:r>
            <a:r>
              <a:rPr lang="ja-JP" altLang="en-US" sz="1100" dirty="0"/>
              <a:t>」となっていますが、「無地 </a:t>
            </a:r>
            <a:r>
              <a:rPr lang="en-US" altLang="ja-JP" sz="1100" dirty="0"/>
              <a:t>50 </a:t>
            </a:r>
            <a:r>
              <a:rPr lang="ja-JP" altLang="en-US" sz="1100" dirty="0"/>
              <a:t>／ 名入れ有り </a:t>
            </a:r>
            <a:r>
              <a:rPr lang="en-US" altLang="ja-JP" sz="1100" dirty="0"/>
              <a:t>1000</a:t>
            </a:r>
            <a:r>
              <a:rPr lang="ja-JP" altLang="en-US" sz="1100" dirty="0"/>
              <a:t>」が正しい内容になります。</a:t>
            </a:r>
          </a:p>
          <a:p>
            <a:pPr algn="just"/>
            <a:r>
              <a:rPr lang="en-US" altLang="ja-JP" sz="1100" dirty="0"/>
              <a:t>※</a:t>
            </a:r>
            <a:r>
              <a:rPr lang="ja-JP" altLang="en-US" sz="1100" dirty="0"/>
              <a:t>こちらの商品は、最小ロット数単位（倍数）のみの承りになります。名入れを行う場合の最小ロットは、</a:t>
            </a:r>
            <a:r>
              <a:rPr lang="en-US" altLang="ja-JP" sz="1100" dirty="0"/>
              <a:t>1000</a:t>
            </a:r>
            <a:r>
              <a:rPr lang="ja-JP" altLang="en-US" sz="1100" dirty="0"/>
              <a:t>個以上からお受けいたします。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9" name="図 108">
            <a:extLst>
              <a:ext uri="{FF2B5EF4-FFF2-40B4-BE49-F238E27FC236}">
                <a16:creationId xmlns:a16="http://schemas.microsoft.com/office/drawing/2014/main" id="{E46456BC-7FFC-B762-7EA3-1AAE9050B651}"/>
              </a:ext>
            </a:extLst>
          </p:cNvPr>
          <p:cNvPicPr>
            <a:picLocks noChangeAspect="1"/>
          </p:cNvPicPr>
          <p:nvPr/>
        </p:nvPicPr>
        <p:blipFill>
          <a:blip r:embed="rId5"/>
          <a:stretch>
            <a:fillRect/>
          </a:stretch>
        </p:blipFill>
        <p:spPr>
          <a:xfrm>
            <a:off x="723970" y="1411148"/>
            <a:ext cx="3560089" cy="3560089"/>
          </a:xfrm>
          <a:prstGeom prst="rect">
            <a:avLst/>
          </a:prstGeom>
        </p:spPr>
      </p:pic>
    </p:spTree>
    <p:extLst>
      <p:ext uri="{BB962C8B-B14F-4D97-AF65-F5344CB8AC3E}">
        <p14:creationId xmlns:p14="http://schemas.microsoft.com/office/powerpoint/2010/main" val="380553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汗ふきシート「さらっと。」</a:t>
            </a:r>
            <a:r>
              <a:rPr lang="en-US" altLang="ja-JP" sz="2000" dirty="0">
                <a:solidFill>
                  <a:schemeClr val="bg1"/>
                </a:solidFill>
                <a:latin typeface="Meiryo UI" panose="020B0604030504040204" pitchFamily="34" charset="-128"/>
                <a:ea typeface="Meiryo UI" panose="020B0604030504040204" pitchFamily="34" charset="-128"/>
              </a:rPr>
              <a:t>20</a:t>
            </a:r>
            <a:r>
              <a:rPr lang="ja-JP" altLang="en-US" sz="2000" dirty="0">
                <a:solidFill>
                  <a:schemeClr val="bg1"/>
                </a:solidFill>
                <a:latin typeface="Meiryo UI" panose="020B0604030504040204" pitchFamily="34" charset="-128"/>
                <a:ea typeface="Meiryo UI" panose="020B0604030504040204" pitchFamily="34" charset="-128"/>
              </a:rPr>
              <a:t>枚 メントール入り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素材：水・エタノール・イソペンチルジオール・イヌリン・メントール・ベンザルコニウムクロリド・ブチルカルバミン酸ヨウカプロピニル</a:t>
            </a:r>
          </a:p>
          <a:p>
            <a:r>
              <a:rPr lang="ja-JP" altLang="en-US" sz="900" dirty="0">
                <a:latin typeface="Meiryo UI" panose="020B0604030504040204" pitchFamily="34" charset="-128"/>
                <a:ea typeface="Meiryo UI" panose="020B0604030504040204" pitchFamily="34" charset="-128"/>
              </a:rPr>
              <a:t>サイズ：本体：約 </a:t>
            </a:r>
            <a:r>
              <a:rPr lang="en-US" altLang="ja-JP" sz="900" dirty="0">
                <a:latin typeface="Meiryo UI" panose="020B0604030504040204" pitchFamily="34" charset="-128"/>
                <a:ea typeface="Meiryo UI" panose="020B0604030504040204" pitchFamily="34" charset="-128"/>
              </a:rPr>
              <a:t>W95×H155mm</a:t>
            </a:r>
            <a:r>
              <a:rPr lang="ja-JP" altLang="en-US" sz="900" dirty="0">
                <a:latin typeface="Meiryo UI" panose="020B0604030504040204" pitchFamily="34" charset="-128"/>
                <a:ea typeface="Meiryo UI" panose="020B0604030504040204" pitchFamily="34" charset="-128"/>
              </a:rPr>
              <a:t>、原紙：約 </a:t>
            </a:r>
            <a:r>
              <a:rPr lang="en-US" altLang="ja-JP" sz="900" dirty="0">
                <a:latin typeface="Meiryo UI" panose="020B0604030504040204" pitchFamily="34" charset="-128"/>
                <a:ea typeface="Meiryo UI" panose="020B0604030504040204" pitchFamily="34" charset="-128"/>
              </a:rPr>
              <a:t>W150×H200mm</a:t>
            </a:r>
            <a:r>
              <a:rPr lang="ja-JP" altLang="en-US" sz="900" dirty="0">
                <a:latin typeface="Meiryo UI" panose="020B0604030504040204" pitchFamily="34" charset="-128"/>
                <a:ea typeface="Meiryo UI" panose="020B0604030504040204" pitchFamily="34" charset="-128"/>
              </a:rPr>
              <a:t>、不織布</a:t>
            </a:r>
            <a:r>
              <a:rPr lang="en-US" altLang="ja-JP" sz="900" dirty="0">
                <a:latin typeface="Meiryo UI" panose="020B0604030504040204" pitchFamily="34" charset="-128"/>
                <a:ea typeface="Meiryo UI" panose="020B0604030504040204" pitchFamily="34" charset="-128"/>
              </a:rPr>
              <a:t>40g/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生産国：日本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94026"/>
          </a:xfrm>
          <a:prstGeom prst="rect">
            <a:avLst/>
          </a:prstGeom>
          <a:noFill/>
        </p:spPr>
        <p:txBody>
          <a:bodyPr wrap="square" lIns="0" tIns="46800" rIns="0" spcCol="360000" rtlCol="0">
            <a:spAutoFit/>
          </a:bodyPr>
          <a:lstStyle/>
          <a:p>
            <a:pPr algn="just"/>
            <a:r>
              <a:rPr lang="ja-JP" altLang="en-US" sz="1100" dirty="0"/>
              <a:t>業界初のサトウキビ由来、</a:t>
            </a:r>
            <a:r>
              <a:rPr lang="en-US" altLang="ja-JP" sz="1100" dirty="0"/>
              <a:t>100</a:t>
            </a:r>
            <a:r>
              <a:rPr lang="ja-JP" altLang="en-US" sz="1100" dirty="0"/>
              <a:t>％天然素材のイヌリン配合で、さらさら＆しっとり感を実現した汗ふきシート。冷感効果を感じるメントール入り。</a:t>
            </a:r>
            <a:r>
              <a:rPr lang="en-US" altLang="ja-JP" sz="1100" dirty="0"/>
              <a:t>20</a:t>
            </a:r>
            <a:r>
              <a:rPr lang="ja-JP" altLang="en-US" sz="1100" dirty="0"/>
              <a:t>枚入りで夏の外出先でもたっぷり使えます。</a:t>
            </a:r>
            <a:r>
              <a:rPr lang="en-US" altLang="ja-JP" sz="1100" dirty="0"/>
              <a:t>※</a:t>
            </a:r>
            <a:r>
              <a:rPr lang="ja-JP" altLang="en-US" sz="1100" dirty="0"/>
              <a:t>プリントを行う場合、最小ロットは</a:t>
            </a:r>
            <a:r>
              <a:rPr lang="en-US" altLang="ja-JP" sz="1100" dirty="0"/>
              <a:t>1000</a:t>
            </a:r>
            <a:r>
              <a:rPr lang="ja-JP" altLang="en-US" sz="1100" dirty="0"/>
              <a:t>個からになります。システムの問題で上記の表記が「名入れ有り </a:t>
            </a:r>
            <a:r>
              <a:rPr lang="en-US" altLang="ja-JP" sz="1100" dirty="0"/>
              <a:t>100 </a:t>
            </a:r>
            <a:r>
              <a:rPr lang="ja-JP" altLang="en-US" sz="1100" dirty="0"/>
              <a:t>／ 無地 </a:t>
            </a:r>
            <a:r>
              <a:rPr lang="en-US" altLang="ja-JP" sz="1100" dirty="0"/>
              <a:t>1000</a:t>
            </a:r>
            <a:r>
              <a:rPr lang="ja-JP" altLang="en-US" sz="1100" dirty="0"/>
              <a:t>」となっていますが、「無地 </a:t>
            </a:r>
            <a:r>
              <a:rPr lang="en-US" altLang="ja-JP" sz="1100" dirty="0"/>
              <a:t>100 </a:t>
            </a:r>
            <a:r>
              <a:rPr lang="ja-JP" altLang="en-US" sz="1100" dirty="0"/>
              <a:t>／ 名入れ有り </a:t>
            </a:r>
            <a:r>
              <a:rPr lang="en-US" altLang="ja-JP" sz="1100" dirty="0"/>
              <a:t>1000</a:t>
            </a:r>
            <a:r>
              <a:rPr lang="ja-JP" altLang="en-US" sz="1100" dirty="0"/>
              <a:t>」が正しい内容になります。</a:t>
            </a:r>
          </a:p>
          <a:p>
            <a:pPr algn="just"/>
            <a:r>
              <a:rPr lang="en-US" altLang="ja-JP" sz="1100" dirty="0"/>
              <a:t>※</a:t>
            </a:r>
            <a:r>
              <a:rPr lang="ja-JP" altLang="en-US" sz="1100" dirty="0"/>
              <a:t>こちらの商品は、最小ロット数単位（倍数）のみの承りになります。名入れを行う場合の最小ロットは、</a:t>
            </a:r>
            <a:r>
              <a:rPr lang="en-US" altLang="ja-JP" sz="1100" dirty="0"/>
              <a:t>1000</a:t>
            </a:r>
            <a:r>
              <a:rPr lang="ja-JP" altLang="en-US" sz="1100" dirty="0"/>
              <a:t>個以上からお受けいたします。</a:t>
            </a:r>
            <a:endParaRPr lang="en-US" altLang="ja-JP" sz="1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60C8B018-2D94-D472-69A0-FDB0878AE2BD}"/>
              </a:ext>
            </a:extLst>
          </p:cNvPr>
          <p:cNvPicPr>
            <a:picLocks noChangeAspect="1"/>
          </p:cNvPicPr>
          <p:nvPr/>
        </p:nvPicPr>
        <p:blipFill>
          <a:blip r:embed="rId5"/>
          <a:stretch>
            <a:fillRect/>
          </a:stretch>
        </p:blipFill>
        <p:spPr>
          <a:xfrm>
            <a:off x="675031" y="1349312"/>
            <a:ext cx="3696206" cy="3696206"/>
          </a:xfrm>
          <a:prstGeom prst="rect">
            <a:avLst/>
          </a:prstGeom>
        </p:spPr>
      </p:pic>
    </p:spTree>
    <p:extLst>
      <p:ext uri="{BB962C8B-B14F-4D97-AF65-F5344CB8AC3E}">
        <p14:creationId xmlns:p14="http://schemas.microsoft.com/office/powerpoint/2010/main" val="3689069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New 4in1</a:t>
            </a:r>
            <a:r>
              <a:rPr lang="ja-JP" altLang="en-US" sz="2000" dirty="0">
                <a:solidFill>
                  <a:schemeClr val="bg1"/>
                </a:solidFill>
                <a:latin typeface="Meiryo UI" panose="020B0604030504040204" pitchFamily="34" charset="-128"/>
                <a:ea typeface="Meiryo UI" panose="020B0604030504040204" pitchFamily="34" charset="-128"/>
              </a:rPr>
              <a:t>ボールペン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・シリコンゴム</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139×16×15mm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/155×20×20mm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ボタン電池</a:t>
            </a:r>
            <a:r>
              <a:rPr lang="en-US" altLang="ja-JP" sz="900" b="0" i="0" dirty="0">
                <a:solidFill>
                  <a:srgbClr val="333333"/>
                </a:solidFill>
                <a:effectLst/>
                <a:latin typeface="-apple-system"/>
              </a:rPr>
              <a:t>(AG4)3</a:t>
            </a:r>
            <a:r>
              <a:rPr lang="ja-JP" altLang="en-US" sz="900" b="0" i="0" dirty="0">
                <a:solidFill>
                  <a:srgbClr val="333333"/>
                </a:solidFill>
                <a:effectLst/>
                <a:latin typeface="-apple-system"/>
              </a:rPr>
              <a:t>ヶ内蔵</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スマホスタンド、タッチペン、そしてライトとしても利用できるためとっても便利なボールペンです。カラーバリエーションはレッド、ブルー、ブラックの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色展開。オリジナル名入れも可能です。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780069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アドバッグ</a:t>
            </a:r>
            <a:r>
              <a:rPr lang="en-US" altLang="ja-JP" sz="2000" dirty="0">
                <a:solidFill>
                  <a:schemeClr val="bg1"/>
                </a:solidFill>
                <a:latin typeface="Meiryo UI" panose="020B0604030504040204" pitchFamily="34" charset="-128"/>
                <a:ea typeface="Meiryo UI" panose="020B0604030504040204" pitchFamily="34" charset="-128"/>
              </a:rPr>
              <a:t>40(</a:t>
            </a:r>
            <a:r>
              <a:rPr lang="ja-JP" altLang="en-US" sz="2000" dirty="0">
                <a:solidFill>
                  <a:schemeClr val="bg1"/>
                </a:solidFill>
                <a:latin typeface="Meiryo UI" panose="020B0604030504040204" pitchFamily="34" charset="-128"/>
                <a:ea typeface="Meiryo UI" panose="020B0604030504040204" pitchFamily="34" charset="-128"/>
              </a:rPr>
              <a:t>小判抜き </a:t>
            </a:r>
            <a:r>
              <a:rPr lang="en-US" altLang="ja-JP" sz="2000" dirty="0">
                <a:solidFill>
                  <a:schemeClr val="bg1"/>
                </a:solidFill>
                <a:latin typeface="Meiryo UI" panose="020B0604030504040204" pitchFamily="34" charset="-128"/>
                <a:ea typeface="Meiryo UI" panose="020B0604030504040204" pitchFamily="34" charset="-128"/>
              </a:rPr>
              <a:t>A4)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カラー展開：黒、紺、ベージュ、ダークブラウン、ライトピンク、パステルブルー、オレンジ、赤、マスカットグリーン</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不織布</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W270×H400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持ち手部分が小判抜きになっていて、</a:t>
            </a:r>
            <a:r>
              <a:rPr lang="en-US" altLang="ja-JP" sz="1600" dirty="0"/>
              <a:t>A4</a:t>
            </a:r>
            <a:r>
              <a:rPr lang="ja-JP" altLang="en-US" sz="1600" dirty="0"/>
              <a:t>サイズの書類やノートを収納できるアドバッグ。軽くて薄い不織布を使用しているので、名入れプリントをして大量配布用のノベルティとして重宝します。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54A7789-C0C9-AAA6-4A0A-DD2AD1F9744B}"/>
              </a:ext>
            </a:extLst>
          </p:cNvPr>
          <p:cNvPicPr>
            <a:picLocks noChangeAspect="1"/>
          </p:cNvPicPr>
          <p:nvPr/>
        </p:nvPicPr>
        <p:blipFill>
          <a:blip r:embed="rId5"/>
          <a:stretch>
            <a:fillRect/>
          </a:stretch>
        </p:blipFill>
        <p:spPr>
          <a:xfrm>
            <a:off x="713358" y="1381549"/>
            <a:ext cx="3653204" cy="3653204"/>
          </a:xfrm>
          <a:prstGeom prst="rect">
            <a:avLst/>
          </a:prstGeom>
        </p:spPr>
      </p:pic>
    </p:spTree>
    <p:extLst>
      <p:ext uri="{BB962C8B-B14F-4D97-AF65-F5344CB8AC3E}">
        <p14:creationId xmlns:p14="http://schemas.microsoft.com/office/powerpoint/2010/main" val="1883748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氷タオル　</a:t>
            </a:r>
            <a:r>
              <a:rPr lang="en" altLang="ja-JP" sz="2000" dirty="0">
                <a:solidFill>
                  <a:schemeClr val="bg1"/>
                </a:solidFill>
                <a:latin typeface="Meiryo UI" panose="020B0604030504040204" pitchFamily="34" charset="-128"/>
                <a:ea typeface="Meiryo UI" panose="020B0604030504040204" pitchFamily="34" charset="-128"/>
              </a:rPr>
              <a:t>ver.2</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綿</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レーヨン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他 成分</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精製水</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　　　　　　除菌剤</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塩化ベンゼトニウム 他</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香料 </a:t>
            </a:r>
            <a:endParaRPr lang="en"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：オル本体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260×260</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パッケージサイズ</a:t>
            </a:r>
            <a:r>
              <a:rPr lang="en-US" altLang="ja-JP" sz="900" dirty="0">
                <a:latin typeface="Meiryo UI" panose="020B0604030504040204" pitchFamily="34" charset="-128"/>
                <a:ea typeface="Meiryo UI" panose="020B0604030504040204" pitchFamily="34" charset="-128"/>
              </a:rPr>
              <a:t>/99×200×13</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袋裏面</a:t>
            </a:r>
            <a:r>
              <a:rPr lang="en-US" altLang="ja-JP" sz="900" dirty="0">
                <a:latin typeface="Meiryo UI" panose="020B0604030504040204" pitchFamily="34" charset="-128"/>
                <a:ea typeface="Meiryo UI" panose="020B0604030504040204" pitchFamily="34" charset="-128"/>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冷凍庫に入れて冷やしてから開封し使用するタイプの冷感タオル。スポーツ系やアウトドア系イベント、また夏場の野外フェス等におすすめです。また風邪の発熱の際などにも利用可能。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16DB447F-83D9-D14D-8AA2-872E9E9D5071}"/>
              </a:ext>
            </a:extLst>
          </p:cNvPr>
          <p:cNvPicPr>
            <a:picLocks noChangeAspect="1"/>
          </p:cNvPicPr>
          <p:nvPr/>
        </p:nvPicPr>
        <p:blipFill>
          <a:blip r:embed="rId5"/>
          <a:stretch>
            <a:fillRect/>
          </a:stretch>
        </p:blipFill>
        <p:spPr>
          <a:xfrm>
            <a:off x="1341922" y="1367722"/>
            <a:ext cx="2020811" cy="3406258"/>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キレイキレイ　除菌ウェットシート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ノンアルコールタイプ</a:t>
            </a:r>
            <a:r>
              <a:rPr lang="en-US" altLang="ja-JP" sz="2000" dirty="0">
                <a:solidFill>
                  <a:schemeClr val="bg1"/>
                </a:solidFill>
                <a:latin typeface="Meiryo UI" panose="020B0604030504040204" pitchFamily="34" charset="-128"/>
                <a:ea typeface="Meiryo UI" panose="020B0604030504040204" pitchFamily="34" charset="-128"/>
              </a:rPr>
              <a:t>) 10</a:t>
            </a:r>
            <a:r>
              <a:rPr lang="ja-JP" altLang="en-US" sz="2000" dirty="0">
                <a:solidFill>
                  <a:schemeClr val="bg1"/>
                </a:solidFill>
                <a:latin typeface="Meiryo UI" panose="020B0604030504040204" pitchFamily="34" charset="-128"/>
                <a:ea typeface="Meiryo UI" panose="020B0604030504040204" pitchFamily="34" charset="-128"/>
              </a:rPr>
              <a:t>枚</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521×169×311mm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46g</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ケース</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個）単位での対応になります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ノンアルコールタイプのため、お子様やペットなどにも安心して使える除菌ウェットシート。</a:t>
            </a:r>
            <a:r>
              <a:rPr lang="en-US" altLang="ja-JP" sz="1600" dirty="0"/>
              <a:t>10</a:t>
            </a:r>
            <a:r>
              <a:rPr lang="ja-JP" altLang="en-US" sz="1600" dirty="0"/>
              <a:t>枚入りでコンパクトなため持ち歩きにも便利ですし、無料配布用としても最適です。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1" name="図 10">
            <a:extLst>
              <a:ext uri="{FF2B5EF4-FFF2-40B4-BE49-F238E27FC236}">
                <a16:creationId xmlns:a16="http://schemas.microsoft.com/office/drawing/2014/main" id="{FD633180-AC16-5BE8-CD0F-C6E7C68EFC39}"/>
              </a:ext>
            </a:extLst>
          </p:cNvPr>
          <p:cNvPicPr>
            <a:picLocks noChangeAspect="1"/>
          </p:cNvPicPr>
          <p:nvPr/>
        </p:nvPicPr>
        <p:blipFill>
          <a:blip r:embed="rId5"/>
          <a:stretch>
            <a:fillRect/>
          </a:stretch>
        </p:blipFill>
        <p:spPr>
          <a:xfrm>
            <a:off x="739500" y="1413604"/>
            <a:ext cx="3504970" cy="3504970"/>
          </a:xfrm>
          <a:prstGeom prst="rect">
            <a:avLst/>
          </a:prstGeom>
        </p:spPr>
      </p:pic>
    </p:spTree>
    <p:extLst>
      <p:ext uri="{BB962C8B-B14F-4D97-AF65-F5344CB8AC3E}">
        <p14:creationId xmlns:p14="http://schemas.microsoft.com/office/powerpoint/2010/main" val="2920978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おそうじクリーナー 大判サイズ </a:t>
            </a: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枚入り</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水、エタノール、除菌剤、界面活性剤、消臭剤</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W210×H125mm</a:t>
            </a:r>
          </a:p>
          <a:p>
            <a:r>
              <a:rPr lang="ja-JP" altLang="en-US" sz="900" dirty="0">
                <a:latin typeface="Meiryo UI" panose="020B0604030504040204" pitchFamily="34" charset="-128"/>
                <a:ea typeface="Meiryo UI" panose="020B0604030504040204" pitchFamily="34" charset="-128"/>
              </a:rPr>
              <a:t>備考</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凸版印刷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10</a:t>
            </a:r>
            <a:r>
              <a:rPr lang="ja-JP" altLang="en-US" sz="1600" dirty="0"/>
              <a:t>枚入りの大判お掃除クリーナー。消臭成分配合でイヤなニオイもついでに除去してくれるため、使い勝手抜群。フラップ部分にオリジナル名入れ可能。販促用等におすすめです。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8" name="Picture 14">
            <a:extLst>
              <a:ext uri="{FF2B5EF4-FFF2-40B4-BE49-F238E27FC236}">
                <a16:creationId xmlns:a16="http://schemas.microsoft.com/office/drawing/2014/main" id="{307A99EB-9F77-6F81-B807-42273EF873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590" y="1411148"/>
            <a:ext cx="3348107" cy="3348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486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環境対策温度計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ヒートショック対策</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プリント色数：</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素材：ガラス、紙、白灯油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100×200×5mm</a:t>
            </a:r>
          </a:p>
          <a:p>
            <a:r>
              <a:rPr lang="ja-JP" altLang="en-US" sz="900" dirty="0">
                <a:latin typeface="Meiryo UI" panose="020B0604030504040204" pitchFamily="34" charset="-128"/>
                <a:ea typeface="Meiryo UI" panose="020B0604030504040204" pitchFamily="34" charset="-128"/>
              </a:rPr>
              <a:t>包装：アドポケット付きポリ袋</a:t>
            </a:r>
          </a:p>
          <a:p>
            <a:r>
              <a:rPr lang="ja-JP" altLang="en-US" sz="900" dirty="0">
                <a:latin typeface="Meiryo UI" panose="020B0604030504040204" pitchFamily="34" charset="-128"/>
                <a:ea typeface="Meiryo UI" panose="020B0604030504040204" pitchFamily="34" charset="-128"/>
              </a:rPr>
              <a:t>生産国：日本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しっかりとした厚手の台紙には政府広報オンライン発表のデータに基づいた</a:t>
            </a:r>
            <a:r>
              <a:rPr lang="en-US" altLang="ja-JP" sz="1600" dirty="0"/>
              <a:t>『</a:t>
            </a:r>
            <a:r>
              <a:rPr lang="ja-JP" altLang="en-US" sz="1600" dirty="0"/>
              <a:t>ヒートショック対策</a:t>
            </a:r>
            <a:r>
              <a:rPr lang="en-US" altLang="ja-JP" sz="1600" dirty="0"/>
              <a:t>』</a:t>
            </a:r>
            <a:r>
              <a:rPr lang="ja-JP" altLang="en-US" sz="1600" dirty="0"/>
              <a:t>の情報をわかりやすく掲載した温度計。部屋や脱衣場の壁に貼ってのご利用がおすすめです。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C195B682-C0DB-DC31-8077-604997019AE1}"/>
              </a:ext>
            </a:extLst>
          </p:cNvPr>
          <p:cNvPicPr>
            <a:picLocks noChangeAspect="1"/>
          </p:cNvPicPr>
          <p:nvPr/>
        </p:nvPicPr>
        <p:blipFill>
          <a:blip r:embed="rId5"/>
          <a:stretch>
            <a:fillRect/>
          </a:stretch>
        </p:blipFill>
        <p:spPr>
          <a:xfrm>
            <a:off x="688193" y="1398008"/>
            <a:ext cx="3576491" cy="3576491"/>
          </a:xfrm>
          <a:prstGeom prst="rect">
            <a:avLst/>
          </a:prstGeom>
        </p:spPr>
      </p:pic>
    </p:spTree>
    <p:extLst>
      <p:ext uri="{BB962C8B-B14F-4D97-AF65-F5344CB8AC3E}">
        <p14:creationId xmlns:p14="http://schemas.microsoft.com/office/powerpoint/2010/main" val="2356495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ボディ クールウェット </a:t>
            </a: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枚入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素材：不織布</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135×</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×70mm</a:t>
            </a:r>
            <a:r>
              <a:rPr lang="ja-JP" altLang="en-US" sz="900" dirty="0">
                <a:latin typeface="Meiryo UI" panose="020B0604030504040204" pitchFamily="34" charset="-128"/>
                <a:ea typeface="Meiryo UI" panose="020B0604030504040204" pitchFamily="34" charset="-128"/>
              </a:rPr>
              <a:t>（紙：</a:t>
            </a:r>
            <a:r>
              <a:rPr lang="en-US" altLang="ja-JP" sz="900" dirty="0">
                <a:latin typeface="Meiryo UI" panose="020B0604030504040204" pitchFamily="34" charset="-128"/>
                <a:ea typeface="Meiryo UI" panose="020B0604030504040204" pitchFamily="34" charset="-128"/>
              </a:rPr>
              <a:t>150×200mm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備考：枚数：</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枚入り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スポーツを楽しんだ後や、暑い夏の日に最適です。シトラスフローラルの香りとメンソールの爽快感が汗を拭き取り、清々しい感覚を提供します。屋外イベントや夏のキャンペーンに最適なアイテムです。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8" name="図 7">
            <a:extLst>
              <a:ext uri="{FF2B5EF4-FFF2-40B4-BE49-F238E27FC236}">
                <a16:creationId xmlns:a16="http://schemas.microsoft.com/office/drawing/2014/main" id="{02E41850-5BFA-7ABE-77E3-790377A532B1}"/>
              </a:ext>
            </a:extLst>
          </p:cNvPr>
          <p:cNvPicPr>
            <a:picLocks noChangeAspect="1"/>
          </p:cNvPicPr>
          <p:nvPr/>
        </p:nvPicPr>
        <p:blipFill>
          <a:blip r:embed="rId5"/>
          <a:stretch>
            <a:fillRect/>
          </a:stretch>
        </p:blipFill>
        <p:spPr>
          <a:xfrm>
            <a:off x="719626" y="1379167"/>
            <a:ext cx="3608253" cy="3608253"/>
          </a:xfrm>
          <a:prstGeom prst="rect">
            <a:avLst/>
          </a:prstGeom>
        </p:spPr>
      </p:pic>
    </p:spTree>
    <p:extLst>
      <p:ext uri="{BB962C8B-B14F-4D97-AF65-F5344CB8AC3E}">
        <p14:creationId xmlns:p14="http://schemas.microsoft.com/office/powerpoint/2010/main" val="1444102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車の窓用 撥水シート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素材：不織布</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135×</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×70mm</a:t>
            </a:r>
            <a:r>
              <a:rPr lang="ja-JP" altLang="en-US" sz="900" dirty="0">
                <a:latin typeface="Meiryo UI" panose="020B0604030504040204" pitchFamily="34" charset="-128"/>
                <a:ea typeface="Meiryo UI" panose="020B0604030504040204" pitchFamily="34" charset="-128"/>
              </a:rPr>
              <a:t>（紙：</a:t>
            </a:r>
            <a:r>
              <a:rPr lang="en-US" altLang="ja-JP" sz="900" dirty="0">
                <a:latin typeface="Meiryo UI" panose="020B0604030504040204" pitchFamily="34" charset="-128"/>
                <a:ea typeface="Meiryo UI" panose="020B0604030504040204" pitchFamily="34" charset="-128"/>
              </a:rPr>
              <a:t>150×200mm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備考：枚数：</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枚入り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雨天でも安心できる、車窓専用のクリーニング・撥水シート。</a:t>
            </a:r>
            <a:r>
              <a:rPr lang="en-US" altLang="ja-JP" sz="1600" dirty="0"/>
              <a:t>5</a:t>
            </a:r>
            <a:r>
              <a:rPr lang="ja-JP" altLang="en-US" sz="1600" dirty="0"/>
              <a:t>枚入りの使い捨てサイズで、シートで窓を拭くと雨をはじく撥水効果があります。カーディーラーのノベルティグッズに是非。</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6" name="図 5">
            <a:extLst>
              <a:ext uri="{FF2B5EF4-FFF2-40B4-BE49-F238E27FC236}">
                <a16:creationId xmlns:a16="http://schemas.microsoft.com/office/drawing/2014/main" id="{0B476B2A-BA6F-6F13-64E3-3F93671C5BCE}"/>
              </a:ext>
            </a:extLst>
          </p:cNvPr>
          <p:cNvPicPr>
            <a:picLocks noChangeAspect="1"/>
          </p:cNvPicPr>
          <p:nvPr/>
        </p:nvPicPr>
        <p:blipFill>
          <a:blip r:embed="rId5"/>
          <a:stretch>
            <a:fillRect/>
          </a:stretch>
        </p:blipFill>
        <p:spPr>
          <a:xfrm>
            <a:off x="763934" y="1425123"/>
            <a:ext cx="3584843" cy="3584843"/>
          </a:xfrm>
          <a:prstGeom prst="rect">
            <a:avLst/>
          </a:prstGeom>
        </p:spPr>
      </p:pic>
    </p:spTree>
    <p:extLst>
      <p:ext uri="{BB962C8B-B14F-4D97-AF65-F5344CB8AC3E}">
        <p14:creationId xmlns:p14="http://schemas.microsoft.com/office/powerpoint/2010/main" val="469741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 BODY SHEETS PROTECT SKIN 10</a:t>
            </a:r>
            <a:r>
              <a:rPr lang="ja-JP" altLang="en-US" sz="2000" dirty="0">
                <a:solidFill>
                  <a:schemeClr val="bg1"/>
                </a:solidFill>
                <a:latin typeface="Meiryo UI" panose="020B0604030504040204" pitchFamily="34" charset="-128"/>
                <a:ea typeface="Meiryo UI" panose="020B0604030504040204" pitchFamily="34" charset="-128"/>
              </a:rPr>
              <a:t>枚入 シトロネラの香り</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素材：水、エタノール、</a:t>
            </a:r>
            <a:r>
              <a:rPr lang="en-US" altLang="ja-JP" sz="900" dirty="0">
                <a:latin typeface="Meiryo UI" panose="020B0604030504040204" pitchFamily="34" charset="-128"/>
                <a:ea typeface="Meiryo UI" panose="020B0604030504040204" pitchFamily="34" charset="-128"/>
              </a:rPr>
              <a:t>BG</a:t>
            </a:r>
            <a:r>
              <a:rPr lang="ja-JP" altLang="en-US" sz="900" dirty="0">
                <a:latin typeface="Meiryo UI" panose="020B0604030504040204" pitchFamily="34" charset="-128"/>
                <a:ea typeface="Meiryo UI" panose="020B0604030504040204" pitchFamily="34" charset="-128"/>
              </a:rPr>
              <a:t>、ペンチレングリコール、メントール、ヒアルロン酸ヒドロキシプロピルトリモニウム、シロバナムシヨケギク花エキス（除虫菊エキス）、フェノキシエタノール、クエン酸、クエン酸、</a:t>
            </a:r>
            <a:r>
              <a:rPr lang="en-US" altLang="ja-JP" sz="900" dirty="0">
                <a:latin typeface="Meiryo UI" panose="020B0604030504040204" pitchFamily="34" charset="-128"/>
                <a:ea typeface="Meiryo UI" panose="020B0604030504040204" pitchFamily="34" charset="-128"/>
              </a:rPr>
              <a:t>Na</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EDTA-2Na</a:t>
            </a:r>
            <a:r>
              <a:rPr lang="ja-JP" altLang="en-US" sz="900" dirty="0">
                <a:latin typeface="Meiryo UI" panose="020B0604030504040204" pitchFamily="34" charset="-128"/>
                <a:ea typeface="Meiryo UI" panose="020B0604030504040204" pitchFamily="34" charset="-128"/>
              </a:rPr>
              <a:t>、（Ｃ</a:t>
            </a:r>
            <a:r>
              <a:rPr lang="en-US" altLang="ja-JP" sz="900" dirty="0">
                <a:latin typeface="Meiryo UI" panose="020B0604030504040204" pitchFamily="34" charset="-128"/>
                <a:ea typeface="Meiryo UI" panose="020B0604030504040204" pitchFamily="34" charset="-128"/>
              </a:rPr>
              <a:t>12?14</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s-</a:t>
            </a:r>
            <a:r>
              <a:rPr lang="ja-JP" altLang="en-US" sz="900" dirty="0">
                <a:latin typeface="Meiryo UI" panose="020B0604030504040204" pitchFamily="34" charset="-128"/>
                <a:ea typeface="Meiryo UI" panose="020B0604030504040204" pitchFamily="34" charset="-128"/>
              </a:rPr>
              <a:t>パレス</a:t>
            </a:r>
            <a:r>
              <a:rPr lang="en-US" altLang="ja-JP" sz="900" dirty="0">
                <a:latin typeface="Meiryo UI" panose="020B0604030504040204" pitchFamily="34" charset="-128"/>
                <a:ea typeface="Meiryo UI" panose="020B0604030504040204" pitchFamily="34" charset="-128"/>
              </a:rPr>
              <a:t>-12</a:t>
            </a:r>
            <a:r>
              <a:rPr lang="ja-JP" altLang="en-US" sz="900" dirty="0">
                <a:latin typeface="Meiryo UI" panose="020B0604030504040204" pitchFamily="34" charset="-128"/>
                <a:ea typeface="Meiryo UI" panose="020B0604030504040204" pitchFamily="34" charset="-128"/>
              </a:rPr>
              <a:t>、香料</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90×140×17mm</a:t>
            </a:r>
            <a:r>
              <a:rPr lang="ja-JP" altLang="en-US" sz="900" dirty="0">
                <a:latin typeface="Meiryo UI" panose="020B0604030504040204" pitchFamily="34" charset="-128"/>
                <a:ea typeface="Meiryo UI" panose="020B0604030504040204" pitchFamily="34" charset="-128"/>
              </a:rPr>
              <a:t>（原紙サイズ：約</a:t>
            </a:r>
            <a:r>
              <a:rPr lang="en-US" altLang="ja-JP" sz="900" dirty="0">
                <a:latin typeface="Meiryo UI" panose="020B0604030504040204" pitchFamily="34" charset="-128"/>
                <a:ea typeface="Meiryo UI" panose="020B0604030504040204" pitchFamily="34" charset="-128"/>
              </a:rPr>
              <a:t>150×200mm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備考：枚数：</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名入れできるフラップ部分が大きいボディーシート。蚊取り線香の材料でお馴染の、人への毒性が低く殺虫の即効性が高い、除虫菊エキス配合。保湿効果もあり、夏のキャンプなどのお供にも最適です。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478A187-52F7-1F6D-3832-AC9779710D0B}"/>
              </a:ext>
            </a:extLst>
          </p:cNvPr>
          <p:cNvPicPr>
            <a:picLocks noChangeAspect="1"/>
          </p:cNvPicPr>
          <p:nvPr/>
        </p:nvPicPr>
        <p:blipFill>
          <a:blip r:embed="rId5"/>
          <a:stretch>
            <a:fillRect/>
          </a:stretch>
        </p:blipFill>
        <p:spPr>
          <a:xfrm>
            <a:off x="738344" y="1334510"/>
            <a:ext cx="3723542" cy="3723542"/>
          </a:xfrm>
          <a:prstGeom prst="rect">
            <a:avLst/>
          </a:prstGeom>
        </p:spPr>
      </p:pic>
    </p:spTree>
    <p:extLst>
      <p:ext uri="{BB962C8B-B14F-4D97-AF65-F5344CB8AC3E}">
        <p14:creationId xmlns:p14="http://schemas.microsoft.com/office/powerpoint/2010/main" val="1811804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フローリング用水拭きシート </a:t>
            </a:r>
            <a:r>
              <a:rPr lang="en-US" altLang="ja-JP" sz="2000" dirty="0">
                <a:solidFill>
                  <a:schemeClr val="bg1"/>
                </a:solidFill>
                <a:latin typeface="Meiryo UI" panose="020B0604030504040204" pitchFamily="34" charset="-128"/>
                <a:ea typeface="Meiryo UI" panose="020B0604030504040204" pitchFamily="34" charset="-128"/>
              </a:rPr>
              <a:t>20</a:t>
            </a:r>
            <a:r>
              <a:rPr lang="ja-JP" altLang="en-US" sz="2000" dirty="0">
                <a:solidFill>
                  <a:schemeClr val="bg1"/>
                </a:solidFill>
                <a:latin typeface="Meiryo UI" panose="020B0604030504040204" pitchFamily="34" charset="-128"/>
                <a:ea typeface="Meiryo UI" panose="020B0604030504040204" pitchFamily="34" charset="-128"/>
              </a:rPr>
              <a:t>枚入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不織布</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W200×H105×D25</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メッシュ素材で汚れをしっかり絡め取ってくれる非常に便利な水拭きシート</a:t>
            </a:r>
            <a:r>
              <a:rPr lang="en-US" altLang="ja-JP" sz="1600" dirty="0"/>
              <a:t>20</a:t>
            </a:r>
            <a:r>
              <a:rPr lang="ja-JP" altLang="en-US" sz="1600" dirty="0"/>
              <a:t>枚入り。畳などにも利用可能な上、使い終わったらそのまま捨てられるため、時間のない方の強い味方！</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6" name="Picture 12">
            <a:extLst>
              <a:ext uri="{FF2B5EF4-FFF2-40B4-BE49-F238E27FC236}">
                <a16:creationId xmlns:a16="http://schemas.microsoft.com/office/drawing/2014/main" id="{0AF930B0-76D5-3476-6520-4FD35E8C34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347" y="1496155"/>
            <a:ext cx="3292186" cy="329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783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キッチンクロスボンバー除菌ウェットクロス 大判</a:t>
            </a: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枚入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36054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水、除菌剤、防腐剤、保湿剤、界面活性剤</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W210×H125mm</a:t>
            </a:r>
          </a:p>
          <a:p>
            <a:r>
              <a:rPr lang="ja-JP" altLang="en-US" sz="900" dirty="0">
                <a:latin typeface="Meiryo UI" panose="020B0604030504040204" pitchFamily="34" charset="-128"/>
                <a:ea typeface="Meiryo UI" panose="020B0604030504040204" pitchFamily="34" charset="-128"/>
              </a:rPr>
              <a:t>備考</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凸版印刷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26311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138176"/>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10</a:t>
            </a:r>
            <a:r>
              <a:rPr lang="ja-JP" altLang="en-US" sz="1600" dirty="0"/>
              <a:t>枚入りのキッチンウェットティッシュです。除菌効果が高いためウイルスや菌からしっかり身を守ってくれます。フラップ部分にオリジナル名入れ可能で販促用に最適！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a:extLst>
              <a:ext uri="{FF2B5EF4-FFF2-40B4-BE49-F238E27FC236}">
                <a16:creationId xmlns:a16="http://schemas.microsoft.com/office/drawing/2014/main" id="{4C9BD451-780E-D311-7900-0288A8B503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888" y="1440268"/>
            <a:ext cx="3560090" cy="3560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407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色マーカーペン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PP</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90×96×17mm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とっても可愛らしくポップなデザインが使っていると楽しくなってくる</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色マーカーペンです。名入れプリントも可能ですので、オリジナルグッズやノベルティアイテムにもおすすめ。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1DDC318B-404C-0651-F4C6-7757445713A4}"/>
              </a:ext>
            </a:extLst>
          </p:cNvPr>
          <p:cNvPicPr>
            <a:picLocks noChangeAspect="1"/>
          </p:cNvPicPr>
          <p:nvPr/>
        </p:nvPicPr>
        <p:blipFill>
          <a:blip r:embed="rId5"/>
          <a:stretch>
            <a:fillRect/>
          </a:stretch>
        </p:blipFill>
        <p:spPr>
          <a:xfrm>
            <a:off x="724120" y="1371901"/>
            <a:ext cx="3651841" cy="3651841"/>
          </a:xfrm>
          <a:prstGeom prst="rect">
            <a:avLst/>
          </a:prstGeom>
        </p:spPr>
      </p:pic>
    </p:spTree>
    <p:extLst>
      <p:ext uri="{BB962C8B-B14F-4D97-AF65-F5344CB8AC3E}">
        <p14:creationId xmlns:p14="http://schemas.microsoft.com/office/powerpoint/2010/main" val="773248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プリントコルクコースター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材：コルク</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：スクエア：</a:t>
            </a:r>
            <a:r>
              <a:rPr lang="en-US" altLang="ja-JP" sz="900" dirty="0">
                <a:latin typeface="Meiryo UI" panose="020B0604030504040204" pitchFamily="34" charset="-128"/>
                <a:ea typeface="Meiryo UI" panose="020B0604030504040204" pitchFamily="34" charset="-128"/>
              </a:rPr>
              <a:t>90×90mm</a:t>
            </a:r>
            <a:r>
              <a:rPr lang="ja-JP" altLang="en-US" sz="900">
                <a:latin typeface="Meiryo UI" panose="020B0604030504040204" pitchFamily="34" charset="-128"/>
                <a:ea typeface="Meiryo UI" panose="020B0604030504040204" pitchFamily="34" charset="-128"/>
              </a:rPr>
              <a:t>、サークル：</a:t>
            </a:r>
            <a:r>
              <a:rPr lang="el-GR" altLang="ja-JP" sz="900" dirty="0">
                <a:latin typeface="Meiryo UI" panose="020B0604030504040204" pitchFamily="34" charset="-128"/>
                <a:ea typeface="Meiryo UI" panose="020B0604030504040204" pitchFamily="34" charset="-128"/>
              </a:rPr>
              <a:t>φ90</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（包装形態：透明袋（印刷なしの場合は添付））</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量：スクエア：約</a:t>
            </a:r>
            <a:r>
              <a:rPr lang="en-US" altLang="ja-JP" sz="900" dirty="0">
                <a:latin typeface="Meiryo UI" panose="020B0604030504040204" pitchFamily="34" charset="-128"/>
                <a:ea typeface="Meiryo UI" panose="020B0604030504040204" pitchFamily="34" charset="-128"/>
              </a:rPr>
              <a:t>6g</a:t>
            </a:r>
            <a:r>
              <a:rPr lang="ja-JP" altLang="en-US" sz="900">
                <a:latin typeface="Meiryo UI" panose="020B0604030504040204" pitchFamily="34" charset="-128"/>
                <a:ea typeface="Meiryo UI" panose="020B0604030504040204" pitchFamily="34" charset="-128"/>
              </a:rPr>
              <a:t>、サークル：約</a:t>
            </a:r>
            <a:r>
              <a:rPr lang="en-US" altLang="ja-JP" sz="900" dirty="0">
                <a:latin typeface="Meiryo UI" panose="020B0604030504040204" pitchFamily="34" charset="-128"/>
                <a:ea typeface="Meiryo UI" panose="020B0604030504040204" pitchFamily="34" charset="-128"/>
              </a:rPr>
              <a:t>5g</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考：スクエア・サークル</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飲食店の店内をはじめ、家庭やオフィスでも便利に活用できることからノベルティグッズとしても人気の高いコルク製のコースターです。プリント面も広いのでプロモーション効果も抜群！</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C1CD208A-9E03-B24A-803F-340B09DE1C09}"/>
              </a:ext>
            </a:extLst>
          </p:cNvPr>
          <p:cNvPicPr>
            <a:picLocks noChangeAspect="1"/>
          </p:cNvPicPr>
          <p:nvPr/>
        </p:nvPicPr>
        <p:blipFill>
          <a:blip r:embed="rId5"/>
          <a:stretch>
            <a:fillRect/>
          </a:stretch>
        </p:blipFill>
        <p:spPr>
          <a:xfrm>
            <a:off x="627897" y="3060138"/>
            <a:ext cx="2325945" cy="1875369"/>
          </a:xfrm>
          <a:prstGeom prst="rect">
            <a:avLst/>
          </a:prstGeom>
        </p:spPr>
      </p:pic>
      <p:pic>
        <p:nvPicPr>
          <p:cNvPr id="12" name="図 11">
            <a:extLst>
              <a:ext uri="{FF2B5EF4-FFF2-40B4-BE49-F238E27FC236}">
                <a16:creationId xmlns:a16="http://schemas.microsoft.com/office/drawing/2014/main" id="{EC517C7F-EA48-D740-B9AD-419E87353080}"/>
              </a:ext>
            </a:extLst>
          </p:cNvPr>
          <p:cNvPicPr>
            <a:picLocks noChangeAspect="1"/>
          </p:cNvPicPr>
          <p:nvPr/>
        </p:nvPicPr>
        <p:blipFill>
          <a:blip r:embed="rId6"/>
          <a:stretch>
            <a:fillRect/>
          </a:stretch>
        </p:blipFill>
        <p:spPr>
          <a:xfrm>
            <a:off x="2164514" y="1326610"/>
            <a:ext cx="2286441" cy="2016123"/>
          </a:xfrm>
          <a:prstGeom prst="rect">
            <a:avLst/>
          </a:prstGeom>
        </p:spPr>
      </p:pic>
    </p:spTree>
    <p:extLst>
      <p:ext uri="{BB962C8B-B14F-4D97-AF65-F5344CB8AC3E}">
        <p14:creationId xmlns:p14="http://schemas.microsoft.com/office/powerpoint/2010/main" val="544505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「ありがとう」救急絆創膏</a:t>
            </a: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枚</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PVC</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生産国：日本</a:t>
            </a:r>
          </a:p>
          <a:p>
            <a:r>
              <a:rPr lang="ja-JP" altLang="en-US" sz="900" dirty="0">
                <a:latin typeface="Meiryo UI" panose="020B0604030504040204" pitchFamily="34" charset="-128"/>
                <a:ea typeface="Meiryo UI" panose="020B0604030504040204" pitchFamily="34" charset="-128"/>
              </a:rPr>
              <a:t>備考：内容量</a:t>
            </a:r>
            <a:r>
              <a:rPr lang="en-US" altLang="ja-JP" sz="900" dirty="0">
                <a:latin typeface="Meiryo UI" panose="020B0604030504040204" pitchFamily="34" charset="-128"/>
                <a:ea typeface="Meiryo UI" panose="020B0604030504040204" pitchFamily="34" charset="-128"/>
              </a:rPr>
              <a:t>/M</a:t>
            </a:r>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キュートで親しみやすいイラストで日頃の感謝の気持ちを伝えるパッケージデザインが印象的な救急絆創膏</a:t>
            </a:r>
            <a:r>
              <a:rPr lang="en-US" altLang="ja-JP" sz="1600" dirty="0"/>
              <a:t>10</a:t>
            </a:r>
            <a:r>
              <a:rPr lang="ja-JP" altLang="en-US" sz="1600" dirty="0"/>
              <a:t>枚セット。貰って困るものではないため、ノベルティグッズとしておすすめです。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5" name="図 4">
            <a:extLst>
              <a:ext uri="{FF2B5EF4-FFF2-40B4-BE49-F238E27FC236}">
                <a16:creationId xmlns:a16="http://schemas.microsoft.com/office/drawing/2014/main" id="{C432D698-1366-C11B-2750-59882FF4C0A7}"/>
              </a:ext>
            </a:extLst>
          </p:cNvPr>
          <p:cNvPicPr>
            <a:picLocks noChangeAspect="1"/>
          </p:cNvPicPr>
          <p:nvPr/>
        </p:nvPicPr>
        <p:blipFill>
          <a:blip r:embed="rId5"/>
          <a:stretch>
            <a:fillRect/>
          </a:stretch>
        </p:blipFill>
        <p:spPr>
          <a:xfrm>
            <a:off x="777571" y="1409350"/>
            <a:ext cx="3488053" cy="3488053"/>
          </a:xfrm>
          <a:prstGeom prst="rect">
            <a:avLst/>
          </a:prstGeom>
        </p:spPr>
      </p:pic>
    </p:spTree>
    <p:extLst>
      <p:ext uri="{BB962C8B-B14F-4D97-AF65-F5344CB8AC3E}">
        <p14:creationId xmlns:p14="http://schemas.microsoft.com/office/powerpoint/2010/main" val="1102646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高級あぶらとり紙 肌美人</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天然マニラ麻含む</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70×100mm</a:t>
            </a:r>
          </a:p>
          <a:p>
            <a:r>
              <a:rPr lang="ja-JP" altLang="en-US" sz="900" dirty="0">
                <a:latin typeface="Meiryo UI" panose="020B0604030504040204" pitchFamily="34" charset="-128"/>
                <a:ea typeface="Meiryo UI" panose="020B0604030504040204" pitchFamily="34" charset="-128"/>
              </a:rPr>
              <a:t>包装：台紙</a:t>
            </a:r>
          </a:p>
          <a:p>
            <a:r>
              <a:rPr lang="ja-JP" altLang="en-US" sz="900" dirty="0">
                <a:latin typeface="Meiryo UI" panose="020B0604030504040204" pitchFamily="34" charset="-128"/>
                <a:ea typeface="Meiryo UI" panose="020B0604030504040204" pitchFamily="34" charset="-128"/>
              </a:rPr>
              <a:t>備考：内容：</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枚入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漂白剤などを使用していない天然素材を使用した高級あぶらとり紙です。メイクの上からでも使えて、化粧崩れを防ぎます。軽くて持ち運びやすく、外出先でも手軽にテカリ対策。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5" name="図 4">
            <a:extLst>
              <a:ext uri="{FF2B5EF4-FFF2-40B4-BE49-F238E27FC236}">
                <a16:creationId xmlns:a16="http://schemas.microsoft.com/office/drawing/2014/main" id="{4E23093E-10BC-D715-70D7-68A069749775}"/>
              </a:ext>
            </a:extLst>
          </p:cNvPr>
          <p:cNvPicPr>
            <a:picLocks noChangeAspect="1"/>
          </p:cNvPicPr>
          <p:nvPr/>
        </p:nvPicPr>
        <p:blipFill>
          <a:blip r:embed="rId5"/>
          <a:stretch>
            <a:fillRect/>
          </a:stretch>
        </p:blipFill>
        <p:spPr>
          <a:xfrm>
            <a:off x="782593" y="1453461"/>
            <a:ext cx="3521259" cy="3521259"/>
          </a:xfrm>
          <a:prstGeom prst="rect">
            <a:avLst/>
          </a:prstGeom>
        </p:spPr>
      </p:pic>
    </p:spTree>
    <p:extLst>
      <p:ext uri="{BB962C8B-B14F-4D97-AF65-F5344CB8AC3E}">
        <p14:creationId xmlns:p14="http://schemas.microsoft.com/office/powerpoint/2010/main" val="2080951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タッチペン付</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色</a:t>
            </a:r>
            <a:r>
              <a:rPr lang="en-US" altLang="ja-JP" sz="2000" dirty="0">
                <a:solidFill>
                  <a:schemeClr val="bg1"/>
                </a:solidFill>
                <a:latin typeface="Meiryo UI" panose="020B0604030504040204" pitchFamily="34" charset="-128"/>
                <a:ea typeface="Meiryo UI" panose="020B0604030504040204" pitchFamily="34" charset="-128"/>
              </a:rPr>
              <a:t>+1</a:t>
            </a:r>
            <a:r>
              <a:rPr lang="ja-JP" altLang="en-US" sz="2000" dirty="0">
                <a:solidFill>
                  <a:schemeClr val="bg1"/>
                </a:solidFill>
                <a:latin typeface="Meiryo UI" panose="020B0604030504040204" pitchFamily="34" charset="-128"/>
                <a:ea typeface="Meiryo UI" panose="020B0604030504040204" pitchFamily="34" charset="-128"/>
              </a:rPr>
              <a:t>色スリムペン</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再生</a:t>
            </a:r>
            <a:r>
              <a:rPr lang="en-US" altLang="ja-JP" sz="2000" dirty="0">
                <a:solidFill>
                  <a:schemeClr val="bg1"/>
                </a:solidFill>
                <a:latin typeface="Meiryo UI" panose="020B0604030504040204" pitchFamily="34" charset="-128"/>
                <a:ea typeface="Meiryo UI" panose="020B0604030504040204" pitchFamily="34" charset="-128"/>
              </a:rPr>
              <a:t>ABS)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、シリコーンゴム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145(mm)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備考：対応機器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スマートフォン、タブレット</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など、ペン先の種類</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レッド</a:t>
            </a:r>
            <a:r>
              <a:rPr lang="en-US" altLang="ja-JP" sz="900" dirty="0">
                <a:latin typeface="Meiryo UI" panose="020B0604030504040204" pitchFamily="34" charset="-128"/>
                <a:ea typeface="Meiryo UI" panose="020B0604030504040204" pitchFamily="34" charset="-128"/>
              </a:rPr>
              <a:t>0.7mm</a:t>
            </a:r>
            <a:r>
              <a:rPr lang="ja-JP" altLang="en-US" sz="900" dirty="0">
                <a:latin typeface="Meiryo UI" panose="020B0604030504040204" pitchFamily="34" charset="-128"/>
                <a:ea typeface="Meiryo UI" panose="020B0604030504040204" pitchFamily="34" charset="-128"/>
              </a:rPr>
              <a:t>、ブルー</a:t>
            </a:r>
            <a:r>
              <a:rPr lang="en-US" altLang="ja-JP" sz="900" dirty="0">
                <a:latin typeface="Meiryo UI" panose="020B0604030504040204" pitchFamily="34" charset="-128"/>
                <a:ea typeface="Meiryo UI" panose="020B0604030504040204" pitchFamily="34" charset="-128"/>
              </a:rPr>
              <a:t>0.7mm</a:t>
            </a:r>
            <a:r>
              <a:rPr lang="ja-JP" altLang="en-US" sz="900" dirty="0">
                <a:latin typeface="Meiryo UI" panose="020B0604030504040204" pitchFamily="34" charset="-128"/>
                <a:ea typeface="Meiryo UI" panose="020B0604030504040204" pitchFamily="34" charset="-128"/>
              </a:rPr>
              <a:t>、ブラック</a:t>
            </a:r>
            <a:r>
              <a:rPr lang="en-US" altLang="ja-JP" sz="900" dirty="0">
                <a:latin typeface="Meiryo UI" panose="020B0604030504040204" pitchFamily="34" charset="-128"/>
                <a:ea typeface="Meiryo UI" panose="020B0604030504040204" pitchFamily="34" charset="-128"/>
              </a:rPr>
              <a:t>0.7mm</a:t>
            </a:r>
            <a:r>
              <a:rPr lang="ja-JP" altLang="en-US" sz="900" dirty="0">
                <a:latin typeface="Meiryo UI" panose="020B0604030504040204" pitchFamily="34" charset="-128"/>
                <a:ea typeface="Meiryo UI" panose="020B0604030504040204" pitchFamily="34" charset="-128"/>
              </a:rPr>
              <a:t>、ブラック</a:t>
            </a:r>
            <a:r>
              <a:rPr lang="en-US" altLang="ja-JP" sz="900" dirty="0">
                <a:latin typeface="Meiryo UI" panose="020B0604030504040204" pitchFamily="34" charset="-128"/>
                <a:ea typeface="Meiryo UI" panose="020B0604030504040204" pitchFamily="34" charset="-128"/>
              </a:rPr>
              <a:t>1.0mm)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3</a:t>
            </a:r>
            <a:r>
              <a:rPr lang="ja-JP" altLang="en-US" sz="1600" dirty="0"/>
              <a:t>色（黒</a:t>
            </a:r>
            <a:r>
              <a:rPr lang="en-US" altLang="ja-JP" sz="1600" dirty="0"/>
              <a:t>2</a:t>
            </a:r>
            <a:r>
              <a:rPr lang="ja-JP" altLang="en-US" sz="1600" dirty="0"/>
              <a:t>本）</a:t>
            </a:r>
            <a:r>
              <a:rPr lang="en-US" altLang="ja-JP" sz="1600" dirty="0"/>
              <a:t>+</a:t>
            </a:r>
            <a:r>
              <a:rPr lang="ja-JP" altLang="en-US" sz="1600" dirty="0"/>
              <a:t>タッチペンで日常使いにも非常に便利なスリムペンです。再生</a:t>
            </a:r>
            <a:r>
              <a:rPr lang="en-US" altLang="ja-JP" sz="1600" dirty="0"/>
              <a:t>ABS</a:t>
            </a:r>
            <a:r>
              <a:rPr lang="ja-JP" altLang="en-US" sz="1600" dirty="0"/>
              <a:t>素材を使用し作られているため環境に優しいアイテムである点も◎！全</a:t>
            </a:r>
            <a:r>
              <a:rPr lang="en-US" altLang="ja-JP" sz="1600" dirty="0"/>
              <a:t>5</a:t>
            </a:r>
            <a:r>
              <a:rPr lang="ja-JP" altLang="en-US" sz="1600" dirty="0"/>
              <a:t>色展開から選択可能です。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44C17790-D5AE-346F-A5C5-EF7C0A414F3E}"/>
              </a:ext>
            </a:extLst>
          </p:cNvPr>
          <p:cNvPicPr>
            <a:picLocks noChangeAspect="1"/>
          </p:cNvPicPr>
          <p:nvPr/>
        </p:nvPicPr>
        <p:blipFill>
          <a:blip r:embed="rId5"/>
          <a:stretch>
            <a:fillRect/>
          </a:stretch>
        </p:blipFill>
        <p:spPr>
          <a:xfrm>
            <a:off x="718164" y="1456278"/>
            <a:ext cx="3556148" cy="3556148"/>
          </a:xfrm>
          <a:prstGeom prst="rect">
            <a:avLst/>
          </a:prstGeom>
        </p:spPr>
      </p:pic>
    </p:spTree>
    <p:extLst>
      <p:ext uri="{BB962C8B-B14F-4D97-AF65-F5344CB8AC3E}">
        <p14:creationId xmlns:p14="http://schemas.microsoft.com/office/powerpoint/2010/main" val="4286202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ABS </a:t>
            </a:r>
            <a:r>
              <a:rPr lang="ja-JP" altLang="en-US" sz="900" dirty="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144(mm)</a:t>
            </a:r>
            <a:endParaRPr lang="en"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カラー数：全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考：ボール径</a:t>
            </a:r>
            <a:r>
              <a:rPr lang="en-US" altLang="ja-JP" sz="900" dirty="0">
                <a:latin typeface="Meiryo UI" panose="020B0604030504040204" pitchFamily="34" charset="-128"/>
                <a:ea typeface="Meiryo UI" panose="020B0604030504040204" pitchFamily="34" charset="-128"/>
              </a:rPr>
              <a:t>0.7mm</a:t>
            </a:r>
          </a:p>
        </p:txBody>
      </p:sp>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スカッシュボールペン</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再生</a:t>
            </a:r>
            <a:r>
              <a:rPr lang="en-US" altLang="ja-JP" sz="2000" dirty="0">
                <a:solidFill>
                  <a:schemeClr val="bg1"/>
                </a:solidFill>
                <a:latin typeface="Meiryo UI" panose="020B0604030504040204" pitchFamily="34" charset="-128"/>
                <a:ea typeface="Meiryo UI" panose="020B0604030504040204" pitchFamily="34" charset="-128"/>
              </a:rPr>
              <a:t>ABS)</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廃棄されるプラスチックを再利用して作られた、環境にも優しく見た目もオシャレなスカッシュボールペンです。全</a:t>
            </a:r>
            <a:r>
              <a:rPr lang="en-US" altLang="ja-JP" sz="1600" dirty="0">
                <a:latin typeface="Meiryo UI" panose="020B0604030504040204" pitchFamily="34" charset="-128"/>
                <a:ea typeface="Meiryo UI" panose="020B0604030504040204" pitchFamily="34" charset="-128"/>
              </a:rPr>
              <a:t>4</a:t>
            </a:r>
            <a:r>
              <a:rPr lang="ja-JP" altLang="en-US" sz="1600" dirty="0">
                <a:latin typeface="Meiryo UI" panose="020B0604030504040204" pitchFamily="34" charset="-128"/>
                <a:ea typeface="Meiryo UI" panose="020B0604030504040204" pitchFamily="34" charset="-128"/>
              </a:rPr>
              <a:t>色展開から選択可能で、ノベルティ用などにも非常に人気です。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6E9257DE-6069-0D61-7A2B-F8FC4E478EA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898" b="9561"/>
          <a:stretch/>
        </p:blipFill>
        <p:spPr bwMode="auto">
          <a:xfrm>
            <a:off x="560111" y="1700127"/>
            <a:ext cx="3848324" cy="3060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415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スタイリッシュメタルボールペン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136mm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考：シルバー・ネイビー・ブラック</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ボール径</a:t>
            </a:r>
            <a:r>
              <a:rPr lang="en-US" altLang="ja-JP" sz="900" dirty="0">
                <a:latin typeface="Meiryo UI" panose="020B0604030504040204" pitchFamily="34" charset="-128"/>
                <a:ea typeface="Meiryo UI" panose="020B0604030504040204" pitchFamily="34" charset="-128"/>
              </a:rPr>
              <a:t>0.7㎜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メタリックな質感で高級感があり、スタイリッシュなボールペンです。ノックの跳ね返りが心地よく、手頃な重さがしっくりくるかと思います。</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色のカラーバリエーションからお選び下さい。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EE0C2CC-7C8A-864B-850F-786496E6363D}"/>
              </a:ext>
            </a:extLst>
          </p:cNvPr>
          <p:cNvPicPr>
            <a:picLocks noChangeAspect="1"/>
          </p:cNvPicPr>
          <p:nvPr/>
        </p:nvPicPr>
        <p:blipFill>
          <a:blip r:embed="rId5"/>
          <a:stretch>
            <a:fillRect/>
          </a:stretch>
        </p:blipFill>
        <p:spPr>
          <a:xfrm>
            <a:off x="1109068" y="1454470"/>
            <a:ext cx="2912394" cy="3579519"/>
          </a:xfrm>
          <a:prstGeom prst="rect">
            <a:avLst/>
          </a:prstGeom>
        </p:spPr>
      </p:pic>
    </p:spTree>
    <p:extLst>
      <p:ext uri="{BB962C8B-B14F-4D97-AF65-F5344CB8AC3E}">
        <p14:creationId xmlns:p14="http://schemas.microsoft.com/office/powerpoint/2010/main" val="4032642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リサイクルエコカイロ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φ95×12mm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98g</a:t>
            </a:r>
          </a:p>
          <a:p>
            <a:r>
              <a:rPr lang="ja-JP" altLang="en-US" sz="900" dirty="0">
                <a:latin typeface="Meiryo UI" panose="020B0604030504040204" pitchFamily="34" charset="-128"/>
                <a:ea typeface="Meiryo UI" panose="020B0604030504040204" pitchFamily="34" charset="-128"/>
              </a:rPr>
              <a:t>包装：台紙入透明袋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繰り返し使えて地球環境に優しいリサイクルエコカイロ。液体結晶化の発熱で約</a:t>
            </a:r>
            <a:r>
              <a:rPr lang="en-US" altLang="ja-JP" sz="1600" dirty="0"/>
              <a:t>40</a:t>
            </a:r>
            <a:r>
              <a:rPr lang="ja-JP" altLang="en-US" sz="1600" dirty="0"/>
              <a:t>度の温かさが</a:t>
            </a:r>
            <a:r>
              <a:rPr lang="en-US" altLang="ja-JP" sz="1600" dirty="0"/>
              <a:t>30</a:t>
            </a:r>
            <a:r>
              <a:rPr lang="ja-JP" altLang="en-US" sz="1600" dirty="0"/>
              <a:t>分程度持続します。使用後は煮沸したのち流水で一気に冷ませば再利用可能です。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4D1F342-AA13-0883-97AE-E03BFEC3B2F6}"/>
              </a:ext>
            </a:extLst>
          </p:cNvPr>
          <p:cNvPicPr>
            <a:picLocks noChangeAspect="1"/>
          </p:cNvPicPr>
          <p:nvPr/>
        </p:nvPicPr>
        <p:blipFill>
          <a:blip r:embed="rId5"/>
          <a:stretch>
            <a:fillRect/>
          </a:stretch>
        </p:blipFill>
        <p:spPr>
          <a:xfrm>
            <a:off x="792234" y="1389335"/>
            <a:ext cx="3502540" cy="3502540"/>
          </a:xfrm>
          <a:prstGeom prst="rect">
            <a:avLst/>
          </a:prstGeom>
        </p:spPr>
      </p:pic>
    </p:spTree>
    <p:extLst>
      <p:ext uri="{BB962C8B-B14F-4D97-AF65-F5344CB8AC3E}">
        <p14:creationId xmlns:p14="http://schemas.microsoft.com/office/powerpoint/2010/main" val="802821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バンブーコンパクトカトラリー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125×54×25mm</a:t>
            </a:r>
            <a:r>
              <a:rPr lang="ja-JP" altLang="en-US" sz="900" dirty="0">
                <a:latin typeface="Meiryo UI" panose="020B0604030504040204" pitchFamily="34" charset="-128"/>
                <a:ea typeface="Meiryo UI" panose="020B0604030504040204" pitchFamily="34" charset="-128"/>
              </a:rPr>
              <a:t>、箸：全長</a:t>
            </a:r>
            <a:r>
              <a:rPr lang="en-US" altLang="ja-JP" sz="900" dirty="0">
                <a:latin typeface="Meiryo UI" panose="020B0604030504040204" pitchFamily="34" charset="-128"/>
                <a:ea typeface="Meiryo UI" panose="020B0604030504040204" pitchFamily="34" charset="-128"/>
              </a:rPr>
              <a:t>187mm(</a:t>
            </a:r>
            <a:r>
              <a:rPr lang="ja-JP" altLang="en-US" sz="900" dirty="0">
                <a:latin typeface="Meiryo UI" panose="020B0604030504040204" pitchFamily="34" charset="-128"/>
                <a:ea typeface="Meiryo UI" panose="020B0604030504040204" pitchFamily="34" charset="-128"/>
              </a:rPr>
              <a:t>組立時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、スプーン＆フォーク：全長</a:t>
            </a:r>
            <a:r>
              <a:rPr lang="en-US" altLang="ja-JP" sz="900" dirty="0">
                <a:latin typeface="Meiryo UI" panose="020B0604030504040204" pitchFamily="34" charset="-128"/>
                <a:ea typeface="Meiryo UI" panose="020B0604030504040204" pitchFamily="34" charset="-128"/>
              </a:rPr>
              <a:t>175mm(</a:t>
            </a:r>
            <a:r>
              <a:rPr lang="ja-JP" altLang="en-US" sz="900" dirty="0">
                <a:latin typeface="Meiryo UI" panose="020B0604030504040204" pitchFamily="34" charset="-128"/>
                <a:ea typeface="Meiryo UI" panose="020B0604030504040204" pitchFamily="34" charset="-128"/>
              </a:rPr>
              <a:t>組立時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箸とスプーン</a:t>
            </a:r>
            <a:r>
              <a:rPr lang="en-US" altLang="ja-JP" sz="900" dirty="0">
                <a:latin typeface="Meiryo UI" panose="020B0604030504040204" pitchFamily="34" charset="-128"/>
                <a:ea typeface="Meiryo UI" panose="020B0604030504040204" pitchFamily="34" charset="-128"/>
              </a:rPr>
              <a:t>&amp;</a:t>
            </a:r>
            <a:r>
              <a:rPr lang="ja-JP" altLang="en-US" sz="900" dirty="0">
                <a:latin typeface="Meiryo UI" panose="020B0604030504040204" pitchFamily="34" charset="-128"/>
                <a:ea typeface="Meiryo UI" panose="020B0604030504040204" pitchFamily="34" charset="-128"/>
              </a:rPr>
              <a:t>フォークの持ち手は共通のため同時に使用できません。</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重   量：約</a:t>
            </a:r>
            <a:r>
              <a:rPr lang="en-US" altLang="ja-JP" sz="900" dirty="0">
                <a:latin typeface="Meiryo UI" panose="020B0604030504040204" pitchFamily="34" charset="-128"/>
                <a:ea typeface="Meiryo UI" panose="020B0604030504040204" pitchFamily="34" charset="-128"/>
              </a:rPr>
              <a:t>40g</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地球に優しい竹繊維とプラスチック混合素材のカトラリーセット。持ち運び用のコンパクトサイズながら、持ち手部分と先端パーツの交換で、箸・スプーン・フォークとして使える優れものです。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a:extLst>
              <a:ext uri="{FF2B5EF4-FFF2-40B4-BE49-F238E27FC236}">
                <a16:creationId xmlns:a16="http://schemas.microsoft.com/office/drawing/2014/main" id="{11E85CF0-07E1-550C-9870-09F9B93A14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461" y="1451803"/>
            <a:ext cx="3590620" cy="359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311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図 10"/>
          <p:cNvPicPr/>
          <p:nvPr/>
        </p:nvPicPr>
        <p:blipFill>
          <a:blip r:embed="rId3"/>
          <a:stretch/>
        </p:blipFill>
        <p:spPr>
          <a:xfrm>
            <a:off x="5100120" y="4667760"/>
            <a:ext cx="721080" cy="794520"/>
          </a:xfrm>
          <a:prstGeom prst="rect">
            <a:avLst/>
          </a:prstGeom>
          <a:ln w="0">
            <a:noFill/>
          </a:ln>
        </p:spPr>
      </p:pic>
      <p:pic>
        <p:nvPicPr>
          <p:cNvPr id="47" name="図 7"/>
          <p:cNvPicPr/>
          <p:nvPr/>
        </p:nvPicPr>
        <p:blipFill>
          <a:blip r:embed="rId4"/>
          <a:stretch/>
        </p:blipFill>
        <p:spPr>
          <a:xfrm>
            <a:off x="5096880" y="3119040"/>
            <a:ext cx="703080" cy="815040"/>
          </a:xfrm>
          <a:prstGeom prst="rect">
            <a:avLst/>
          </a:prstGeom>
          <a:ln w="0">
            <a:noFill/>
          </a:ln>
        </p:spPr>
      </p:pic>
      <p:sp>
        <p:nvSpPr>
          <p:cNvPr id="48" name="テキスト ボックス 2"/>
          <p:cNvSpPr/>
          <p:nvPr/>
        </p:nvSpPr>
        <p:spPr>
          <a:xfrm>
            <a:off x="1098720" y="596520"/>
            <a:ext cx="774936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2000" b="0" i="0" u="none" strike="noStrike" kern="1200" cap="none" spc="-1" normalizeH="0" baseline="0" noProof="0">
                <a:ln>
                  <a:noFill/>
                </a:ln>
                <a:solidFill>
                  <a:srgbClr val="FFFFFF"/>
                </a:solidFill>
                <a:effectLst/>
                <a:uLnTx/>
                <a:uFillTx/>
                <a:latin typeface="Meiryo UI"/>
                <a:ea typeface="Meiryo UI"/>
              </a:rPr>
              <a:t>PC2WAY</a:t>
            </a:r>
            <a:r>
              <a:rPr kumimoji="1" lang="ja-JP" altLang="en-US" sz="2000" b="0" i="0" u="none" strike="noStrike" kern="1200" cap="none" spc="-1" normalizeH="0" baseline="0" noProof="0">
                <a:ln>
                  <a:noFill/>
                </a:ln>
                <a:solidFill>
                  <a:srgbClr val="FFFFFF"/>
                </a:solidFill>
                <a:effectLst/>
                <a:uLnTx/>
                <a:uFillTx/>
                <a:latin typeface="Meiryo UI"/>
                <a:ea typeface="Meiryo UI"/>
              </a:rPr>
              <a:t>クリーナー</a:t>
            </a:r>
            <a:endParaRPr kumimoji="1" lang="en-US" sz="2000" b="0" i="0" u="none" strike="noStrike" kern="1200" cap="none" spc="-1" normalizeH="0" baseline="0" noProof="0">
              <a:ln>
                <a:noFill/>
              </a:ln>
              <a:solidFill>
                <a:prstClr val="black"/>
              </a:solidFill>
              <a:effectLst/>
              <a:uLnTx/>
              <a:uFillTx/>
              <a:latin typeface="Arial"/>
            </a:endParaRPr>
          </a:p>
        </p:txBody>
      </p:sp>
      <p:sp>
        <p:nvSpPr>
          <p:cNvPr id="49" name="テキスト ボックス 53"/>
          <p:cNvSpPr/>
          <p:nvPr/>
        </p:nvSpPr>
        <p:spPr>
          <a:xfrm>
            <a:off x="486000" y="5252040"/>
            <a:ext cx="4140000" cy="642600"/>
          </a:xfrm>
          <a:prstGeom prst="rect">
            <a:avLst/>
          </a:prstGeom>
          <a:noFill/>
          <a:ln w="0">
            <a:noFill/>
          </a:ln>
        </p:spPr>
        <p:style>
          <a:lnRef idx="0">
            <a:scrgbClr r="0" g="0" b="0"/>
          </a:lnRef>
          <a:fillRef idx="0">
            <a:scrgbClr r="0" g="0" b="0"/>
          </a:fillRef>
          <a:effectRef idx="0">
            <a:scrgbClr r="0" g="0" b="0"/>
          </a:effectRef>
          <a:fontRef idx="minor"/>
        </p:style>
        <p:txBody>
          <a:bodyPr lIns="90000" tIns="46800" rIns="0" bIns="468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素</a:t>
            </a:r>
            <a:r>
              <a:rPr kumimoji="1" lang="en-US" sz="900" b="0" i="0" u="none" strike="noStrike" kern="1200" cap="none" spc="-1" normalizeH="0" baseline="0" noProof="0">
                <a:ln>
                  <a:noFill/>
                </a:ln>
                <a:solidFill>
                  <a:srgbClr val="000000"/>
                </a:solidFill>
                <a:effectLst/>
                <a:uLnTx/>
                <a:uFillTx/>
                <a:latin typeface="Meiryo UI"/>
                <a:ea typeface="Meiryo UI"/>
              </a:rPr>
              <a:t>   材： PP</a:t>
            </a:r>
            <a:r>
              <a:rPr kumimoji="1" lang="en-US" altLang="ja-JP"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ナイロン 他</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94" normalizeH="0" baseline="0" noProof="0">
                <a:ln>
                  <a:noFill/>
                </a:ln>
                <a:solidFill>
                  <a:srgbClr val="000000"/>
                </a:solidFill>
                <a:effectLst/>
                <a:uLnTx/>
                <a:uFillTx/>
                <a:latin typeface="Meiryo UI"/>
                <a:ea typeface="Meiryo UI"/>
              </a:rPr>
              <a:t>サイズ</a:t>
            </a:r>
            <a:r>
              <a:rPr kumimoji="1" lang="ja-JP" altLang="en-US" sz="900" b="0" i="0" u="none" strike="noStrike" kern="1200" cap="none" spc="-1" normalizeH="0" baseline="0" noProof="0">
                <a:ln>
                  <a:noFill/>
                </a:ln>
                <a:solidFill>
                  <a:srgbClr val="000000"/>
                </a:solidFill>
                <a:effectLst/>
                <a:uLnTx/>
                <a:uFillTx/>
                <a:latin typeface="Meiryo UI"/>
                <a:ea typeface="Meiryo UI"/>
              </a:rPr>
              <a:t>：</a:t>
            </a:r>
            <a:r>
              <a:rPr kumimoji="1" lang="en-US" sz="900" b="0" i="0" u="none" strike="noStrike" kern="1200" cap="none" spc="-1" normalizeH="0" baseline="0" noProof="0">
                <a:ln>
                  <a:noFill/>
                </a:ln>
                <a:solidFill>
                  <a:srgbClr val="000000"/>
                </a:solidFill>
                <a:effectLst/>
                <a:uLnTx/>
                <a:uFillTx/>
                <a:latin typeface="Meiryo UI"/>
                <a:ea typeface="Meiryo UI"/>
              </a:rPr>
              <a:t>76×67×15mm</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付属品：取説付</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備   考：ブルー、ブラック、ホワイト</a:t>
            </a:r>
            <a:endParaRPr kumimoji="1" lang="en-US" sz="900" b="0" i="0" u="none" strike="noStrike" kern="1200" cap="none" spc="-1" normalizeH="0" baseline="0" noProof="0">
              <a:ln>
                <a:noFill/>
              </a:ln>
              <a:solidFill>
                <a:prstClr val="black"/>
              </a:solidFill>
              <a:effectLst/>
              <a:uLnTx/>
              <a:uFillTx/>
              <a:latin typeface="Arial"/>
            </a:endParaRPr>
          </a:p>
        </p:txBody>
      </p:sp>
      <p:sp>
        <p:nvSpPr>
          <p:cNvPr id="50" name="テキスト ボックス 3"/>
          <p:cNvSpPr/>
          <p:nvPr/>
        </p:nvSpPr>
        <p:spPr>
          <a:xfrm>
            <a:off x="8151480" y="403344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1" name="テキスト ボックス 6"/>
          <p:cNvSpPr/>
          <p:nvPr/>
        </p:nvSpPr>
        <p:spPr>
          <a:xfrm>
            <a:off x="9838800" y="392688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2" name="円/楕円 8"/>
          <p:cNvSpPr/>
          <p:nvPr/>
        </p:nvSpPr>
        <p:spPr>
          <a:xfrm>
            <a:off x="5035680" y="1268640"/>
            <a:ext cx="738360" cy="73836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53" name="テキスト ボックス 42"/>
          <p:cNvSpPr/>
          <p:nvPr/>
        </p:nvSpPr>
        <p:spPr>
          <a:xfrm>
            <a:off x="5035320" y="1496160"/>
            <a:ext cx="738360" cy="31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1" normalizeH="0" baseline="0" noProof="0">
                <a:ln>
                  <a:noFill/>
                </a:ln>
                <a:solidFill>
                  <a:srgbClr val="203864"/>
                </a:solidFill>
                <a:effectLst/>
                <a:uLnTx/>
                <a:uFillTx/>
                <a:latin typeface="Meiryo UI"/>
                <a:ea typeface="Meiryo UI"/>
              </a:rPr>
              <a:t>特徴</a:t>
            </a:r>
            <a:endParaRPr kumimoji="1" lang="en-US" sz="1500" b="0" i="0" u="none" strike="noStrike" kern="1200" cap="none" spc="-1" normalizeH="0" baseline="0" noProof="0">
              <a:ln>
                <a:noFill/>
              </a:ln>
              <a:solidFill>
                <a:prstClr val="black"/>
              </a:solidFill>
              <a:effectLst/>
              <a:uLnTx/>
              <a:uFillTx/>
              <a:latin typeface="Arial"/>
            </a:endParaRPr>
          </a:p>
        </p:txBody>
      </p:sp>
      <p:sp>
        <p:nvSpPr>
          <p:cNvPr id="54" name="テキスト ボックス 5"/>
          <p:cNvSpPr/>
          <p:nvPr/>
        </p:nvSpPr>
        <p:spPr>
          <a:xfrm>
            <a:off x="9541080" y="346608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5" name="テキスト ボックス 13"/>
          <p:cNvSpPr/>
          <p:nvPr/>
        </p:nvSpPr>
        <p:spPr>
          <a:xfrm>
            <a:off x="10086840" y="247392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6" name="テキスト ボックス 14"/>
          <p:cNvSpPr/>
          <p:nvPr/>
        </p:nvSpPr>
        <p:spPr>
          <a:xfrm>
            <a:off x="-674640" y="104184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7" name="テキスト ボックス 28"/>
          <p:cNvSpPr/>
          <p:nvPr/>
        </p:nvSpPr>
        <p:spPr>
          <a:xfrm>
            <a:off x="6222960" y="344160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8" name="テキスト ボックス 29"/>
          <p:cNvSpPr/>
          <p:nvPr/>
        </p:nvSpPr>
        <p:spPr>
          <a:xfrm>
            <a:off x="5950080" y="341640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9" name="テキスト ボックス 9"/>
          <p:cNvSpPr/>
          <p:nvPr/>
        </p:nvSpPr>
        <p:spPr>
          <a:xfrm>
            <a:off x="9524880" y="315792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60" name="テキスト ボックス 16"/>
          <p:cNvSpPr/>
          <p:nvPr/>
        </p:nvSpPr>
        <p:spPr>
          <a:xfrm>
            <a:off x="8390520" y="733212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61" name="テキスト ボックス 17"/>
          <p:cNvSpPr/>
          <p:nvPr/>
        </p:nvSpPr>
        <p:spPr>
          <a:xfrm>
            <a:off x="8017920" y="-73656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62" name="直線コネクタ 46"/>
          <p:cNvSpPr/>
          <p:nvPr/>
        </p:nvSpPr>
        <p:spPr>
          <a:xfrm>
            <a:off x="933120" y="5145120"/>
            <a:ext cx="3560040" cy="12600"/>
          </a:xfrm>
          <a:prstGeom prst="line">
            <a:avLst/>
          </a:prstGeom>
          <a:ln>
            <a:solidFill>
              <a:srgbClr val="767171"/>
            </a:solidFill>
            <a:prstDash val="dash"/>
          </a:ln>
        </p:spPr>
        <p:style>
          <a:lnRef idx="1">
            <a:schemeClr val="accent1"/>
          </a:lnRef>
          <a:fillRef idx="0">
            <a:schemeClr val="accent1"/>
          </a:fillRef>
          <a:effectRef idx="0">
            <a:schemeClr val="accent1"/>
          </a:effectRef>
          <a:fontRef idx="minor"/>
        </p:style>
      </p:sp>
      <p:sp>
        <p:nvSpPr>
          <p:cNvPr id="63" name="テキスト ボックス 47"/>
          <p:cNvSpPr/>
          <p:nvPr/>
        </p:nvSpPr>
        <p:spPr>
          <a:xfrm>
            <a:off x="486000" y="5029920"/>
            <a:ext cx="446400" cy="226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仕様</a:t>
            </a:r>
            <a:endParaRPr kumimoji="1" lang="en-US" sz="900" b="0" i="0" u="none" strike="noStrike" kern="1200" cap="none" spc="-1" normalizeH="0" baseline="0" noProof="0">
              <a:ln>
                <a:noFill/>
              </a:ln>
              <a:solidFill>
                <a:prstClr val="black"/>
              </a:solidFill>
              <a:effectLst/>
              <a:uLnTx/>
              <a:uFillTx/>
              <a:latin typeface="Arial"/>
            </a:endParaRPr>
          </a:p>
        </p:txBody>
      </p:sp>
      <p:sp>
        <p:nvSpPr>
          <p:cNvPr id="64" name="テキスト ボックス 48"/>
          <p:cNvSpPr/>
          <p:nvPr/>
        </p:nvSpPr>
        <p:spPr>
          <a:xfrm>
            <a:off x="296280" y="658440"/>
            <a:ext cx="8546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 normalizeH="0" baseline="0" noProof="0">
                <a:ln>
                  <a:noFill/>
                </a:ln>
                <a:solidFill>
                  <a:srgbClr val="FFFFFF"/>
                </a:solidFill>
                <a:effectLst/>
                <a:uLnTx/>
                <a:uFillTx/>
                <a:latin typeface="Meiryo UI"/>
                <a:ea typeface="Meiryo UI"/>
              </a:rPr>
              <a:t>【</a:t>
            </a:r>
            <a:r>
              <a:rPr kumimoji="1" lang="ja-JP" altLang="en-US" sz="1200" b="0" i="0" u="none" strike="noStrike" kern="1200" cap="none" spc="-1" normalizeH="0" baseline="0" noProof="0">
                <a:ln>
                  <a:noFill/>
                </a:ln>
                <a:solidFill>
                  <a:srgbClr val="FFFFFF"/>
                </a:solidFill>
                <a:effectLst/>
                <a:uLnTx/>
                <a:uFillTx/>
                <a:latin typeface="Meiryo UI"/>
                <a:ea typeface="Meiryo UI"/>
              </a:rPr>
              <a:t>提案書</a:t>
            </a:r>
            <a:r>
              <a:rPr kumimoji="1" lang="en-US" altLang="ja-JP" sz="1200" b="0" i="0" u="none" strike="noStrike" kern="1200" cap="none" spc="-1" normalizeH="0" baseline="0" noProof="0">
                <a:ln>
                  <a:noFill/>
                </a:ln>
                <a:solidFill>
                  <a:srgbClr val="FFFFFF"/>
                </a:solidFill>
                <a:effectLst/>
                <a:uLnTx/>
                <a:uFillTx/>
                <a:latin typeface="Meiryo UI"/>
                <a:ea typeface="Meiryo UI"/>
              </a:rPr>
              <a:t>】</a:t>
            </a:r>
            <a:endParaRPr kumimoji="1" lang="en-US" sz="1200" b="0" i="0" u="none" strike="noStrike" kern="1200" cap="none" spc="-1" normalizeH="0" baseline="0" noProof="0">
              <a:ln>
                <a:noFill/>
              </a:ln>
              <a:solidFill>
                <a:prstClr val="black"/>
              </a:solidFill>
              <a:effectLst/>
              <a:uLnTx/>
              <a:uFillTx/>
              <a:latin typeface="Arial"/>
            </a:endParaRPr>
          </a:p>
        </p:txBody>
      </p:sp>
      <p:sp>
        <p:nvSpPr>
          <p:cNvPr id="65" name="テキスト ボックス 51"/>
          <p:cNvSpPr/>
          <p:nvPr/>
        </p:nvSpPr>
        <p:spPr>
          <a:xfrm>
            <a:off x="5932080" y="1422000"/>
            <a:ext cx="2916000" cy="192096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just" defTabSz="914400" rtl="0" eaLnBrk="1" fontAlgn="auto" latinLnBrk="0" hangingPunct="1">
              <a:lnSpc>
                <a:spcPts val="2401"/>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000000"/>
                </a:solidFill>
                <a:effectLst/>
                <a:uLnTx/>
                <a:uFillTx/>
                <a:latin typeface="Meiryo UI"/>
                <a:ea typeface="Meiryo UI"/>
              </a:rPr>
              <a:t>パソコン画面を傷つけずに拭くことができずクリーナーと、キーボードに溜まったホコリ等を取るブラシをひとつにした便利グッズです。名入れプリントも可能ですのでノベルティ用に是非！</a:t>
            </a:r>
            <a:endParaRPr kumimoji="1" lang="en-US" sz="1600" b="0" i="0" u="none" strike="noStrike" kern="1200" cap="none" spc="-1" normalizeH="0" baseline="0" noProof="0">
              <a:ln>
                <a:noFill/>
              </a:ln>
              <a:solidFill>
                <a:prstClr val="black"/>
              </a:solidFill>
              <a:effectLst/>
              <a:uLnTx/>
              <a:uFillTx/>
              <a:latin typeface="Arial"/>
            </a:endParaRPr>
          </a:p>
        </p:txBody>
      </p:sp>
      <p:sp>
        <p:nvSpPr>
          <p:cNvPr id="66" name="円/楕円 50"/>
          <p:cNvSpPr/>
          <p:nvPr/>
        </p:nvSpPr>
        <p:spPr>
          <a:xfrm>
            <a:off x="5035680" y="5344560"/>
            <a:ext cx="738360" cy="73836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67" name="テキスト ボックス 52"/>
          <p:cNvSpPr/>
          <p:nvPr/>
        </p:nvSpPr>
        <p:spPr>
          <a:xfrm>
            <a:off x="5035320" y="5569200"/>
            <a:ext cx="73836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お見積</a:t>
            </a:r>
            <a:endParaRPr kumimoji="1" lang="en-US" sz="1400" b="0" i="0" u="none" strike="noStrike" kern="1200" cap="none" spc="-1" normalizeH="0" baseline="0" noProof="0">
              <a:ln>
                <a:noFill/>
              </a:ln>
              <a:solidFill>
                <a:prstClr val="black"/>
              </a:solidFill>
              <a:effectLst/>
              <a:uLnTx/>
              <a:uFillTx/>
              <a:latin typeface="Arial"/>
            </a:endParaRPr>
          </a:p>
        </p:txBody>
      </p:sp>
      <p:sp>
        <p:nvSpPr>
          <p:cNvPr id="68" name="直線コネクタ 54"/>
          <p:cNvSpPr/>
          <p:nvPr/>
        </p:nvSpPr>
        <p:spPr>
          <a:xfrm>
            <a:off x="5879880" y="3785400"/>
            <a:ext cx="2969280" cy="360"/>
          </a:xfrm>
          <a:prstGeom prst="line">
            <a:avLst/>
          </a:prstGeom>
          <a:ln w="19050">
            <a:solidFill>
              <a:srgbClr val="767171"/>
            </a:solidFill>
          </a:ln>
        </p:spPr>
        <p:style>
          <a:lnRef idx="1">
            <a:schemeClr val="accent1"/>
          </a:lnRef>
          <a:fillRef idx="0">
            <a:schemeClr val="accent1"/>
          </a:fillRef>
          <a:effectRef idx="0">
            <a:schemeClr val="accent1"/>
          </a:effectRef>
          <a:fontRef idx="minor"/>
        </p:style>
      </p:sp>
      <p:grpSp>
        <p:nvGrpSpPr>
          <p:cNvPr id="69" name="グループ化 57"/>
          <p:cNvGrpSpPr/>
          <p:nvPr/>
        </p:nvGrpSpPr>
        <p:grpSpPr>
          <a:xfrm>
            <a:off x="5042520" y="3830760"/>
            <a:ext cx="738360" cy="738360"/>
            <a:chOff x="5042520" y="3830760"/>
            <a:chExt cx="738360" cy="738360"/>
          </a:xfrm>
        </p:grpSpPr>
        <p:sp>
          <p:nvSpPr>
            <p:cNvPr id="70" name="円/楕円 58"/>
            <p:cNvSpPr/>
            <p:nvPr/>
          </p:nvSpPr>
          <p:spPr>
            <a:xfrm>
              <a:off x="5042520" y="3830760"/>
              <a:ext cx="738360" cy="73836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71" name="テキスト ボックス 59"/>
            <p:cNvSpPr/>
            <p:nvPr/>
          </p:nvSpPr>
          <p:spPr>
            <a:xfrm>
              <a:off x="5135040" y="4065480"/>
              <a:ext cx="56880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納期</a:t>
              </a:r>
              <a:endParaRPr kumimoji="1" lang="en-US" sz="1400" b="0" i="0" u="none" strike="noStrike" kern="1200" cap="none" spc="-1" normalizeH="0" baseline="0" noProof="0">
                <a:ln>
                  <a:noFill/>
                </a:ln>
                <a:solidFill>
                  <a:prstClr val="black"/>
                </a:solidFill>
                <a:effectLst/>
                <a:uLnTx/>
                <a:uFillTx/>
                <a:latin typeface="Arial"/>
              </a:endParaRPr>
            </a:p>
          </p:txBody>
        </p:sp>
      </p:grpSp>
      <p:sp>
        <p:nvSpPr>
          <p:cNvPr id="72" name="直線コネクタ 60"/>
          <p:cNvSpPr/>
          <p:nvPr/>
        </p:nvSpPr>
        <p:spPr>
          <a:xfrm>
            <a:off x="5879880" y="4987080"/>
            <a:ext cx="2969280" cy="360"/>
          </a:xfrm>
          <a:prstGeom prst="line">
            <a:avLst/>
          </a:prstGeom>
          <a:ln w="19050">
            <a:solidFill>
              <a:srgbClr val="767171"/>
            </a:solidFill>
          </a:ln>
        </p:spPr>
        <p:style>
          <a:lnRef idx="1">
            <a:schemeClr val="accent1"/>
          </a:lnRef>
          <a:fillRef idx="0">
            <a:schemeClr val="accent1"/>
          </a:fillRef>
          <a:effectRef idx="0">
            <a:schemeClr val="accent1"/>
          </a:effectRef>
          <a:fontRef idx="minor"/>
        </p:style>
      </p:sp>
      <p:sp>
        <p:nvSpPr>
          <p:cNvPr id="73" name="テキスト ボックス 61"/>
          <p:cNvSpPr/>
          <p:nvPr/>
        </p:nvSpPr>
        <p:spPr>
          <a:xfrm>
            <a:off x="6071040" y="4206240"/>
            <a:ext cx="277704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納期スペース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4" name="テキスト ボックス 62"/>
          <p:cNvSpPr/>
          <p:nvPr/>
        </p:nvSpPr>
        <p:spPr>
          <a:xfrm>
            <a:off x="6071040" y="5565960"/>
            <a:ext cx="277704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お見積りスペース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5" name="テキスト ボックス 1"/>
          <p:cNvSpPr/>
          <p:nvPr/>
        </p:nvSpPr>
        <p:spPr>
          <a:xfrm>
            <a:off x="8007120" y="-148320"/>
            <a:ext cx="183600" cy="368280"/>
          </a:xfrm>
          <a:prstGeom prst="rect">
            <a:avLst/>
          </a:prstGeom>
          <a:noFill/>
          <a:ln w="0">
            <a:noFill/>
          </a:ln>
        </p:spPr>
        <p:style>
          <a:lnRef idx="0">
            <a:scrgbClr r="0" g="0" b="0"/>
          </a:lnRef>
          <a:fillRef idx="0">
            <a:scrgbClr r="0" g="0" b="0"/>
          </a:fillRef>
          <a:effectRef idx="0">
            <a:scrgbClr r="0" g="0" b="0"/>
          </a:effectRef>
          <a:fontRef idx="minor"/>
        </p:style>
      </p:sp>
      <p:pic>
        <p:nvPicPr>
          <p:cNvPr id="76" name="図 75"/>
          <p:cNvPicPr/>
          <p:nvPr/>
        </p:nvPicPr>
        <p:blipFill>
          <a:blip r:embed="rId5"/>
          <a:stretch/>
        </p:blipFill>
        <p:spPr>
          <a:xfrm>
            <a:off x="817920" y="1800000"/>
            <a:ext cx="3141720" cy="3141720"/>
          </a:xfrm>
          <a:prstGeom prst="rect">
            <a:avLst/>
          </a:prstGeom>
          <a:ln w="0">
            <a:noFill/>
          </a:ln>
        </p:spPr>
      </p:pic>
    </p:spTree>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786</TotalTime>
  <Words>3037</Words>
  <Application>Microsoft Office PowerPoint</Application>
  <PresentationFormat>画面に合わせる (4:3)</PresentationFormat>
  <Paragraphs>440</Paragraphs>
  <Slides>32</Slides>
  <Notes>32</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32</vt:i4>
      </vt:variant>
    </vt:vector>
  </HeadingPairs>
  <TitlesOfParts>
    <vt:vector size="43" baseType="lpstr">
      <vt:lpstr>-apple-system</vt:lpstr>
      <vt:lpstr>Meiryo UI</vt:lpstr>
      <vt:lpstr>游ゴシック</vt:lpstr>
      <vt:lpstr>Arial</vt:lpstr>
      <vt:lpstr>Calibri</vt:lpstr>
      <vt:lpstr>Calibri Light</vt:lpstr>
      <vt:lpstr>Symbol</vt:lpstr>
      <vt:lpstr>Times New Roman</vt:lpstr>
      <vt:lpstr>Wingdings</vt:lpstr>
      <vt:lpstr>Office テーマ</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kilamek57</cp:lastModifiedBy>
  <cp:revision>247</cp:revision>
  <cp:lastPrinted>2021-07-20T08:57:41Z</cp:lastPrinted>
  <dcterms:created xsi:type="dcterms:W3CDTF">2021-06-21T09:41:39Z</dcterms:created>
  <dcterms:modified xsi:type="dcterms:W3CDTF">2025-03-19T08:54:23Z</dcterms:modified>
</cp:coreProperties>
</file>