
<file path=[Content_Types].xml><?xml version="1.0" encoding="utf-8"?>
<Types xmlns="http://schemas.openxmlformats.org/package/2006/content-types">
  <Default Extension="bin" ContentType="application/vnd.openxmlformats-officedocument.oleObject"/>
  <Default Extension="bmp" ContentType="image/bmp"/>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959"/>
    <p:restoredTop sz="94656"/>
  </p:normalViewPr>
  <p:slideViewPr>
    <p:cSldViewPr snapToGrid="0" snapToObjects="1">
      <p:cViewPr varScale="1">
        <p:scale>
          <a:sx n="82" d="100"/>
          <a:sy n="82" d="100"/>
        </p:scale>
        <p:origin x="780" y="9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A08D55-502A-E34A-8EAC-0CBDB58BC935}" type="datetimeFigureOut">
              <a:rPr kumimoji="1" lang="ja-JP" altLang="en-US" smtClean="0"/>
              <a:t>2024/7/25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33F492-097D-4343-8401-B9480D7F56FB}" type="slidenum">
              <a:rPr kumimoji="1" lang="ja-JP" altLang="en-US" smtClean="0"/>
              <a:t>‹#›</a:t>
            </a:fld>
            <a:endParaRPr kumimoji="1" lang="ja-JP" altLang="en-US"/>
          </a:p>
        </p:txBody>
      </p:sp>
    </p:spTree>
    <p:extLst>
      <p:ext uri="{BB962C8B-B14F-4D97-AF65-F5344CB8AC3E}">
        <p14:creationId xmlns:p14="http://schemas.microsoft.com/office/powerpoint/2010/main" val="29474491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10</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13</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14</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15</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16</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17</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18</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19</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20</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23</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24</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25</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26</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27</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28</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29</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30</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4</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5</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6</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7</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8</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9</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
        <p:nvSpPr>
          <p:cNvPr id="8" name="正方形/長方形 7">
            <a:extLst>
              <a:ext uri="{FF2B5EF4-FFF2-40B4-BE49-F238E27FC236}">
                <a16:creationId xmlns:a16="http://schemas.microsoft.com/office/drawing/2014/main" id="{A2C56DA5-588D-A643-B482-FBFC5DBFE846}"/>
              </a:ext>
            </a:extLst>
          </p:cNvPr>
          <p:cNvSpPr/>
          <p:nvPr userDrawn="1"/>
        </p:nvSpPr>
        <p:spPr>
          <a:xfrm>
            <a:off x="279402" y="1295400"/>
            <a:ext cx="4471502" cy="5081926"/>
          </a:xfrm>
          <a:prstGeom prst="rect">
            <a:avLst/>
          </a:prstGeom>
          <a:solidFill>
            <a:schemeClr val="bg1"/>
          </a:solidFill>
          <a:ln w="12700">
            <a:no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a:p>
        </p:txBody>
      </p:sp>
      <p:sp>
        <p:nvSpPr>
          <p:cNvPr id="9" name="正方形/長方形 8">
            <a:extLst>
              <a:ext uri="{FF2B5EF4-FFF2-40B4-BE49-F238E27FC236}">
                <a16:creationId xmlns:a16="http://schemas.microsoft.com/office/drawing/2014/main" id="{9F4EDA87-4F59-5249-BEA9-C2F2D68A70C0}"/>
              </a:ext>
            </a:extLst>
          </p:cNvPr>
          <p:cNvSpPr/>
          <p:nvPr userDrawn="1"/>
        </p:nvSpPr>
        <p:spPr>
          <a:xfrm>
            <a:off x="281519" y="485059"/>
            <a:ext cx="8583081" cy="603436"/>
          </a:xfrm>
          <a:prstGeom prst="rect">
            <a:avLst/>
          </a:prstGeom>
          <a:gradFill>
            <a:gsLst>
              <a:gs pos="0">
                <a:schemeClr val="accent1">
                  <a:lumMod val="50000"/>
                </a:schemeClr>
              </a:gs>
              <a:gs pos="100000">
                <a:schemeClr val="accent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03461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477429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2208118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63443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1579294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4220878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1950498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829467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1050956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608608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3204833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2762145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oleObject" Target="../embeddings/oleObject1.bin"/><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3.emf"/><Relationship Id="rId5" Type="http://schemas.openxmlformats.org/officeDocument/2006/relationships/oleObject" Target="../embeddings/oleObject2.bin"/><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4.emf"/><Relationship Id="rId5" Type="http://schemas.openxmlformats.org/officeDocument/2006/relationships/oleObject" Target="../embeddings/oleObject3.bin"/><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5.emf"/><Relationship Id="rId5" Type="http://schemas.openxmlformats.org/officeDocument/2006/relationships/oleObject" Target="../embeddings/oleObject4.bin"/><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oleObject" Target="../embeddings/oleObject5.bin"/><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oleObject" Target="../embeddings/oleObject6.bin"/><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oleObject" Target="../embeddings/oleObject7.bin"/><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9.emf"/><Relationship Id="rId5" Type="http://schemas.openxmlformats.org/officeDocument/2006/relationships/oleObject" Target="../embeddings/oleObject8.bin"/><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2.bmp"/><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3.emf"/><Relationship Id="rId5" Type="http://schemas.openxmlformats.org/officeDocument/2006/relationships/oleObject" Target="../embeddings/oleObject9.bin"/><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4.emf"/><Relationship Id="rId5" Type="http://schemas.openxmlformats.org/officeDocument/2006/relationships/oleObject" Target="../embeddings/oleObject10.bin"/><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en-US" altLang="ja-JP" sz="2000" dirty="0">
                <a:solidFill>
                  <a:schemeClr val="bg1"/>
                </a:solidFill>
                <a:latin typeface="Meiryo UI" panose="020B0604030504040204" pitchFamily="34" charset="-128"/>
                <a:ea typeface="Meiryo UI" panose="020B0604030504040204" pitchFamily="34" charset="-128"/>
              </a:rPr>
              <a:t>14.3</a:t>
            </a:r>
            <a:r>
              <a:rPr lang="ja-JP" altLang="en-US" sz="2000" dirty="0">
                <a:solidFill>
                  <a:schemeClr val="bg1"/>
                </a:solidFill>
                <a:latin typeface="Meiryo UI" panose="020B0604030504040204" pitchFamily="34" charset="-128"/>
                <a:ea typeface="Meiryo UI" panose="020B0604030504040204" pitchFamily="34" charset="-128"/>
              </a:rPr>
              <a:t>オンス キャンバス トートバッグ</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大</a:t>
            </a:r>
            <a:r>
              <a:rPr lang="en-US" altLang="ja-JP" sz="2000" dirty="0">
                <a:solidFill>
                  <a:schemeClr val="bg1"/>
                </a:solidFill>
                <a:latin typeface="Meiryo UI" panose="020B0604030504040204" pitchFamily="34" charset="-128"/>
                <a:ea typeface="Meiryo UI" panose="020B0604030504040204" pitchFamily="34" charset="-128"/>
              </a:rPr>
              <a:t>) </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カラー展開：全</a:t>
            </a:r>
            <a:r>
              <a:rPr lang="en-US" altLang="ja-JP" sz="900" dirty="0">
                <a:latin typeface="Meiryo UI" panose="020B0604030504040204" pitchFamily="34" charset="-128"/>
                <a:ea typeface="Meiryo UI" panose="020B0604030504040204" pitchFamily="34" charset="-128"/>
              </a:rPr>
              <a:t>7</a:t>
            </a:r>
            <a:r>
              <a:rPr lang="ja-JP" altLang="en-US" sz="900" dirty="0">
                <a:latin typeface="Meiryo UI" panose="020B0604030504040204" pitchFamily="34" charset="-128"/>
                <a:ea typeface="Meiryo UI" panose="020B0604030504040204" pitchFamily="34" charset="-128"/>
              </a:rPr>
              <a:t>色</a:t>
            </a:r>
          </a:p>
          <a:p>
            <a:r>
              <a:rPr lang="ja-JP" altLang="en-US" sz="900" dirty="0">
                <a:latin typeface="Meiryo UI" panose="020B0604030504040204" pitchFamily="34" charset="-128"/>
                <a:ea typeface="Meiryo UI" panose="020B0604030504040204" pitchFamily="34" charset="-128"/>
              </a:rPr>
              <a:t>素材：綿 </a:t>
            </a:r>
            <a:r>
              <a:rPr lang="en-US" altLang="ja-JP" sz="900" dirty="0">
                <a:latin typeface="Meiryo UI" panose="020B0604030504040204" pitchFamily="34" charset="-128"/>
                <a:ea typeface="Meiryo UI" panose="020B0604030504040204" pitchFamily="34" charset="-128"/>
              </a:rPr>
              <a:t>100</a:t>
            </a:r>
            <a:r>
              <a:rPr lang="ja-JP" altLang="en-US" sz="900" dirty="0">
                <a:latin typeface="Meiryo UI" panose="020B0604030504040204" pitchFamily="34" charset="-128"/>
                <a:ea typeface="Meiryo UI" panose="020B0604030504040204" pitchFamily="34" charset="-128"/>
              </a:rPr>
              <a:t>％（キャンバス）、ナチュラル：</a:t>
            </a:r>
            <a:r>
              <a:rPr lang="en-US" altLang="ja-JP" sz="900" dirty="0">
                <a:latin typeface="Meiryo UI" panose="020B0604030504040204" pitchFamily="34" charset="-128"/>
                <a:ea typeface="Meiryo UI" panose="020B0604030504040204" pitchFamily="34" charset="-128"/>
              </a:rPr>
              <a:t>405g/</a:t>
            </a:r>
            <a:r>
              <a:rPr lang="ja-JP" altLang="en-US" sz="900" dirty="0">
                <a:latin typeface="Meiryo UI" panose="020B0604030504040204" pitchFamily="34" charset="-128"/>
                <a:ea typeface="Meiryo UI" panose="020B0604030504040204" pitchFamily="34" charset="-128"/>
              </a:rPr>
              <a:t>平方メートル </a:t>
            </a:r>
            <a:r>
              <a:rPr lang="en-US" altLang="ja-JP" sz="900" dirty="0">
                <a:latin typeface="Meiryo UI" panose="020B0604030504040204" pitchFamily="34" charset="-128"/>
                <a:ea typeface="Meiryo UI" panose="020B0604030504040204" pitchFamily="34" charset="-128"/>
              </a:rPr>
              <a:t>12.0oz/yd2</a:t>
            </a:r>
            <a:r>
              <a:rPr lang="ja-JP" altLang="en-US" sz="900" dirty="0">
                <a:latin typeface="Meiryo UI" panose="020B0604030504040204" pitchFamily="34" charset="-128"/>
                <a:ea typeface="Meiryo UI" panose="020B0604030504040204" pitchFamily="34" charset="-128"/>
              </a:rPr>
              <a:t>、カラー：</a:t>
            </a:r>
            <a:r>
              <a:rPr lang="en-US" altLang="ja-JP" sz="900" dirty="0">
                <a:latin typeface="Meiryo UI" panose="020B0604030504040204" pitchFamily="34" charset="-128"/>
                <a:ea typeface="Meiryo UI" panose="020B0604030504040204" pitchFamily="34" charset="-128"/>
              </a:rPr>
              <a:t>390g/</a:t>
            </a:r>
            <a:r>
              <a:rPr lang="ja-JP" altLang="en-US" sz="900" dirty="0">
                <a:latin typeface="Meiryo UI" panose="020B0604030504040204" pitchFamily="34" charset="-128"/>
                <a:ea typeface="Meiryo UI" panose="020B0604030504040204" pitchFamily="34" charset="-128"/>
              </a:rPr>
              <a:t>平方メートル </a:t>
            </a:r>
            <a:r>
              <a:rPr lang="en-US" altLang="ja-JP" sz="900" dirty="0">
                <a:latin typeface="Meiryo UI" panose="020B0604030504040204" pitchFamily="34" charset="-128"/>
                <a:ea typeface="Meiryo UI" panose="020B0604030504040204" pitchFamily="34" charset="-128"/>
              </a:rPr>
              <a:t>11.5oz/yd2</a:t>
            </a:r>
          </a:p>
          <a:p>
            <a:r>
              <a:rPr lang="ja-JP" altLang="en-US" sz="900" dirty="0">
                <a:latin typeface="Meiryo UI" panose="020B0604030504040204" pitchFamily="34" charset="-128"/>
                <a:ea typeface="Meiryo UI" panose="020B0604030504040204" pitchFamily="34" charset="-128"/>
              </a:rPr>
              <a:t>サイズ：横</a:t>
            </a:r>
            <a:r>
              <a:rPr lang="en-US" altLang="ja-JP" sz="900" dirty="0">
                <a:latin typeface="Meiryo UI" panose="020B0604030504040204" pitchFamily="34" charset="-128"/>
                <a:ea typeface="Meiryo UI" panose="020B0604030504040204" pitchFamily="34" charset="-128"/>
              </a:rPr>
              <a:t>390×</a:t>
            </a:r>
            <a:r>
              <a:rPr lang="ja-JP" altLang="en-US" sz="900" dirty="0">
                <a:latin typeface="Meiryo UI" panose="020B0604030504040204" pitchFamily="34" charset="-128"/>
                <a:ea typeface="Meiryo UI" panose="020B0604030504040204" pitchFamily="34" charset="-128"/>
              </a:rPr>
              <a:t>縦</a:t>
            </a:r>
            <a:r>
              <a:rPr lang="en-US" altLang="ja-JP" sz="900" dirty="0">
                <a:latin typeface="Meiryo UI" panose="020B0604030504040204" pitchFamily="34" charset="-128"/>
                <a:ea typeface="Meiryo UI" panose="020B0604030504040204" pitchFamily="34" charset="-128"/>
              </a:rPr>
              <a:t>350×</a:t>
            </a:r>
            <a:r>
              <a:rPr lang="ja-JP" altLang="en-US" sz="900" dirty="0">
                <a:latin typeface="Meiryo UI" panose="020B0604030504040204" pitchFamily="34" charset="-128"/>
                <a:ea typeface="Meiryo UI" panose="020B0604030504040204" pitchFamily="34" charset="-128"/>
              </a:rPr>
              <a:t>奥行</a:t>
            </a:r>
            <a:r>
              <a:rPr lang="en-US" altLang="ja-JP" sz="900" dirty="0">
                <a:latin typeface="Meiryo UI" panose="020B0604030504040204" pitchFamily="34" charset="-128"/>
                <a:ea typeface="Meiryo UI" panose="020B0604030504040204" pitchFamily="34" charset="-128"/>
              </a:rPr>
              <a:t>100mm</a:t>
            </a:r>
            <a:r>
              <a:rPr lang="ja-JP" altLang="en-US" sz="900" dirty="0">
                <a:latin typeface="Meiryo UI" panose="020B0604030504040204" pitchFamily="34" charset="-128"/>
                <a:ea typeface="Meiryo UI" panose="020B0604030504040204" pitchFamily="34" charset="-128"/>
              </a:rPr>
              <a:t>、持ち手の長さ</a:t>
            </a:r>
            <a:r>
              <a:rPr lang="en-US" altLang="ja-JP" sz="900" dirty="0">
                <a:latin typeface="Meiryo UI" panose="020B0604030504040204" pitchFamily="34" charset="-128"/>
                <a:ea typeface="Meiryo UI" panose="020B0604030504040204" pitchFamily="34" charset="-128"/>
              </a:rPr>
              <a:t>550mm</a:t>
            </a:r>
          </a:p>
          <a:p>
            <a:r>
              <a:rPr lang="ja-JP" altLang="en-US" sz="900" dirty="0">
                <a:latin typeface="Meiryo UI" panose="020B0604030504040204" pitchFamily="34" charset="-128"/>
                <a:ea typeface="Meiryo UI" panose="020B0604030504040204" pitchFamily="34" charset="-128"/>
              </a:rPr>
              <a:t>容量：</a:t>
            </a:r>
            <a:r>
              <a:rPr lang="en-US" altLang="ja-JP" sz="900" dirty="0">
                <a:latin typeface="Meiryo UI" panose="020B0604030504040204" pitchFamily="34" charset="-128"/>
                <a:ea typeface="Meiryo UI" panose="020B0604030504040204" pitchFamily="34" charset="-128"/>
              </a:rPr>
              <a:t>13L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肩がけもできる長めの持ち手と、</a:t>
            </a:r>
            <a:r>
              <a:rPr lang="en-US" altLang="ja-JP" sz="1600" dirty="0"/>
              <a:t>14.3</a:t>
            </a:r>
            <a:r>
              <a:rPr lang="ja-JP" altLang="en-US" sz="1600" dirty="0"/>
              <a:t>オンスの厚手で耐久性に優れたキャンバス素材がお買い物などの普段使いに非常に便利なトートバッグです。</a:t>
            </a:r>
            <a:r>
              <a:rPr lang="en-US" altLang="ja-JP" sz="1600" dirty="0"/>
              <a:t>7</a:t>
            </a:r>
            <a:r>
              <a:rPr lang="ja-JP" altLang="en-US" sz="1600" dirty="0"/>
              <a:t>色のカラー展開も魅力的。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9" name="図 18">
            <a:extLst>
              <a:ext uri="{FF2B5EF4-FFF2-40B4-BE49-F238E27FC236}">
                <a16:creationId xmlns:a16="http://schemas.microsoft.com/office/drawing/2014/main" id="{6C109772-A10B-6E7F-81D6-4A4B60F306C7}"/>
              </a:ext>
            </a:extLst>
          </p:cNvPr>
          <p:cNvPicPr>
            <a:picLocks noChangeAspect="1"/>
          </p:cNvPicPr>
          <p:nvPr/>
        </p:nvPicPr>
        <p:blipFill>
          <a:blip r:embed="rId5"/>
          <a:stretch>
            <a:fillRect/>
          </a:stretch>
        </p:blipFill>
        <p:spPr>
          <a:xfrm>
            <a:off x="694822" y="1357958"/>
            <a:ext cx="3693908" cy="3693908"/>
          </a:xfrm>
          <a:prstGeom prst="rect">
            <a:avLst/>
          </a:prstGeom>
        </p:spPr>
      </p:pic>
    </p:spTree>
    <p:extLst>
      <p:ext uri="{BB962C8B-B14F-4D97-AF65-F5344CB8AC3E}">
        <p14:creationId xmlns:p14="http://schemas.microsoft.com/office/powerpoint/2010/main" val="3161798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リップミニサコッシュ</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1202510"/>
          </a:xfrm>
          <a:prstGeom prst="rect">
            <a:avLst/>
          </a:prstGeom>
          <a:noFill/>
        </p:spPr>
        <p:txBody>
          <a:bodyPr wrap="square" lIns="90000" tIns="46800" rIns="0" bIns="46800" rtlCol="0">
            <a:spAutoFit/>
          </a:bodyPr>
          <a:lstStyle/>
          <a:p>
            <a:r>
              <a:rPr lang="ja-JP" altLang="en-US" sz="800" dirty="0">
                <a:latin typeface="Meiryo UI" panose="020B0604030504040204" pitchFamily="34" charset="-128"/>
                <a:ea typeface="Meiryo UI" panose="020B0604030504040204" pitchFamily="34" charset="-128"/>
              </a:rPr>
              <a:t>カラー展開：全</a:t>
            </a:r>
            <a:r>
              <a:rPr lang="en-US" altLang="ja-JP" sz="800" dirty="0">
                <a:latin typeface="Meiryo UI" panose="020B0604030504040204" pitchFamily="34" charset="-128"/>
                <a:ea typeface="Meiryo UI" panose="020B0604030504040204" pitchFamily="34" charset="-128"/>
              </a:rPr>
              <a:t>4</a:t>
            </a:r>
            <a:r>
              <a:rPr lang="ja-JP" altLang="en-US" sz="800" dirty="0">
                <a:latin typeface="Meiryo UI" panose="020B0604030504040204" pitchFamily="34" charset="-128"/>
                <a:ea typeface="Meiryo UI" panose="020B0604030504040204" pitchFamily="34" charset="-128"/>
              </a:rPr>
              <a:t>色</a:t>
            </a:r>
          </a:p>
          <a:p>
            <a:r>
              <a:rPr lang="ja-JP" altLang="en-US" sz="800" dirty="0">
                <a:latin typeface="Meiryo UI" panose="020B0604030504040204" pitchFamily="34" charset="-128"/>
                <a:ea typeface="Meiryo UI" panose="020B0604030504040204" pitchFamily="34" charset="-128"/>
              </a:rPr>
              <a:t>素材：</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ポリエステル</a:t>
            </a:r>
            <a:r>
              <a:rPr lang="en-US" altLang="ja-JP" sz="800" dirty="0">
                <a:latin typeface="Meiryo UI" panose="020B0604030504040204" pitchFamily="34" charset="-128"/>
                <a:ea typeface="Meiryo UI" panose="020B0604030504040204" pitchFamily="34" charset="-128"/>
              </a:rPr>
              <a:t>100%</a:t>
            </a:r>
            <a:r>
              <a:rPr lang="ja-JP" altLang="en-US" sz="800" dirty="0">
                <a:latin typeface="Meiryo UI" panose="020B0604030504040204" pitchFamily="34" charset="-128"/>
                <a:ea typeface="Meiryo UI" panose="020B0604030504040204" pitchFamily="34" charset="-128"/>
              </a:rPr>
              <a:t>　</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ストラップ：ポリエステル　</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リップストップ</a:t>
            </a:r>
          </a:p>
          <a:p>
            <a:r>
              <a:rPr lang="ja-JP" altLang="en-US" sz="800" dirty="0">
                <a:latin typeface="Meiryo UI" panose="020B0604030504040204" pitchFamily="34" charset="-128"/>
                <a:ea typeface="Meiryo UI" panose="020B0604030504040204" pitchFamily="34" charset="-128"/>
              </a:rPr>
              <a:t>サイズ：</a:t>
            </a:r>
            <a:r>
              <a:rPr lang="en-US" altLang="ja-JP" sz="800" dirty="0">
                <a:latin typeface="Meiryo UI" panose="020B0604030504040204" pitchFamily="34" charset="-128"/>
                <a:ea typeface="Meiryo UI" panose="020B0604030504040204" pitchFamily="34" charset="-128"/>
              </a:rPr>
              <a:t>W23.5×H16cm(</a:t>
            </a:r>
            <a:r>
              <a:rPr lang="ja-JP" altLang="en-US" sz="800" dirty="0">
                <a:latin typeface="Meiryo UI" panose="020B0604030504040204" pitchFamily="34" charset="-128"/>
                <a:ea typeface="Meiryo UI" panose="020B0604030504040204" pitchFamily="34" charset="-128"/>
              </a:rPr>
              <a:t>底マチ無し</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　</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ショルダーストラップ</a:t>
            </a:r>
            <a:r>
              <a:rPr lang="en-US" altLang="ja-JP" sz="800" dirty="0">
                <a:latin typeface="Meiryo UI" panose="020B0604030504040204" pitchFamily="34" charset="-128"/>
                <a:ea typeface="Meiryo UI" panose="020B0604030504040204" pitchFamily="34" charset="-128"/>
              </a:rPr>
              <a:t>152cm</a:t>
            </a:r>
            <a:r>
              <a:rPr lang="ja-JP" altLang="en-US" sz="800" dirty="0">
                <a:latin typeface="Meiryo UI" panose="020B0604030504040204" pitchFamily="34" charset="-128"/>
                <a:ea typeface="Meiryo UI" panose="020B0604030504040204" pitchFamily="34" charset="-128"/>
              </a:rPr>
              <a:t>（調節可能）</a:t>
            </a:r>
          </a:p>
          <a:p>
            <a:r>
              <a:rPr lang="ja-JP" altLang="en-US" sz="800" dirty="0">
                <a:latin typeface="Meiryo UI" panose="020B0604030504040204" pitchFamily="34" charset="-128"/>
                <a:ea typeface="Meiryo UI" panose="020B0604030504040204" pitchFamily="34" charset="-128"/>
              </a:rPr>
              <a:t>容量：約</a:t>
            </a:r>
            <a:r>
              <a:rPr lang="en-US" altLang="ja-JP" sz="800" dirty="0">
                <a:latin typeface="Meiryo UI" panose="020B0604030504040204" pitchFamily="34" charset="-128"/>
                <a:ea typeface="Meiryo UI" panose="020B0604030504040204" pitchFamily="34" charset="-128"/>
              </a:rPr>
              <a:t>1.5L</a:t>
            </a:r>
            <a:r>
              <a:rPr lang="ja-JP" altLang="en-US" sz="800" dirty="0">
                <a:latin typeface="Meiryo UI" panose="020B0604030504040204" pitchFamily="34" charset="-128"/>
                <a:ea typeface="Meiryo UI" panose="020B0604030504040204" pitchFamily="34" charset="-128"/>
              </a:rPr>
              <a:t>　　機能：</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はっ水機能</a:t>
            </a:r>
          </a:p>
          <a:p>
            <a:r>
              <a:rPr lang="ja-JP" altLang="en-US" sz="800" dirty="0">
                <a:latin typeface="Meiryo UI" panose="020B0604030504040204" pitchFamily="34" charset="-128"/>
                <a:ea typeface="Meiryo UI" panose="020B0604030504040204" pitchFamily="34" charset="-128"/>
              </a:rPr>
              <a:t>付属品：</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カラナビ付き（取り外し可能）</a:t>
            </a:r>
          </a:p>
          <a:p>
            <a:r>
              <a:rPr lang="ja-JP" altLang="en-US" sz="800" dirty="0">
                <a:latin typeface="Meiryo UI" panose="020B0604030504040204" pitchFamily="34" charset="-128"/>
                <a:ea typeface="Meiryo UI" panose="020B0604030504040204" pitchFamily="34" charset="-128"/>
              </a:rPr>
              <a:t>注意事項：</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素材の特性上</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熱をかけると縮む場合がございます。　</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ポリエステル素材の染色には分散染料を用いている為、熱加工によりブリードを起こす可能性がございます。お取り扱いにはご注意ください。</a:t>
            </a:r>
          </a:p>
          <a:p>
            <a:r>
              <a:rPr lang="ja-JP" altLang="en-US" sz="800" dirty="0">
                <a:latin typeface="Meiryo UI" panose="020B0604030504040204" pitchFamily="34" charset="-128"/>
                <a:ea typeface="Meiryo UI" panose="020B0604030504040204" pitchFamily="34" charset="-128"/>
              </a:rPr>
              <a:t>備考：</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袋口ファスナー付き　</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内ポケット付き </a:t>
            </a:r>
            <a:endParaRPr lang="en-US" altLang="ja-JP" sz="8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水分などを弾く、撥水加工をしたリップストップ生地を使ったミニサコッシュ。袋口はファスナー仕様で柄付きの紐や取り外し可能なカラビナを装備。キャンプ・アウトドア、フェスでも重宝します。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73" name="図 72">
            <a:extLst>
              <a:ext uri="{FF2B5EF4-FFF2-40B4-BE49-F238E27FC236}">
                <a16:creationId xmlns:a16="http://schemas.microsoft.com/office/drawing/2014/main" id="{CAD9BB81-8E0F-E03B-8B8B-E8A7A933B5F0}"/>
              </a:ext>
            </a:extLst>
          </p:cNvPr>
          <p:cNvPicPr>
            <a:picLocks noChangeAspect="1"/>
          </p:cNvPicPr>
          <p:nvPr/>
        </p:nvPicPr>
        <p:blipFill>
          <a:blip r:embed="rId5"/>
          <a:stretch>
            <a:fillRect/>
          </a:stretch>
        </p:blipFill>
        <p:spPr>
          <a:xfrm>
            <a:off x="709624" y="1371901"/>
            <a:ext cx="3643520" cy="3643520"/>
          </a:xfrm>
          <a:prstGeom prst="rect">
            <a:avLst/>
          </a:prstGeom>
        </p:spPr>
      </p:pic>
    </p:spTree>
    <p:extLst>
      <p:ext uri="{BB962C8B-B14F-4D97-AF65-F5344CB8AC3E}">
        <p14:creationId xmlns:p14="http://schemas.microsoft.com/office/powerpoint/2010/main" val="2836140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テントクロスクリアポーチ</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925511"/>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材：ポリエステル、</a:t>
            </a:r>
            <a:r>
              <a:rPr lang="en" altLang="ja-JP" sz="900" dirty="0">
                <a:latin typeface="Meiryo UI" panose="020B0604030504040204" pitchFamily="34" charset="-128"/>
                <a:ea typeface="Meiryo UI" panose="020B0604030504040204" pitchFamily="34" charset="-128"/>
              </a:rPr>
              <a:t>PVC</a:t>
            </a:r>
            <a:r>
              <a:rPr lang="ja-JP" altLang="en-US" sz="900">
                <a:latin typeface="Meiryo UI" panose="020B0604030504040204" pitchFamily="34" charset="-128"/>
                <a:ea typeface="Meiryo UI" panose="020B0604030504040204" pitchFamily="34" charset="-128"/>
              </a:rPr>
              <a:t>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a:t>
            </a:r>
            <a:r>
              <a:rPr lang="en" altLang="ja-JP" sz="900" dirty="0">
                <a:latin typeface="Meiryo UI" panose="020B0604030504040204" pitchFamily="34" charset="-128"/>
                <a:ea typeface="Meiryo UI" panose="020B0604030504040204" pitchFamily="34" charset="-128"/>
              </a:rPr>
              <a:t> W245×H330×D20</a:t>
            </a:r>
            <a:r>
              <a:rPr lang="ja-JP" altLang="en" sz="900">
                <a:latin typeface="Meiryo UI" panose="020B0604030504040204" pitchFamily="34" charset="-128"/>
                <a:ea typeface="Meiryo UI" panose="020B0604030504040204" pitchFamily="34" charset="-128"/>
              </a:rPr>
              <a:t>ｍｍ</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包</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装：</a:t>
            </a:r>
            <a:r>
              <a:rPr lang="en" altLang="ja-JP" sz="900" dirty="0">
                <a:latin typeface="Meiryo UI" panose="020B0604030504040204" pitchFamily="34" charset="-128"/>
                <a:ea typeface="Meiryo UI" panose="020B0604030504040204" pitchFamily="34" charset="-128"/>
              </a:rPr>
              <a:t> OPP</a:t>
            </a:r>
            <a:r>
              <a:rPr lang="ja-JP" altLang="en-US" sz="900">
                <a:latin typeface="Meiryo UI" panose="020B0604030504040204" pitchFamily="34" charset="-128"/>
                <a:ea typeface="Meiryo UI" panose="020B0604030504040204" pitchFamily="34" charset="-128"/>
              </a:rPr>
              <a:t>袋入り</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考：黒・グレー・ネイビー・オリーブ</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注意事項 	</a:t>
            </a:r>
          </a:p>
          <a:p>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サイズは標準値です。縫製品の為、実際のサイズは異なる場合があります。</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丈夫なテントクロス生地を使用し表面はクリアで中身が視認できるとっても便利な黒色のポーチです。撥水加工が施されていますのでちょっとした水濡れからも中身を守ってくれて便利です。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032" name="Picture 8" descr="https://www.kilamek-novelty.com/html/upload/save_image/hi-247149/247149-01.jpg">
            <a:extLst>
              <a:ext uri="{FF2B5EF4-FFF2-40B4-BE49-F238E27FC236}">
                <a16:creationId xmlns:a16="http://schemas.microsoft.com/office/drawing/2014/main" id="{D5B07CCE-6EF7-9645-B5E5-AEDC23AAA7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140" y="1499349"/>
            <a:ext cx="3483283" cy="3483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427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en-US" altLang="ja-JP" sz="2000" dirty="0">
                <a:solidFill>
                  <a:schemeClr val="bg1"/>
                </a:solidFill>
                <a:latin typeface="Meiryo UI" panose="020B0604030504040204" pitchFamily="34" charset="-128"/>
                <a:ea typeface="Meiryo UI" panose="020B0604030504040204" pitchFamily="34" charset="-128"/>
              </a:rPr>
              <a:t>USB</a:t>
            </a:r>
            <a:r>
              <a:rPr lang="ja-JP" altLang="en-US" sz="2000" dirty="0">
                <a:solidFill>
                  <a:schemeClr val="bg1"/>
                </a:solidFill>
                <a:latin typeface="Meiryo UI" panose="020B0604030504040204" pitchFamily="34" charset="-128"/>
                <a:ea typeface="Meiryo UI" panose="020B0604030504040204" pitchFamily="34" charset="-128"/>
              </a:rPr>
              <a:t>アダプター</a:t>
            </a:r>
            <a:r>
              <a:rPr lang="en-US" altLang="ja-JP" sz="2000" dirty="0">
                <a:solidFill>
                  <a:schemeClr val="bg1"/>
                </a:solidFill>
                <a:latin typeface="Meiryo UI" panose="020B0604030504040204" pitchFamily="34" charset="-128"/>
                <a:ea typeface="Meiryo UI" panose="020B0604030504040204" pitchFamily="34" charset="-128"/>
              </a:rPr>
              <a:t>2</a:t>
            </a:r>
            <a:r>
              <a:rPr lang="ja-JP" altLang="en-US" sz="2000" dirty="0">
                <a:solidFill>
                  <a:schemeClr val="bg1"/>
                </a:solidFill>
                <a:latin typeface="Meiryo UI" panose="020B0604030504040204" pitchFamily="34" charset="-128"/>
                <a:ea typeface="Meiryo UI" panose="020B0604030504040204" pitchFamily="34" charset="-128"/>
              </a:rPr>
              <a:t>ポート</a:t>
            </a:r>
            <a:r>
              <a:rPr lang="en-US" altLang="ja-JP" sz="2000" dirty="0">
                <a:solidFill>
                  <a:schemeClr val="bg1"/>
                </a:solidFill>
                <a:latin typeface="Meiryo UI" panose="020B0604030504040204" pitchFamily="34" charset="-128"/>
                <a:ea typeface="Meiryo UI" panose="020B0604030504040204" pitchFamily="34" charset="-128"/>
              </a:rPr>
              <a:t>(3.4A)</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カラー展開：ネイビー、オリーブ、グレージュ</a:t>
            </a:r>
          </a:p>
          <a:p>
            <a:r>
              <a:rPr lang="ja-JP" altLang="en-US" sz="900" dirty="0">
                <a:latin typeface="Meiryo UI" panose="020B0604030504040204" pitchFamily="34" charset="-128"/>
                <a:ea typeface="Meiryo UI" panose="020B0604030504040204" pitchFamily="34" charset="-128"/>
              </a:rPr>
              <a:t>素材：</a:t>
            </a:r>
            <a:r>
              <a:rPr lang="en-US" altLang="ja-JP" sz="900" dirty="0">
                <a:latin typeface="Meiryo UI" panose="020B0604030504040204" pitchFamily="34" charset="-128"/>
                <a:ea typeface="Meiryo UI" panose="020B0604030504040204" pitchFamily="34" charset="-128"/>
              </a:rPr>
              <a:t>PC</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ABS</a:t>
            </a:r>
            <a:r>
              <a:rPr lang="ja-JP" altLang="en-US" sz="900" dirty="0">
                <a:latin typeface="Meiryo UI" panose="020B0604030504040204" pitchFamily="34" charset="-128"/>
                <a:ea typeface="Meiryo UI" panose="020B0604030504040204" pitchFamily="34" charset="-128"/>
              </a:rPr>
              <a:t>他</a:t>
            </a:r>
          </a:p>
          <a:p>
            <a:r>
              <a:rPr lang="ja-JP" altLang="en-US" sz="900" dirty="0">
                <a:latin typeface="Meiryo UI" panose="020B0604030504040204" pitchFamily="34" charset="-128"/>
                <a:ea typeface="Meiryo UI" panose="020B0604030504040204" pitchFamily="34" charset="-128"/>
              </a:rPr>
              <a:t>サイズ：縦</a:t>
            </a:r>
            <a:r>
              <a:rPr lang="en-US" altLang="ja-JP" sz="900" dirty="0">
                <a:latin typeface="Meiryo UI" panose="020B0604030504040204" pitchFamily="34" charset="-128"/>
                <a:ea typeface="Meiryo UI" panose="020B0604030504040204" pitchFamily="34" charset="-128"/>
              </a:rPr>
              <a:t>47×</a:t>
            </a:r>
            <a:r>
              <a:rPr lang="ja-JP" altLang="en-US" sz="900" dirty="0">
                <a:latin typeface="Meiryo UI" panose="020B0604030504040204" pitchFamily="34" charset="-128"/>
                <a:ea typeface="Meiryo UI" panose="020B0604030504040204" pitchFamily="34" charset="-128"/>
              </a:rPr>
              <a:t>横</a:t>
            </a:r>
            <a:r>
              <a:rPr lang="en-US" altLang="ja-JP" sz="900" dirty="0">
                <a:latin typeface="Meiryo UI" panose="020B0604030504040204" pitchFamily="34" charset="-128"/>
                <a:ea typeface="Meiryo UI" panose="020B0604030504040204" pitchFamily="34" charset="-128"/>
              </a:rPr>
              <a:t>46×</a:t>
            </a:r>
            <a:r>
              <a:rPr lang="ja-JP" altLang="en-US" sz="900" dirty="0">
                <a:latin typeface="Meiryo UI" panose="020B0604030504040204" pitchFamily="34" charset="-128"/>
                <a:ea typeface="Meiryo UI" panose="020B0604030504040204" pitchFamily="34" charset="-128"/>
              </a:rPr>
              <a:t>高</a:t>
            </a:r>
            <a:r>
              <a:rPr lang="en-US" altLang="ja-JP" sz="900" dirty="0">
                <a:latin typeface="Meiryo UI" panose="020B0604030504040204" pitchFamily="34" charset="-128"/>
                <a:ea typeface="Meiryo UI" panose="020B0604030504040204" pitchFamily="34" charset="-128"/>
              </a:rPr>
              <a:t>28mm</a:t>
            </a:r>
          </a:p>
          <a:p>
            <a:r>
              <a:rPr lang="ja-JP" altLang="en-US" sz="900" dirty="0">
                <a:latin typeface="Meiryo UI" panose="020B0604030504040204" pitchFamily="34" charset="-128"/>
                <a:ea typeface="Meiryo UI" panose="020B0604030504040204" pitchFamily="34" charset="-128"/>
              </a:rPr>
              <a:t>包装：化粧箱入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en-US" altLang="ja-JP" sz="1600" dirty="0"/>
              <a:t>2</a:t>
            </a:r>
            <a:r>
              <a:rPr lang="ja-JP" altLang="en-US" sz="1600" dirty="0"/>
              <a:t>台同時に急速充電ができる</a:t>
            </a:r>
            <a:r>
              <a:rPr lang="en-US" altLang="ja-JP" sz="1600" dirty="0"/>
              <a:t>USB</a:t>
            </a:r>
            <a:r>
              <a:rPr lang="ja-JP" altLang="en-US" sz="1600" dirty="0"/>
              <a:t>アダプター。プラグ部分を折り畳んで収納できるので、持ち運びにとても便利！オリジナルの名入れやプリントをすればノベルティグッズや物販用に最適です。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39" name="図 38">
            <a:extLst>
              <a:ext uri="{FF2B5EF4-FFF2-40B4-BE49-F238E27FC236}">
                <a16:creationId xmlns:a16="http://schemas.microsoft.com/office/drawing/2014/main" id="{D7919787-F2C6-366C-B2C6-0D951F9FDB35}"/>
              </a:ext>
            </a:extLst>
          </p:cNvPr>
          <p:cNvPicPr>
            <a:picLocks noChangeAspect="1"/>
          </p:cNvPicPr>
          <p:nvPr/>
        </p:nvPicPr>
        <p:blipFill>
          <a:blip r:embed="rId5"/>
          <a:stretch>
            <a:fillRect/>
          </a:stretch>
        </p:blipFill>
        <p:spPr>
          <a:xfrm>
            <a:off x="702649" y="1344584"/>
            <a:ext cx="3651841" cy="3651841"/>
          </a:xfrm>
          <a:prstGeom prst="rect">
            <a:avLst/>
          </a:prstGeom>
        </p:spPr>
      </p:pic>
    </p:spTree>
    <p:extLst>
      <p:ext uri="{BB962C8B-B14F-4D97-AF65-F5344CB8AC3E}">
        <p14:creationId xmlns:p14="http://schemas.microsoft.com/office/powerpoint/2010/main" val="1725423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ワイヤレス充電器 ミニパッド</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925511"/>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a:t>
            </a:r>
            <a:r>
              <a:rPr lang="en" altLang="ja-JP" sz="900" dirty="0">
                <a:latin typeface="Meiryo UI" panose="020B0604030504040204" pitchFamily="34" charset="-128"/>
                <a:ea typeface="Meiryo UI" panose="020B0604030504040204" pitchFamily="34" charset="-128"/>
              </a:rPr>
              <a:t>ABS</a:t>
            </a:r>
            <a:r>
              <a:rPr lang="ja-JP" altLang="en" sz="90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シリコーンゴム 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a:t>
            </a:r>
            <a:r>
              <a:rPr lang="el-GR" altLang="ja-JP" sz="900" dirty="0">
                <a:latin typeface="Meiryo UI" panose="020B0604030504040204" pitchFamily="34" charset="-128"/>
                <a:ea typeface="Meiryo UI" panose="020B0604030504040204" pitchFamily="34" charset="-128"/>
              </a:rPr>
              <a:t>φ69×10</a:t>
            </a:r>
            <a:r>
              <a:rPr lang="en-US" altLang="ja-JP" sz="900" dirty="0">
                <a:latin typeface="Meiryo UI" panose="020B0604030504040204" pitchFamily="34" charset="-128"/>
                <a:ea typeface="Meiryo UI" panose="020B0604030504040204" pitchFamily="34" charset="-128"/>
              </a:rPr>
              <a:t>mm</a:t>
            </a:r>
          </a:p>
          <a:p>
            <a:r>
              <a:rPr lang="ja-JP" altLang="en-US" sz="900">
                <a:latin typeface="Meiryo UI" panose="020B0604030504040204" pitchFamily="34" charset="-128"/>
                <a:ea typeface="Meiryo UI" panose="020B0604030504040204" pitchFamily="34" charset="-128"/>
              </a:rPr>
              <a:t>機　</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能： 出力</a:t>
            </a:r>
            <a:r>
              <a:rPr lang="en-US" altLang="ja-JP" sz="900" dirty="0">
                <a:latin typeface="Meiryo UI" panose="020B0604030504040204" pitchFamily="34" charset="-128"/>
                <a:ea typeface="Meiryo UI" panose="020B0604030504040204" pitchFamily="34" charset="-128"/>
              </a:rPr>
              <a:t>/3.5</a:t>
            </a:r>
            <a:r>
              <a:rPr lang="en" altLang="ja-JP" sz="900" dirty="0">
                <a:latin typeface="Meiryo UI" panose="020B0604030504040204" pitchFamily="34" charset="-128"/>
                <a:ea typeface="Meiryo UI" panose="020B0604030504040204" pitchFamily="34" charset="-128"/>
              </a:rPr>
              <a:t>W </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付属品：取説付、</a:t>
            </a:r>
            <a:r>
              <a:rPr lang="en" altLang="ja-JP" sz="900" dirty="0">
                <a:latin typeface="Meiryo UI" panose="020B0604030504040204" pitchFamily="34" charset="-128"/>
                <a:ea typeface="Meiryo UI" panose="020B0604030504040204" pitchFamily="34" charset="-128"/>
              </a:rPr>
              <a:t>micro USB</a:t>
            </a:r>
            <a:r>
              <a:rPr lang="ja-JP" altLang="en-US" sz="900">
                <a:latin typeface="Meiryo UI" panose="020B0604030504040204" pitchFamily="34" charset="-128"/>
                <a:ea typeface="Meiryo UI" panose="020B0604030504040204" pitchFamily="34" charset="-128"/>
              </a:rPr>
              <a:t>ケーブル付属</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a:t>
            </a:r>
            <a:r>
              <a:rPr lang="en" altLang="ja-JP" sz="900" dirty="0">
                <a:latin typeface="Meiryo UI" panose="020B0604030504040204" pitchFamily="34" charset="-128"/>
                <a:ea typeface="Meiryo UI" panose="020B0604030504040204" pitchFamily="34" charset="-128"/>
              </a:rPr>
              <a:t>Qi</a:t>
            </a:r>
            <a:r>
              <a:rPr lang="ja-JP" altLang="en-US" sz="900">
                <a:latin typeface="Meiryo UI" panose="020B0604030504040204" pitchFamily="34" charset="-128"/>
                <a:ea typeface="Meiryo UI" panose="020B0604030504040204" pitchFamily="34" charset="-128"/>
              </a:rPr>
              <a:t>規格対応</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　　　　　　ブラック、ホワイト</a:t>
            </a:r>
            <a:endParaRPr lang="en-US" altLang="ja-JP" sz="90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en" altLang="ja-JP" sz="1600" dirty="0">
                <a:latin typeface="Meiryo UI" panose="020B0604030504040204" pitchFamily="34" charset="-128"/>
                <a:ea typeface="Meiryo UI" panose="020B0604030504040204" pitchFamily="34" charset="-128"/>
              </a:rPr>
              <a:t>Qi</a:t>
            </a:r>
            <a:r>
              <a:rPr lang="ja-JP" altLang="en-US" sz="1600">
                <a:latin typeface="Meiryo UI" panose="020B0604030504040204" pitchFamily="34" charset="-128"/>
                <a:ea typeface="Meiryo UI" panose="020B0604030504040204" pitchFamily="34" charset="-128"/>
              </a:rPr>
              <a:t>規格対応スマートフォンでしたら、この上に置くだけで充電ができる、とても便利なワイヤレス充電器のミニバッドです。バッドの表面にオリジナル名入れが可能ですので、</a:t>
            </a:r>
            <a:r>
              <a:rPr lang="en" altLang="ja-JP" sz="1600" dirty="0">
                <a:latin typeface="Meiryo UI" panose="020B0604030504040204" pitchFamily="34" charset="-128"/>
                <a:ea typeface="Meiryo UI" panose="020B0604030504040204" pitchFamily="34" charset="-128"/>
              </a:rPr>
              <a:t>PR</a:t>
            </a:r>
            <a:r>
              <a:rPr lang="ja-JP" altLang="en-US" sz="1600">
                <a:latin typeface="Meiryo UI" panose="020B0604030504040204" pitchFamily="34" charset="-128"/>
                <a:ea typeface="Meiryo UI" panose="020B0604030504040204" pitchFamily="34" charset="-128"/>
              </a:rPr>
              <a:t>効果も抜群です！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9DC13B84-A725-9347-A3F6-EB907D572A78}"/>
              </a:ext>
            </a:extLst>
          </p:cNvPr>
          <p:cNvPicPr>
            <a:picLocks noChangeAspect="1"/>
          </p:cNvPicPr>
          <p:nvPr/>
        </p:nvPicPr>
        <p:blipFill>
          <a:blip r:embed="rId5"/>
          <a:stretch>
            <a:fillRect/>
          </a:stretch>
        </p:blipFill>
        <p:spPr>
          <a:xfrm>
            <a:off x="807641" y="1597412"/>
            <a:ext cx="3175000" cy="3175000"/>
          </a:xfrm>
          <a:prstGeom prst="rect">
            <a:avLst/>
          </a:prstGeom>
        </p:spPr>
      </p:pic>
    </p:spTree>
    <p:extLst>
      <p:ext uri="{BB962C8B-B14F-4D97-AF65-F5344CB8AC3E}">
        <p14:creationId xmlns:p14="http://schemas.microsoft.com/office/powerpoint/2010/main" val="1890761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en-US" altLang="ja-JP" sz="2000" dirty="0">
                <a:solidFill>
                  <a:schemeClr val="bg1"/>
                </a:solidFill>
                <a:latin typeface="Meiryo UI" panose="020B0604030504040204" pitchFamily="34" charset="-128"/>
                <a:ea typeface="Meiryo UI" panose="020B0604030504040204" pitchFamily="34" charset="-128"/>
              </a:rPr>
              <a:t>14.3</a:t>
            </a:r>
            <a:r>
              <a:rPr lang="ja-JP" altLang="en-US" sz="2000" dirty="0">
                <a:solidFill>
                  <a:schemeClr val="bg1"/>
                </a:solidFill>
                <a:latin typeface="Meiryo UI" panose="020B0604030504040204" pitchFamily="34" charset="-128"/>
                <a:ea typeface="Meiryo UI" panose="020B0604030504040204" pitchFamily="34" charset="-128"/>
              </a:rPr>
              <a:t>オンス キャンバス ランチバッグ</a:t>
            </a:r>
            <a:endParaRPr lang="en-US" altLang="ja-JP"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spc="200" dirty="0">
                <a:latin typeface="Meiryo UI" panose="020B0604030504040204" pitchFamily="34" charset="-128"/>
                <a:ea typeface="Meiryo UI" panose="020B0604030504040204" pitchFamily="34" charset="-128"/>
              </a:rPr>
              <a:t>素　材</a:t>
            </a:r>
            <a:r>
              <a:rPr lang="en-US" altLang="ja-JP" sz="900" spc="200" dirty="0">
                <a:latin typeface="Meiryo UI" panose="020B0604030504040204" pitchFamily="34" charset="-128"/>
                <a:ea typeface="Meiryo UI" panose="020B0604030504040204" pitchFamily="34" charset="-128"/>
              </a:rPr>
              <a:t>:</a:t>
            </a:r>
            <a:r>
              <a:rPr lang="ja-JP" altLang="en-US" sz="900" spc="200" dirty="0">
                <a:latin typeface="Meiryo UI" panose="020B0604030504040204" pitchFamily="34" charset="-128"/>
                <a:ea typeface="Meiryo UI" panose="020B0604030504040204" pitchFamily="34" charset="-128"/>
              </a:rPr>
              <a:t>綿 </a:t>
            </a:r>
            <a:r>
              <a:rPr lang="en-US" altLang="ja-JP" sz="900" spc="200" dirty="0">
                <a:latin typeface="Meiryo UI" panose="020B0604030504040204" pitchFamily="34" charset="-128"/>
                <a:ea typeface="Meiryo UI" panose="020B0604030504040204" pitchFamily="34" charset="-128"/>
              </a:rPr>
              <a:t>100</a:t>
            </a:r>
            <a:r>
              <a:rPr lang="ja-JP" altLang="en-US" sz="900" spc="200" dirty="0">
                <a:latin typeface="Meiryo UI" panose="020B0604030504040204" pitchFamily="34" charset="-128"/>
                <a:ea typeface="Meiryo UI" panose="020B0604030504040204" pitchFamily="34" charset="-128"/>
              </a:rPr>
              <a:t>％（キャンバス）、ナチュラル：</a:t>
            </a:r>
            <a:r>
              <a:rPr lang="en-US" altLang="ja-JP" sz="900" spc="200" dirty="0">
                <a:latin typeface="Meiryo UI" panose="020B0604030504040204" pitchFamily="34" charset="-128"/>
                <a:ea typeface="Meiryo UI" panose="020B0604030504040204" pitchFamily="34" charset="-128"/>
              </a:rPr>
              <a:t>405g/</a:t>
            </a:r>
            <a:r>
              <a:rPr lang="ja-JP" altLang="en-US" sz="900" spc="200" dirty="0">
                <a:latin typeface="Meiryo UI" panose="020B0604030504040204" pitchFamily="34" charset="-128"/>
                <a:ea typeface="Meiryo UI" panose="020B0604030504040204" pitchFamily="34" charset="-128"/>
              </a:rPr>
              <a:t>平方メートル </a:t>
            </a:r>
            <a:r>
              <a:rPr lang="en-US" altLang="ja-JP" sz="900" spc="200" dirty="0">
                <a:latin typeface="Meiryo UI" panose="020B0604030504040204" pitchFamily="34" charset="-128"/>
                <a:ea typeface="Meiryo UI" panose="020B0604030504040204" pitchFamily="34" charset="-128"/>
              </a:rPr>
              <a:t>12.0oz/yd2</a:t>
            </a:r>
            <a:r>
              <a:rPr lang="ja-JP" altLang="en-US" sz="900" spc="200" dirty="0">
                <a:latin typeface="Meiryo UI" panose="020B0604030504040204" pitchFamily="34" charset="-128"/>
                <a:ea typeface="Meiryo UI" panose="020B0604030504040204" pitchFamily="34" charset="-128"/>
              </a:rPr>
              <a:t>、カラー：</a:t>
            </a:r>
            <a:r>
              <a:rPr lang="en-US" altLang="ja-JP" sz="900" spc="200" dirty="0">
                <a:latin typeface="Meiryo UI" panose="020B0604030504040204" pitchFamily="34" charset="-128"/>
                <a:ea typeface="Meiryo UI" panose="020B0604030504040204" pitchFamily="34" charset="-128"/>
              </a:rPr>
              <a:t>390g/</a:t>
            </a:r>
            <a:r>
              <a:rPr lang="ja-JP" altLang="en-US" sz="900" spc="200" dirty="0">
                <a:latin typeface="Meiryo UI" panose="020B0604030504040204" pitchFamily="34" charset="-128"/>
                <a:ea typeface="Meiryo UI" panose="020B0604030504040204" pitchFamily="34" charset="-128"/>
              </a:rPr>
              <a:t>平方メートル </a:t>
            </a:r>
            <a:r>
              <a:rPr lang="en-US" altLang="ja-JP" sz="900" spc="200" dirty="0">
                <a:latin typeface="Meiryo UI" panose="020B0604030504040204" pitchFamily="34" charset="-128"/>
                <a:ea typeface="Meiryo UI" panose="020B0604030504040204" pitchFamily="34" charset="-128"/>
              </a:rPr>
              <a:t>11.5oz/yd2</a:t>
            </a:r>
          </a:p>
          <a:p>
            <a:r>
              <a:rPr lang="ja-JP" altLang="en-US" sz="900" spc="200" dirty="0">
                <a:latin typeface="Meiryo UI" panose="020B0604030504040204" pitchFamily="34" charset="-128"/>
                <a:ea typeface="Meiryo UI" panose="020B0604030504040204" pitchFamily="34" charset="-128"/>
              </a:rPr>
              <a:t>サイズ</a:t>
            </a:r>
            <a:r>
              <a:rPr lang="ja-JP" altLang="en-US" sz="900" dirty="0">
                <a:latin typeface="Meiryo UI" panose="020B0604030504040204" pitchFamily="34" charset="-128"/>
                <a:ea typeface="Meiryo UI" panose="020B0604030504040204" pitchFamily="34" charset="-128"/>
              </a:rPr>
              <a:t>：横</a:t>
            </a:r>
            <a:r>
              <a:rPr lang="en-US" altLang="ja-JP" sz="900" dirty="0">
                <a:latin typeface="Meiryo UI" panose="020B0604030504040204" pitchFamily="34" charset="-128"/>
                <a:ea typeface="Meiryo UI" panose="020B0604030504040204" pitchFamily="34" charset="-128"/>
              </a:rPr>
              <a:t>200×</a:t>
            </a:r>
            <a:r>
              <a:rPr lang="ja-JP" altLang="en-US" sz="900" dirty="0">
                <a:latin typeface="Meiryo UI" panose="020B0604030504040204" pitchFamily="34" charset="-128"/>
                <a:ea typeface="Meiryo UI" panose="020B0604030504040204" pitchFamily="34" charset="-128"/>
              </a:rPr>
              <a:t>縦</a:t>
            </a:r>
            <a:r>
              <a:rPr lang="en-US" altLang="ja-JP" sz="900" dirty="0">
                <a:latin typeface="Meiryo UI" panose="020B0604030504040204" pitchFamily="34" charset="-128"/>
                <a:ea typeface="Meiryo UI" panose="020B0604030504040204" pitchFamily="34" charset="-128"/>
              </a:rPr>
              <a:t>210×</a:t>
            </a:r>
            <a:r>
              <a:rPr lang="ja-JP" altLang="en-US" sz="900" dirty="0">
                <a:latin typeface="Meiryo UI" panose="020B0604030504040204" pitchFamily="34" charset="-128"/>
                <a:ea typeface="Meiryo UI" panose="020B0604030504040204" pitchFamily="34" charset="-128"/>
              </a:rPr>
              <a:t>奥行</a:t>
            </a:r>
            <a:r>
              <a:rPr lang="en-US" altLang="ja-JP" sz="900" dirty="0">
                <a:latin typeface="Meiryo UI" panose="020B0604030504040204" pitchFamily="34" charset="-128"/>
                <a:ea typeface="Meiryo UI" panose="020B0604030504040204" pitchFamily="34" charset="-128"/>
              </a:rPr>
              <a:t>170mm</a:t>
            </a:r>
            <a:r>
              <a:rPr lang="ja-JP" altLang="en-US" sz="900" dirty="0">
                <a:latin typeface="Meiryo UI" panose="020B0604030504040204" pitchFamily="34" charset="-128"/>
                <a:ea typeface="Meiryo UI" panose="020B0604030504040204" pitchFamily="34" charset="-128"/>
              </a:rPr>
              <a:t>、持ち手の長さ</a:t>
            </a:r>
            <a:r>
              <a:rPr lang="en-US" altLang="ja-JP" sz="900" dirty="0">
                <a:latin typeface="Meiryo UI" panose="020B0604030504040204" pitchFamily="34" charset="-128"/>
                <a:ea typeface="Meiryo UI" panose="020B0604030504040204" pitchFamily="34" charset="-128"/>
              </a:rPr>
              <a:t>370mm</a:t>
            </a:r>
            <a:endParaRPr lang="en-US" altLang="zh-CN"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容   量 </a:t>
            </a:r>
            <a:r>
              <a:rPr lang="en-US" altLang="ja-JP" sz="900" dirty="0">
                <a:latin typeface="Meiryo UI" panose="020B0604030504040204" pitchFamily="34" charset="-128"/>
                <a:ea typeface="Meiryo UI" panose="020B0604030504040204" pitchFamily="34" charset="-128"/>
              </a:rPr>
              <a:t>: 7L</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商品写真</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dirty="0">
                <a:latin typeface="Meiryo UI" panose="020B0604030504040204" pitchFamily="34" charset="-128"/>
                <a:ea typeface="Meiryo UI" panose="020B0604030504040204" pitchFamily="34" charset="-128"/>
              </a:rPr>
              <a:t>広めマチがお弁当用などにぴったりな、手頃なサイズのバッグ。</a:t>
            </a:r>
            <a:r>
              <a:rPr lang="en-US" altLang="ja-JP" sz="1600" dirty="0">
                <a:latin typeface="Meiryo UI" panose="020B0604030504040204" pitchFamily="34" charset="-128"/>
                <a:ea typeface="Meiryo UI" panose="020B0604030504040204" pitchFamily="34" charset="-128"/>
              </a:rPr>
              <a:t>14.3</a:t>
            </a:r>
            <a:r>
              <a:rPr lang="ja-JP" altLang="en-US" sz="1600" dirty="0">
                <a:latin typeface="Meiryo UI" panose="020B0604030504040204" pitchFamily="34" charset="-128"/>
                <a:ea typeface="Meiryo UI" panose="020B0604030504040204" pitchFamily="34" charset="-128"/>
              </a:rPr>
              <a:t>オンスの厚手なキャンバス素材を使用しているため、耐久性に優れており日常的に使用するのに適してします。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076" name="Picture 52">
            <a:extLst>
              <a:ext uri="{FF2B5EF4-FFF2-40B4-BE49-F238E27FC236}">
                <a16:creationId xmlns:a16="http://schemas.microsoft.com/office/drawing/2014/main" id="{04A9C23A-40EC-0329-273B-C0CBBA44EA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825" y="1325219"/>
            <a:ext cx="3739293" cy="3739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488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スタンダード</a:t>
            </a:r>
            <a:r>
              <a:rPr lang="en-US" altLang="ja-JP" sz="2000" dirty="0">
                <a:solidFill>
                  <a:schemeClr val="bg1"/>
                </a:solidFill>
                <a:latin typeface="Meiryo UI" panose="020B0604030504040204" pitchFamily="34" charset="-128"/>
                <a:ea typeface="Meiryo UI" panose="020B0604030504040204" pitchFamily="34" charset="-128"/>
              </a:rPr>
              <a:t>UV</a:t>
            </a:r>
            <a:r>
              <a:rPr lang="ja-JP" altLang="en-US" sz="2000" dirty="0">
                <a:solidFill>
                  <a:schemeClr val="bg1"/>
                </a:solidFill>
                <a:latin typeface="Meiryo UI" panose="020B0604030504040204" pitchFamily="34" charset="-128"/>
                <a:ea typeface="Meiryo UI" panose="020B0604030504040204" pitchFamily="34" charset="-128"/>
              </a:rPr>
              <a:t>折リタタミ傘</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1" y="5252121"/>
            <a:ext cx="4140913" cy="648512"/>
          </a:xfrm>
          <a:prstGeom prst="rect">
            <a:avLst/>
          </a:prstGeom>
          <a:noFill/>
        </p:spPr>
        <p:txBody>
          <a:bodyPr wrap="square" lIns="90000" tIns="46800" rIns="0" bIns="46800" rtlCol="0">
            <a:spAutoFit/>
          </a:bodyPr>
          <a:lstStyle/>
          <a:p>
            <a:pPr>
              <a:tabLst>
                <a:tab pos="542925" algn="l"/>
                <a:tab pos="715963" algn="l"/>
              </a:tabLst>
            </a:pPr>
            <a:r>
              <a:rPr lang="ja-JP" altLang="en-US" sz="900" spc="200" dirty="0">
                <a:latin typeface="Meiryo UI" panose="020B0604030504040204" pitchFamily="34" charset="-128"/>
                <a:ea typeface="Meiryo UI" panose="020B0604030504040204" pitchFamily="34" charset="-128"/>
              </a:rPr>
              <a:t>素　材</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ポンジ</a:t>
            </a:r>
            <a:r>
              <a:rPr lang="en-US" altLang="ja-JP" sz="900" b="0" i="0" dirty="0">
                <a:solidFill>
                  <a:srgbClr val="333333"/>
                </a:solidFill>
                <a:effectLst/>
                <a:latin typeface="-apple-system"/>
              </a:rPr>
              <a:t>(</a:t>
            </a:r>
            <a:r>
              <a:rPr lang="ja-JP" altLang="en-US" sz="900" b="0" i="0" dirty="0">
                <a:solidFill>
                  <a:srgbClr val="333333"/>
                </a:solidFill>
                <a:effectLst/>
                <a:latin typeface="-apple-system"/>
              </a:rPr>
              <a:t>ポリエステル</a:t>
            </a:r>
            <a:r>
              <a:rPr lang="en-US" altLang="ja-JP" sz="900" b="0" i="0" dirty="0">
                <a:solidFill>
                  <a:srgbClr val="333333"/>
                </a:solidFill>
                <a:effectLst/>
                <a:latin typeface="-apple-system"/>
              </a:rPr>
              <a:t>)､</a:t>
            </a:r>
            <a:r>
              <a:rPr lang="ja-JP" altLang="en-US" sz="900" b="0" i="0" dirty="0">
                <a:solidFill>
                  <a:srgbClr val="333333"/>
                </a:solidFill>
                <a:effectLst/>
                <a:latin typeface="-apple-system"/>
              </a:rPr>
              <a:t>スチール 他</a:t>
            </a:r>
            <a:endParaRPr lang="en-US" altLang="ja-JP" sz="900" b="0" i="0" dirty="0">
              <a:solidFill>
                <a:srgbClr val="333333"/>
              </a:solidFill>
              <a:effectLst/>
              <a:latin typeface="-apple-system"/>
            </a:endParaRP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サイズ</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親骨</a:t>
            </a:r>
            <a:r>
              <a:rPr lang="en-US" altLang="ja-JP" sz="900" b="0" i="0" dirty="0">
                <a:solidFill>
                  <a:srgbClr val="333333"/>
                </a:solidFill>
                <a:effectLst/>
                <a:latin typeface="-apple-system"/>
              </a:rPr>
              <a:t>/</a:t>
            </a:r>
            <a:r>
              <a:rPr lang="ja-JP" altLang="en-US" sz="900" b="0" i="0" dirty="0">
                <a:solidFill>
                  <a:srgbClr val="333333"/>
                </a:solidFill>
                <a:effectLst/>
                <a:latin typeface="-apple-system"/>
              </a:rPr>
              <a:t>約</a:t>
            </a:r>
            <a:r>
              <a:rPr lang="en-US" altLang="ja-JP" sz="900" b="0" i="0" dirty="0">
                <a:solidFill>
                  <a:srgbClr val="333333"/>
                </a:solidFill>
                <a:effectLst/>
                <a:latin typeface="-apple-system"/>
              </a:rPr>
              <a:t>530mm､</a:t>
            </a:r>
            <a:r>
              <a:rPr lang="ja-JP" altLang="en-US" sz="900" b="0" i="0" dirty="0">
                <a:solidFill>
                  <a:srgbClr val="333333"/>
                </a:solidFill>
                <a:effectLst/>
                <a:latin typeface="-apple-system"/>
              </a:rPr>
              <a:t>折りたたみ時</a:t>
            </a:r>
            <a:r>
              <a:rPr lang="en-US" altLang="ja-JP" sz="900" b="0" i="0" dirty="0">
                <a:solidFill>
                  <a:srgbClr val="333333"/>
                </a:solidFill>
                <a:effectLst/>
                <a:latin typeface="-apple-system"/>
              </a:rPr>
              <a:t>/</a:t>
            </a:r>
            <a:r>
              <a:rPr lang="ja-JP" altLang="en-US" sz="900" b="0" i="0" dirty="0">
                <a:solidFill>
                  <a:srgbClr val="333333"/>
                </a:solidFill>
                <a:effectLst/>
                <a:latin typeface="-apple-system"/>
              </a:rPr>
              <a:t>約</a:t>
            </a:r>
            <a:r>
              <a:rPr lang="en-US" altLang="ja-JP" sz="900" b="0" i="0" dirty="0">
                <a:solidFill>
                  <a:srgbClr val="333333"/>
                </a:solidFill>
                <a:effectLst/>
                <a:latin typeface="-apple-system"/>
              </a:rPr>
              <a:t>235mm</a:t>
            </a: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付属品</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取説付</a:t>
            </a:r>
            <a:r>
              <a:rPr lang="en-US" altLang="ja-JP" sz="900" b="0" i="0" dirty="0">
                <a:solidFill>
                  <a:srgbClr val="333333"/>
                </a:solidFill>
                <a:effectLst/>
                <a:latin typeface="-apple-system"/>
              </a:rPr>
              <a:t>､</a:t>
            </a:r>
            <a:r>
              <a:rPr lang="ja-JP" altLang="en-US" sz="900" b="0" i="0" dirty="0">
                <a:solidFill>
                  <a:srgbClr val="333333"/>
                </a:solidFill>
                <a:effectLst/>
                <a:latin typeface="-apple-system"/>
              </a:rPr>
              <a:t>ネイルガード付</a:t>
            </a:r>
            <a:endParaRPr lang="en-US" altLang="ja-JP" sz="900" b="0" i="0" dirty="0">
              <a:solidFill>
                <a:srgbClr val="333333"/>
              </a:solidFill>
              <a:effectLst/>
              <a:latin typeface="-apple-system"/>
            </a:endParaRP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包　装</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en-US" altLang="ja-JP" sz="900" b="0" i="0" dirty="0">
                <a:solidFill>
                  <a:srgbClr val="333333"/>
                </a:solidFill>
                <a:effectLst/>
                <a:latin typeface="-apple-system"/>
              </a:rPr>
              <a:t>OPP</a:t>
            </a:r>
            <a:r>
              <a:rPr lang="ja-JP" altLang="en-US" sz="900" b="0" i="0" dirty="0">
                <a:solidFill>
                  <a:srgbClr val="333333"/>
                </a:solidFill>
                <a:effectLst/>
                <a:latin typeface="-apple-system"/>
              </a:rPr>
              <a:t>袋</a:t>
            </a:r>
            <a:endParaRPr lang="en-US" altLang="ja-JP" sz="900" b="0" i="0" dirty="0">
              <a:solidFill>
                <a:srgbClr val="333333"/>
              </a:solidFill>
              <a:effectLst/>
              <a:latin typeface="-apple-system"/>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b="0" i="0" dirty="0">
                <a:solidFill>
                  <a:srgbClr val="333333"/>
                </a:solidFill>
                <a:effectLst/>
                <a:latin typeface="-apple-system"/>
              </a:rPr>
              <a:t>雨傘としても日傘としても利用できる便利なスタンダードな折りたたみ傘です。カラーバリエーションは全</a:t>
            </a:r>
            <a:r>
              <a:rPr lang="en-US" altLang="ja-JP" sz="1600" b="0" i="0" dirty="0">
                <a:solidFill>
                  <a:srgbClr val="333333"/>
                </a:solidFill>
                <a:effectLst/>
                <a:latin typeface="-apple-system"/>
              </a:rPr>
              <a:t>4</a:t>
            </a:r>
            <a:r>
              <a:rPr lang="ja-JP" altLang="en-US" sz="1600" b="0" i="0" dirty="0">
                <a:solidFill>
                  <a:srgbClr val="333333"/>
                </a:solidFill>
                <a:effectLst/>
                <a:latin typeface="-apple-system"/>
              </a:rPr>
              <a:t>色でご用意しており、専用の収納袋にはオリジナルデザインの名入れが可能です。</a:t>
            </a:r>
            <a:endParaRPr lang="ja-JP" altLang="en-US"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46" name="図 45">
            <a:extLst>
              <a:ext uri="{FF2B5EF4-FFF2-40B4-BE49-F238E27FC236}">
                <a16:creationId xmlns:a16="http://schemas.microsoft.com/office/drawing/2014/main" id="{4A46F78F-84F6-B647-9522-0F50BCDC95A1}"/>
              </a:ext>
            </a:extLst>
          </p:cNvPr>
          <p:cNvPicPr>
            <a:picLocks noChangeAspect="1"/>
          </p:cNvPicPr>
          <p:nvPr/>
        </p:nvPicPr>
        <p:blipFill>
          <a:blip r:embed="rId5"/>
          <a:srcRect/>
          <a:stretch/>
        </p:blipFill>
        <p:spPr>
          <a:xfrm>
            <a:off x="905769" y="1635301"/>
            <a:ext cx="3174086" cy="3174086"/>
          </a:xfrm>
          <a:prstGeom prst="rect">
            <a:avLst/>
          </a:prstGeom>
        </p:spPr>
      </p:pic>
    </p:spTree>
    <p:extLst>
      <p:ext uri="{BB962C8B-B14F-4D97-AF65-F5344CB8AC3E}">
        <p14:creationId xmlns:p14="http://schemas.microsoft.com/office/powerpoint/2010/main" val="2984317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ライトナイロン リップストップ サコッシュ</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1202510"/>
          </a:xfrm>
          <a:prstGeom prst="rect">
            <a:avLst/>
          </a:prstGeom>
          <a:noFill/>
        </p:spPr>
        <p:txBody>
          <a:bodyPr wrap="square" lIns="90000" tIns="46800" rIns="0" bIns="46800" rtlCol="0">
            <a:spAutoFit/>
          </a:bodyPr>
          <a:lstStyle/>
          <a:p>
            <a:r>
              <a:rPr lang="ja-JP" altLang="en-US" sz="800" dirty="0">
                <a:latin typeface="Meiryo UI" panose="020B0604030504040204" pitchFamily="34" charset="-128"/>
                <a:ea typeface="Meiryo UI" panose="020B0604030504040204" pitchFamily="34" charset="-128"/>
              </a:rPr>
              <a:t>カラー展開：全</a:t>
            </a:r>
            <a:r>
              <a:rPr lang="en-US" altLang="ja-JP" sz="800" dirty="0">
                <a:latin typeface="Meiryo UI" panose="020B0604030504040204" pitchFamily="34" charset="-128"/>
                <a:ea typeface="Meiryo UI" panose="020B0604030504040204" pitchFamily="34" charset="-128"/>
              </a:rPr>
              <a:t>5</a:t>
            </a:r>
            <a:r>
              <a:rPr lang="ja-JP" altLang="en-US" sz="800" dirty="0">
                <a:latin typeface="Meiryo UI" panose="020B0604030504040204" pitchFamily="34" charset="-128"/>
                <a:ea typeface="Meiryo UI" panose="020B0604030504040204" pitchFamily="34" charset="-128"/>
              </a:rPr>
              <a:t>色</a:t>
            </a:r>
            <a:endParaRPr lang="en-US" altLang="ja-JP" sz="800" dirty="0">
              <a:latin typeface="Meiryo UI" panose="020B0604030504040204" pitchFamily="34" charset="-128"/>
              <a:ea typeface="Meiryo UI" panose="020B0604030504040204" pitchFamily="34" charset="-128"/>
            </a:endParaRPr>
          </a:p>
          <a:p>
            <a:r>
              <a:rPr lang="ja-JP" altLang="en-US" sz="800" dirty="0">
                <a:latin typeface="Meiryo UI" panose="020B0604030504040204" pitchFamily="34" charset="-128"/>
                <a:ea typeface="Meiryo UI" panose="020B0604030504040204" pitchFamily="34" charset="-128"/>
              </a:rPr>
              <a:t>素材：ナイロン</a:t>
            </a:r>
            <a:r>
              <a:rPr lang="en-US" altLang="ja-JP" sz="800" dirty="0">
                <a:latin typeface="Meiryo UI" panose="020B0604030504040204" pitchFamily="34" charset="-128"/>
                <a:ea typeface="Meiryo UI" panose="020B0604030504040204" pitchFamily="34" charset="-128"/>
              </a:rPr>
              <a:t>100</a:t>
            </a:r>
            <a:r>
              <a:rPr lang="ja-JP" altLang="en-US" sz="800" dirty="0">
                <a:latin typeface="Meiryo UI" panose="020B0604030504040204" pitchFamily="34" charset="-128"/>
                <a:ea typeface="Meiryo UI" panose="020B0604030504040204" pitchFamily="34" charset="-128"/>
              </a:rPr>
              <a:t>％（リップストップ生地）　</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丸ひも部分：ポリエステル</a:t>
            </a:r>
            <a:r>
              <a:rPr lang="en-US" altLang="ja-JP" sz="800" dirty="0">
                <a:latin typeface="Meiryo UI" panose="020B0604030504040204" pitchFamily="34" charset="-128"/>
                <a:ea typeface="Meiryo UI" panose="020B0604030504040204" pitchFamily="34" charset="-128"/>
              </a:rPr>
              <a:t>100</a:t>
            </a:r>
            <a:r>
              <a:rPr lang="ja-JP" altLang="en-US" sz="800" dirty="0">
                <a:latin typeface="Meiryo UI" panose="020B0604030504040204" pitchFamily="34" charset="-128"/>
                <a:ea typeface="Meiryo UI" panose="020B0604030504040204" pitchFamily="34" charset="-128"/>
              </a:rPr>
              <a:t>％</a:t>
            </a:r>
          </a:p>
          <a:p>
            <a:r>
              <a:rPr lang="ja-JP" altLang="en-US" sz="800" dirty="0">
                <a:latin typeface="Meiryo UI" panose="020B0604030504040204" pitchFamily="34" charset="-128"/>
                <a:ea typeface="Meiryo UI" panose="020B0604030504040204" pitchFamily="34" charset="-128"/>
              </a:rPr>
              <a:t>サイズ：横</a:t>
            </a:r>
            <a:r>
              <a:rPr lang="en-US" altLang="ja-JP" sz="800" dirty="0">
                <a:latin typeface="Meiryo UI" panose="020B0604030504040204" pitchFamily="34" charset="-128"/>
                <a:ea typeface="Meiryo UI" panose="020B0604030504040204" pitchFamily="34" charset="-128"/>
              </a:rPr>
              <a:t>17×</a:t>
            </a:r>
            <a:r>
              <a:rPr lang="ja-JP" altLang="en-US" sz="800" dirty="0">
                <a:latin typeface="Meiryo UI" panose="020B0604030504040204" pitchFamily="34" charset="-128"/>
                <a:ea typeface="Meiryo UI" panose="020B0604030504040204" pitchFamily="34" charset="-128"/>
              </a:rPr>
              <a:t>縦</a:t>
            </a:r>
            <a:r>
              <a:rPr lang="en-US" altLang="ja-JP" sz="800" dirty="0">
                <a:latin typeface="Meiryo UI" panose="020B0604030504040204" pitchFamily="34" charset="-128"/>
                <a:ea typeface="Meiryo UI" panose="020B0604030504040204" pitchFamily="34" charset="-128"/>
              </a:rPr>
              <a:t>17×</a:t>
            </a:r>
            <a:r>
              <a:rPr lang="ja-JP" altLang="en-US" sz="800" dirty="0">
                <a:latin typeface="Meiryo UI" panose="020B0604030504040204" pitchFamily="34" charset="-128"/>
                <a:ea typeface="Meiryo UI" panose="020B0604030504040204" pitchFamily="34" charset="-128"/>
              </a:rPr>
              <a:t>奥行</a:t>
            </a:r>
            <a:r>
              <a:rPr lang="en-US" altLang="ja-JP" sz="800" dirty="0">
                <a:latin typeface="Meiryo UI" panose="020B0604030504040204" pitchFamily="34" charset="-128"/>
                <a:ea typeface="Meiryo UI" panose="020B0604030504040204" pitchFamily="34" charset="-128"/>
              </a:rPr>
              <a:t>5cm</a:t>
            </a:r>
            <a:r>
              <a:rPr lang="ja-JP" altLang="en-US" sz="800" dirty="0">
                <a:latin typeface="Meiryo UI" panose="020B0604030504040204" pitchFamily="34" charset="-128"/>
                <a:ea typeface="Meiryo UI" panose="020B0604030504040204" pitchFamily="34" charset="-128"/>
              </a:rPr>
              <a:t>、ショルダーコードの長さ</a:t>
            </a:r>
            <a:r>
              <a:rPr lang="en-US" altLang="ja-JP" sz="800" dirty="0">
                <a:latin typeface="Meiryo UI" panose="020B0604030504040204" pitchFamily="34" charset="-128"/>
                <a:ea typeface="Meiryo UI" panose="020B0604030504040204" pitchFamily="34" charset="-128"/>
              </a:rPr>
              <a:t>122cm</a:t>
            </a:r>
            <a:r>
              <a:rPr lang="ja-JP" altLang="en-US" sz="800" dirty="0">
                <a:latin typeface="Meiryo UI" panose="020B0604030504040204" pitchFamily="34" charset="-128"/>
                <a:ea typeface="Meiryo UI" panose="020B0604030504040204" pitchFamily="34" charset="-128"/>
              </a:rPr>
              <a:t>　</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素材の特性や生産の過程によって、表記サイズより誤差が生じます。あらかじめご了承ください。</a:t>
            </a:r>
          </a:p>
          <a:p>
            <a:r>
              <a:rPr lang="ja-JP" altLang="en-US" sz="800" dirty="0">
                <a:latin typeface="Meiryo UI" panose="020B0604030504040204" pitchFamily="34" charset="-128"/>
                <a:ea typeface="Meiryo UI" panose="020B0604030504040204" pitchFamily="34" charset="-128"/>
              </a:rPr>
              <a:t>容量：約</a:t>
            </a:r>
            <a:r>
              <a:rPr lang="en-US" altLang="ja-JP" sz="800" dirty="0">
                <a:latin typeface="Meiryo UI" panose="020B0604030504040204" pitchFamily="34" charset="-128"/>
                <a:ea typeface="Meiryo UI" panose="020B0604030504040204" pitchFamily="34" charset="-128"/>
              </a:rPr>
              <a:t>2L</a:t>
            </a:r>
          </a:p>
          <a:p>
            <a:r>
              <a:rPr lang="ja-JP" altLang="en-US" sz="800" dirty="0">
                <a:latin typeface="Meiryo UI" panose="020B0604030504040204" pitchFamily="34" charset="-128"/>
                <a:ea typeface="Meiryo UI" panose="020B0604030504040204" pitchFamily="34" charset="-128"/>
              </a:rPr>
              <a:t>注意事項：</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インクジェットプリントに関しての取扱注意</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この商品は前処理剤の定着が悪いため、インクジェットプリントに対応していません。</a:t>
            </a:r>
          </a:p>
          <a:p>
            <a:r>
              <a:rPr lang="ja-JP" altLang="en-US" sz="800" dirty="0">
                <a:latin typeface="Meiryo UI" panose="020B0604030504040204" pitchFamily="34" charset="-128"/>
                <a:ea typeface="Meiryo UI" panose="020B0604030504040204" pitchFamily="34" charset="-128"/>
              </a:rPr>
              <a:t>備考：</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色彩は実際と異なる場合があります。　</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袋口ファスナー付き　</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内ポケット付き　</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ショルダーコードの長さは調節可能（最長</a:t>
            </a:r>
            <a:r>
              <a:rPr lang="en-US" altLang="ja-JP" sz="800" dirty="0">
                <a:latin typeface="Meiryo UI" panose="020B0604030504040204" pitchFamily="34" charset="-128"/>
                <a:ea typeface="Meiryo UI" panose="020B0604030504040204" pitchFamily="34" charset="-128"/>
              </a:rPr>
              <a:t>122cm</a:t>
            </a:r>
            <a:r>
              <a:rPr lang="ja-JP" altLang="en-US" sz="800" dirty="0">
                <a:latin typeface="Meiryo UI" panose="020B0604030504040204" pitchFamily="34" charset="-128"/>
                <a:ea typeface="Meiryo UI" panose="020B0604030504040204" pitchFamily="34" charset="-128"/>
              </a:rPr>
              <a:t>） </a:t>
            </a:r>
            <a:endParaRPr lang="en-US" altLang="ja-JP" sz="8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dirty="0">
                <a:latin typeface="Meiryo UI" panose="020B0604030504040204" pitchFamily="50" charset="-128"/>
                <a:ea typeface="Meiryo UI" panose="020B0604030504040204" pitchFamily="50" charset="-128"/>
              </a:rPr>
              <a:t>ワンマイルバッグに最適なナイロン製サコッシュ。軽くて丈夫な素材で、お財布・スマホ・パスケースなどもしっかり収納可能！ストラップの長さをワンタッチで調整できるアジャスター付きです。 </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63A00A29-6F36-52F6-86BE-4BDFEA20EFE0}"/>
              </a:ext>
            </a:extLst>
          </p:cNvPr>
          <p:cNvPicPr>
            <a:picLocks noChangeAspect="1"/>
          </p:cNvPicPr>
          <p:nvPr/>
        </p:nvPicPr>
        <p:blipFill>
          <a:blip r:embed="rId5"/>
          <a:stretch>
            <a:fillRect/>
          </a:stretch>
        </p:blipFill>
        <p:spPr>
          <a:xfrm>
            <a:off x="724120" y="1422052"/>
            <a:ext cx="3628872" cy="3628872"/>
          </a:xfrm>
          <a:prstGeom prst="rect">
            <a:avLst/>
          </a:prstGeom>
        </p:spPr>
      </p:pic>
    </p:spTree>
    <p:extLst>
      <p:ext uri="{BB962C8B-B14F-4D97-AF65-F5344CB8AC3E}">
        <p14:creationId xmlns:p14="http://schemas.microsoft.com/office/powerpoint/2010/main" val="2217363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フラッシュメモリー</a:t>
            </a:r>
            <a:r>
              <a:rPr lang="en-US" altLang="ja-JP" sz="2000" dirty="0">
                <a:solidFill>
                  <a:schemeClr val="bg1"/>
                </a:solidFill>
                <a:latin typeface="Meiryo UI" panose="020B0604030504040204" pitchFamily="34" charset="-128"/>
                <a:ea typeface="Meiryo UI" panose="020B0604030504040204" pitchFamily="34" charset="-128"/>
              </a:rPr>
              <a:t>USB2.0 16GB </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a:t>
            </a:r>
            <a:r>
              <a:rPr lang="en-US" altLang="ja-JP" sz="900" dirty="0">
                <a:latin typeface="Meiryo UI" panose="020B0604030504040204" pitchFamily="34" charset="-128"/>
                <a:ea typeface="Meiryo UI" panose="020B0604030504040204" pitchFamily="34" charset="-128"/>
              </a:rPr>
              <a:t>:ABS</a:t>
            </a:r>
            <a:r>
              <a:rPr lang="ja-JP" altLang="en-US" sz="900" dirty="0">
                <a:latin typeface="Meiryo UI" panose="020B0604030504040204" pitchFamily="34" charset="-128"/>
                <a:ea typeface="Meiryo UI" panose="020B0604030504040204" pitchFamily="34" charset="-128"/>
              </a:rPr>
              <a:t>樹脂</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:20×60×8mm</a:t>
            </a:r>
          </a:p>
          <a:p>
            <a:r>
              <a:rPr lang="ja-JP" altLang="en-US" sz="900" dirty="0">
                <a:latin typeface="Meiryo UI" panose="020B0604030504040204" pitchFamily="34" charset="-128"/>
                <a:ea typeface="Meiryo UI" panose="020B0604030504040204" pitchFamily="34" charset="-128"/>
              </a:rPr>
              <a:t>包装</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化粧箱入（</a:t>
            </a:r>
            <a:r>
              <a:rPr lang="en-US" altLang="ja-JP" sz="900" dirty="0">
                <a:latin typeface="Meiryo UI" panose="020B0604030504040204" pitchFamily="34" charset="-128"/>
                <a:ea typeface="Meiryo UI" panose="020B0604030504040204" pitchFamily="34" charset="-128"/>
              </a:rPr>
              <a:t>26×80×11mm</a:t>
            </a:r>
            <a:r>
              <a:rPr lang="ja-JP" altLang="en-US" sz="900" dirty="0">
                <a:latin typeface="Meiryo UI" panose="020B0604030504040204" pitchFamily="34" charset="-128"/>
                <a:ea typeface="Meiryo UI" panose="020B0604030504040204" pitchFamily="34" charset="-128"/>
              </a:rPr>
              <a:t>）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すっきりとした非常にシンプルな白色のフラッシュメモリーです。名入れするどんなオリジナルデザインも映えるため、ノベルティ用にも物販用にも記念用にもおすすめのアイテムです。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3" name="図 12">
            <a:extLst>
              <a:ext uri="{FF2B5EF4-FFF2-40B4-BE49-F238E27FC236}">
                <a16:creationId xmlns:a16="http://schemas.microsoft.com/office/drawing/2014/main" id="{63DE2DD1-8BAD-DB9B-F1B7-7D0ECB4E88B9}"/>
              </a:ext>
            </a:extLst>
          </p:cNvPr>
          <p:cNvPicPr>
            <a:picLocks noChangeAspect="1"/>
          </p:cNvPicPr>
          <p:nvPr/>
        </p:nvPicPr>
        <p:blipFill>
          <a:blip r:embed="rId5"/>
          <a:stretch>
            <a:fillRect/>
          </a:stretch>
        </p:blipFill>
        <p:spPr>
          <a:xfrm>
            <a:off x="652515" y="1371901"/>
            <a:ext cx="3676204" cy="3676204"/>
          </a:xfrm>
          <a:prstGeom prst="rect">
            <a:avLst/>
          </a:prstGeom>
        </p:spPr>
      </p:pic>
    </p:spTree>
    <p:extLst>
      <p:ext uri="{BB962C8B-B14F-4D97-AF65-F5344CB8AC3E}">
        <p14:creationId xmlns:p14="http://schemas.microsoft.com/office/powerpoint/2010/main" val="1100319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倒れてもこぼれないサーモタンブラー</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1064010"/>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a:t>
            </a:r>
            <a:r>
              <a:rPr lang="en-US" altLang="ja-JP" sz="900" dirty="0">
                <a:latin typeface="Meiryo UI" panose="020B0604030504040204" pitchFamily="34" charset="-128"/>
                <a:ea typeface="Meiryo UI" panose="020B0604030504040204" pitchFamily="34" charset="-128"/>
              </a:rPr>
              <a:t>ABS､</a:t>
            </a:r>
            <a:r>
              <a:rPr lang="ja-JP" altLang="en-US" sz="900">
                <a:latin typeface="Meiryo UI" panose="020B0604030504040204" pitchFamily="34" charset="-128"/>
                <a:ea typeface="Meiryo UI" panose="020B0604030504040204" pitchFamily="34" charset="-128"/>
              </a:rPr>
              <a:t>シリコーンゴム 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a:t>
            </a:r>
            <a:r>
              <a:rPr lang="el-GR" altLang="ja-JP" sz="900" dirty="0">
                <a:latin typeface="Meiryo UI" panose="020B0604030504040204" pitchFamily="34" charset="-128"/>
                <a:ea typeface="Meiryo UI" panose="020B0604030504040204" pitchFamily="34" charset="-128"/>
              </a:rPr>
              <a:t>Φ72×140</a:t>
            </a:r>
            <a:r>
              <a:rPr lang="en-US" altLang="ja-JP" sz="900" dirty="0">
                <a:latin typeface="Meiryo UI" panose="020B0604030504040204" pitchFamily="34" charset="-128"/>
                <a:ea typeface="Meiryo UI" panose="020B0604030504040204" pitchFamily="34" charset="-128"/>
              </a:rPr>
              <a:t>mm </a:t>
            </a:r>
          </a:p>
          <a:p>
            <a:r>
              <a:rPr lang="ja-JP" altLang="en-US" sz="900">
                <a:latin typeface="Meiryo UI" panose="020B0604030504040204" pitchFamily="34" charset="-128"/>
                <a:ea typeface="Meiryo UI" panose="020B0604030504040204" pitchFamily="34" charset="-128"/>
              </a:rPr>
              <a:t>容</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量：</a:t>
            </a:r>
            <a:r>
              <a:rPr lang="en-US" altLang="ja-JP" sz="900" dirty="0">
                <a:latin typeface="Meiryo UI" panose="020B0604030504040204" pitchFamily="34" charset="-128"/>
                <a:ea typeface="Meiryo UI" panose="020B0604030504040204" pitchFamily="34" charset="-128"/>
              </a:rPr>
              <a:t>280ml</a:t>
            </a:r>
          </a:p>
          <a:p>
            <a:r>
              <a:rPr lang="ja-JP" altLang="en-US" sz="900">
                <a:latin typeface="Meiryo UI" panose="020B0604030504040204" pitchFamily="34" charset="-128"/>
                <a:ea typeface="Meiryo UI" panose="020B0604030504040204" pitchFamily="34" charset="-128"/>
              </a:rPr>
              <a:t>機</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能：本体耐熱温度</a:t>
            </a:r>
            <a:r>
              <a:rPr lang="en-US" altLang="ja-JP" sz="900" dirty="0">
                <a:latin typeface="Meiryo UI" panose="020B0604030504040204" pitchFamily="34" charset="-128"/>
                <a:ea typeface="Meiryo UI" panose="020B0604030504040204" pitchFamily="34" charset="-128"/>
              </a:rPr>
              <a:t>80℃</a:t>
            </a:r>
          </a:p>
          <a:p>
            <a:r>
              <a:rPr lang="ja-JP" altLang="en-US" sz="900">
                <a:latin typeface="Meiryo UI" panose="020B0604030504040204" pitchFamily="34" charset="-128"/>
                <a:ea typeface="Meiryo UI" panose="020B0604030504040204" pitchFamily="34" charset="-128"/>
              </a:rPr>
              <a:t>付属品：取説付</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紙箱面</a:t>
            </a:r>
            <a:r>
              <a:rPr lang="en-US" altLang="ja-JP" sz="900" dirty="0">
                <a:latin typeface="Meiryo UI" panose="020B0604030504040204" pitchFamily="34" charset="-128"/>
                <a:ea typeface="Meiryo UI" panose="020B0604030504040204" pitchFamily="34" charset="-128"/>
              </a:rPr>
              <a:t>)</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考：レッド・ネイビー・ブラック・ホワイト</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　　　　　　食品衛生検査済</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倒しても中身をこぼさない上、断熱材入りで保温保冷効果のある便利なサーモタンブラーです。シンプルな見た目ですがカラーバリエーションは全</a:t>
            </a:r>
            <a:r>
              <a:rPr lang="en-US" altLang="ja-JP" sz="1600" dirty="0">
                <a:latin typeface="Meiryo UI" panose="020B0604030504040204" pitchFamily="34" charset="-128"/>
                <a:ea typeface="Meiryo UI" panose="020B0604030504040204" pitchFamily="34" charset="-128"/>
              </a:rPr>
              <a:t>4</a:t>
            </a:r>
            <a:r>
              <a:rPr lang="ja-JP" altLang="en-US" sz="1600">
                <a:latin typeface="Meiryo UI" panose="020B0604030504040204" pitchFamily="34" charset="-128"/>
                <a:ea typeface="Meiryo UI" panose="020B0604030504040204" pitchFamily="34" charset="-128"/>
              </a:rPr>
              <a:t>色ありますので、名入れ用におすすめです！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2540FF95-A19B-4E49-85A9-35C831347237}"/>
              </a:ext>
            </a:extLst>
          </p:cNvPr>
          <p:cNvPicPr>
            <a:picLocks noChangeAspect="1"/>
          </p:cNvPicPr>
          <p:nvPr/>
        </p:nvPicPr>
        <p:blipFill>
          <a:blip r:embed="rId5"/>
          <a:stretch>
            <a:fillRect/>
          </a:stretch>
        </p:blipFill>
        <p:spPr>
          <a:xfrm>
            <a:off x="656449" y="1491895"/>
            <a:ext cx="3696641" cy="3518131"/>
          </a:xfrm>
          <a:prstGeom prst="rect">
            <a:avLst/>
          </a:prstGeom>
        </p:spPr>
      </p:pic>
    </p:spTree>
    <p:extLst>
      <p:ext uri="{BB962C8B-B14F-4D97-AF65-F5344CB8AC3E}">
        <p14:creationId xmlns:p14="http://schemas.microsoft.com/office/powerpoint/2010/main" val="684446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オリジナルお守り</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印刷：</a:t>
            </a:r>
            <a:r>
              <a:rPr lang="en-US" altLang="ja-JP" sz="900" dirty="0">
                <a:latin typeface="Meiryo UI" panose="020B0604030504040204" pitchFamily="34" charset="-128"/>
                <a:ea typeface="Meiryo UI" panose="020B0604030504040204" pitchFamily="34" charset="-128"/>
              </a:rPr>
              <a:t>UV</a:t>
            </a:r>
            <a:r>
              <a:rPr lang="ja-JP" altLang="en-US" sz="900" dirty="0">
                <a:latin typeface="Meiryo UI" panose="020B0604030504040204" pitchFamily="34" charset="-128"/>
                <a:ea typeface="Meiryo UI" panose="020B0604030504040204" pitchFamily="34" charset="-128"/>
              </a:rPr>
              <a:t>インクジェット</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サイズ：（大）約</a:t>
            </a:r>
            <a:r>
              <a:rPr lang="en-US" altLang="ja-JP" sz="900" dirty="0">
                <a:latin typeface="Meiryo UI" panose="020B0604030504040204" pitchFamily="34" charset="-128"/>
                <a:ea typeface="Meiryo UI" panose="020B0604030504040204" pitchFamily="34" charset="-128"/>
              </a:rPr>
              <a:t>W50×H80mm</a:t>
            </a:r>
            <a:r>
              <a:rPr lang="ja-JP" altLang="en-US" sz="900" dirty="0">
                <a:latin typeface="Meiryo UI" panose="020B0604030504040204" pitchFamily="34" charset="-128"/>
                <a:ea typeface="Meiryo UI" panose="020B0604030504040204" pitchFamily="34" charset="-128"/>
              </a:rPr>
              <a:t>　（中）約</a:t>
            </a:r>
            <a:r>
              <a:rPr lang="en-US" altLang="ja-JP" sz="900" dirty="0">
                <a:latin typeface="Meiryo UI" panose="020B0604030504040204" pitchFamily="34" charset="-128"/>
                <a:ea typeface="Meiryo UI" panose="020B0604030504040204" pitchFamily="34" charset="-128"/>
              </a:rPr>
              <a:t>W40×H65mm</a:t>
            </a:r>
            <a:r>
              <a:rPr lang="ja-JP" altLang="en-US" sz="900" dirty="0">
                <a:latin typeface="Meiryo UI" panose="020B0604030504040204" pitchFamily="34" charset="-128"/>
                <a:ea typeface="Meiryo UI" panose="020B0604030504040204" pitchFamily="34" charset="-128"/>
              </a:rPr>
              <a:t>　（小）約</a:t>
            </a:r>
            <a:r>
              <a:rPr lang="en-US" altLang="ja-JP" sz="900" dirty="0">
                <a:latin typeface="Meiryo UI" panose="020B0604030504040204" pitchFamily="34" charset="-128"/>
                <a:ea typeface="Meiryo UI" panose="020B0604030504040204" pitchFamily="34" charset="-128"/>
              </a:rPr>
              <a:t>W29×H42mm</a:t>
            </a:r>
            <a:r>
              <a:rPr lang="ja-JP" altLang="en-US" sz="900" dirty="0">
                <a:latin typeface="Meiryo UI" panose="020B0604030504040204" pitchFamily="34" charset="-128"/>
                <a:ea typeface="Meiryo UI" panose="020B0604030504040204" pitchFamily="34" charset="-128"/>
              </a:rPr>
              <a:t>　</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その他別注サイズも製作承ります。素材：透明アクリル</a:t>
            </a:r>
            <a:r>
              <a:rPr lang="en-US" altLang="ja-JP" sz="900" dirty="0">
                <a:latin typeface="Meiryo UI" panose="020B0604030504040204" pitchFamily="34" charset="-128"/>
                <a:ea typeface="Meiryo UI" panose="020B0604030504040204" pitchFamily="34" charset="-128"/>
              </a:rPr>
              <a:t>3㎜</a:t>
            </a:r>
            <a:r>
              <a:rPr lang="ja-JP" altLang="en-US" sz="900" dirty="0">
                <a:latin typeface="Meiryo UI" panose="020B0604030504040204" pitchFamily="34" charset="-128"/>
                <a:ea typeface="Meiryo UI" panose="020B0604030504040204" pitchFamily="34" charset="-128"/>
              </a:rPr>
              <a:t>厚</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推しキャラをフルカラープリントして、肌身離さず持ち歩ける、本格的で特別感があるオリジナルのお守りが作れます。アクセサリーとして、カバンやポーチなどに取り付けてもとてもオシャレです。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16" name="オブジェクト 15">
            <a:extLst>
              <a:ext uri="{FF2B5EF4-FFF2-40B4-BE49-F238E27FC236}">
                <a16:creationId xmlns:a16="http://schemas.microsoft.com/office/drawing/2014/main" id="{37195C3F-DD19-31E6-B287-4CDE92F69A10}"/>
              </a:ext>
            </a:extLst>
          </p:cNvPr>
          <p:cNvGraphicFramePr>
            <a:graphicFrameLocks noChangeAspect="1"/>
          </p:cNvGraphicFramePr>
          <p:nvPr/>
        </p:nvGraphicFramePr>
        <p:xfrm>
          <a:off x="709613" y="1392238"/>
          <a:ext cx="3640137" cy="3636962"/>
        </p:xfrm>
        <a:graphic>
          <a:graphicData uri="http://schemas.openxmlformats.org/presentationml/2006/ole">
            <mc:AlternateContent xmlns:mc="http://schemas.openxmlformats.org/markup-compatibility/2006">
              <mc:Choice xmlns:v="urn:schemas-microsoft-com:vml" Requires="v">
                <p:oleObj name="Image" r:id="rId5" imgW="6277232" imgH="6272389" progId="Photoshop.Image.13">
                  <p:embed/>
                </p:oleObj>
              </mc:Choice>
              <mc:Fallback>
                <p:oleObj name="Image" r:id="rId5" imgW="6277232" imgH="6272389" progId="Photoshop.Image.13">
                  <p:embed/>
                  <p:pic>
                    <p:nvPicPr>
                      <p:cNvPr id="16" name="オブジェクト 15">
                        <a:extLst>
                          <a:ext uri="{FF2B5EF4-FFF2-40B4-BE49-F238E27FC236}">
                            <a16:creationId xmlns:a16="http://schemas.microsoft.com/office/drawing/2014/main" id="{37195C3F-DD19-31E6-B287-4CDE92F69A10}"/>
                          </a:ext>
                        </a:extLst>
                      </p:cNvPr>
                      <p:cNvPicPr/>
                      <p:nvPr/>
                    </p:nvPicPr>
                    <p:blipFill>
                      <a:blip r:embed="rId6"/>
                      <a:stretch>
                        <a:fillRect/>
                      </a:stretch>
                    </p:blipFill>
                    <p:spPr>
                      <a:xfrm>
                        <a:off x="709613" y="1392238"/>
                        <a:ext cx="3640137" cy="3636962"/>
                      </a:xfrm>
                      <a:prstGeom prst="rect">
                        <a:avLst/>
                      </a:prstGeom>
                    </p:spPr>
                  </p:pic>
                </p:oleObj>
              </mc:Fallback>
            </mc:AlternateContent>
          </a:graphicData>
        </a:graphic>
      </p:graphicFrame>
    </p:spTree>
    <p:extLst>
      <p:ext uri="{BB962C8B-B14F-4D97-AF65-F5344CB8AC3E}">
        <p14:creationId xmlns:p14="http://schemas.microsoft.com/office/powerpoint/2010/main" val="1204373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ウッドキャップ・ステンレスボトル（</a:t>
            </a:r>
            <a:r>
              <a:rPr lang="en-US" altLang="ja-JP" sz="2000" dirty="0">
                <a:solidFill>
                  <a:schemeClr val="bg1"/>
                </a:solidFill>
                <a:latin typeface="Meiryo UI" panose="020B0604030504040204" pitchFamily="34" charset="-128"/>
                <a:ea typeface="Meiryo UI" panose="020B0604030504040204" pitchFamily="34" charset="-128"/>
              </a:rPr>
              <a:t>350ml</a:t>
            </a:r>
            <a:r>
              <a:rPr lang="ja-JP" altLang="en-US" sz="2000" dirty="0">
                <a:solidFill>
                  <a:schemeClr val="bg1"/>
                </a:solidFill>
                <a:latin typeface="Meiryo UI" panose="020B0604030504040204" pitchFamily="34" charset="-128"/>
                <a:ea typeface="Meiryo UI" panose="020B0604030504040204" pitchFamily="34" charset="-128"/>
              </a:rPr>
              <a:t>）</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カラー展開：全</a:t>
            </a:r>
            <a:r>
              <a:rPr lang="en-US" altLang="ja-JP" sz="900" dirty="0">
                <a:latin typeface="Meiryo UI" panose="020B0604030504040204" pitchFamily="34" charset="-128"/>
                <a:ea typeface="Meiryo UI" panose="020B0604030504040204" pitchFamily="34" charset="-128"/>
              </a:rPr>
              <a:t>3</a:t>
            </a:r>
            <a:r>
              <a:rPr lang="ja-JP" altLang="en-US" sz="900" dirty="0">
                <a:latin typeface="Meiryo UI" panose="020B0604030504040204" pitchFamily="34" charset="-128"/>
                <a:ea typeface="Meiryo UI" panose="020B0604030504040204" pitchFamily="34" charset="-128"/>
              </a:rPr>
              <a:t>色</a:t>
            </a:r>
          </a:p>
          <a:p>
            <a:r>
              <a:rPr lang="ja-JP" altLang="en-US" sz="900" dirty="0">
                <a:latin typeface="Meiryo UI" panose="020B0604030504040204" pitchFamily="34" charset="-128"/>
                <a:ea typeface="Meiryo UI" panose="020B0604030504040204" pitchFamily="34" charset="-128"/>
              </a:rPr>
              <a:t>素材：竹、ステンレス、</a:t>
            </a:r>
            <a:r>
              <a:rPr lang="en-US" altLang="ja-JP" sz="900" dirty="0">
                <a:latin typeface="Meiryo UI" panose="020B0604030504040204" pitchFamily="34" charset="-128"/>
                <a:ea typeface="Meiryo UI" panose="020B0604030504040204" pitchFamily="34" charset="-128"/>
              </a:rPr>
              <a:t>PP</a:t>
            </a:r>
            <a:r>
              <a:rPr lang="ja-JP" altLang="en-US" sz="900" dirty="0">
                <a:latin typeface="Meiryo UI" panose="020B0604030504040204" pitchFamily="34" charset="-128"/>
                <a:ea typeface="Meiryo UI" panose="020B0604030504040204" pitchFamily="34" charset="-128"/>
              </a:rPr>
              <a:t>、シリコーンゴム</a:t>
            </a:r>
          </a:p>
          <a:p>
            <a:r>
              <a:rPr lang="ja-JP" altLang="en-US" sz="900" dirty="0">
                <a:latin typeface="Meiryo UI" panose="020B0604030504040204" pitchFamily="34" charset="-128"/>
                <a:ea typeface="Meiryo UI" panose="020B0604030504040204" pitchFamily="34" charset="-128"/>
              </a:rPr>
              <a:t>サイズ：幅</a:t>
            </a:r>
            <a:r>
              <a:rPr lang="en-US" altLang="ja-JP" sz="900" dirty="0">
                <a:latin typeface="Meiryo UI" panose="020B0604030504040204" pitchFamily="34" charset="-128"/>
                <a:ea typeface="Meiryo UI" panose="020B0604030504040204" pitchFamily="34" charset="-128"/>
              </a:rPr>
              <a:t>70×</a:t>
            </a:r>
            <a:r>
              <a:rPr lang="ja-JP" altLang="en-US" sz="900" dirty="0">
                <a:latin typeface="Meiryo UI" panose="020B0604030504040204" pitchFamily="34" charset="-128"/>
                <a:ea typeface="Meiryo UI" panose="020B0604030504040204" pitchFamily="34" charset="-128"/>
              </a:rPr>
              <a:t>奥</a:t>
            </a:r>
            <a:r>
              <a:rPr lang="en-US" altLang="ja-JP" sz="900" dirty="0">
                <a:latin typeface="Meiryo UI" panose="020B0604030504040204" pitchFamily="34" charset="-128"/>
                <a:ea typeface="Meiryo UI" panose="020B0604030504040204" pitchFamily="34" charset="-128"/>
              </a:rPr>
              <a:t>70×</a:t>
            </a:r>
            <a:r>
              <a:rPr lang="ja-JP" altLang="en-US" sz="900" dirty="0">
                <a:latin typeface="Meiryo UI" panose="020B0604030504040204" pitchFamily="34" charset="-128"/>
                <a:ea typeface="Meiryo UI" panose="020B0604030504040204" pitchFamily="34" charset="-128"/>
              </a:rPr>
              <a:t>高さ</a:t>
            </a:r>
            <a:r>
              <a:rPr lang="en-US" altLang="ja-JP" sz="900" dirty="0">
                <a:latin typeface="Meiryo UI" panose="020B0604030504040204" pitchFamily="34" charset="-128"/>
                <a:ea typeface="Meiryo UI" panose="020B0604030504040204" pitchFamily="34" charset="-128"/>
              </a:rPr>
              <a:t>180mm</a:t>
            </a:r>
          </a:p>
          <a:p>
            <a:r>
              <a:rPr lang="ja-JP" altLang="en-US" sz="900" dirty="0">
                <a:latin typeface="Meiryo UI" panose="020B0604030504040204" pitchFamily="34" charset="-128"/>
                <a:ea typeface="Meiryo UI" panose="020B0604030504040204" pitchFamily="34" charset="-128"/>
              </a:rPr>
              <a:t>容量：</a:t>
            </a:r>
            <a:r>
              <a:rPr lang="en-US" altLang="ja-JP" sz="900" dirty="0">
                <a:latin typeface="Meiryo UI" panose="020B0604030504040204" pitchFamily="34" charset="-128"/>
                <a:ea typeface="Meiryo UI" panose="020B0604030504040204" pitchFamily="34" charset="-128"/>
              </a:rPr>
              <a:t>350ml</a:t>
            </a:r>
          </a:p>
          <a:p>
            <a:r>
              <a:rPr lang="ja-JP" altLang="en-US" sz="900" dirty="0">
                <a:latin typeface="Meiryo UI" panose="020B0604030504040204" pitchFamily="34" charset="-128"/>
                <a:ea typeface="Meiryo UI" panose="020B0604030504040204" pitchFamily="34" charset="-128"/>
              </a:rPr>
              <a:t>包装：箱入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竹製ウッドキャップがアクセントになっている、</a:t>
            </a:r>
            <a:r>
              <a:rPr lang="en-US" altLang="ja-JP" sz="1600" dirty="0"/>
              <a:t>350ml</a:t>
            </a:r>
            <a:r>
              <a:rPr lang="ja-JP" altLang="en-US" sz="1600" dirty="0"/>
              <a:t>サイズのステンレスボトル。保冷温効果抜群の真空</a:t>
            </a:r>
            <a:r>
              <a:rPr lang="en-US" altLang="ja-JP" sz="1600" dirty="0"/>
              <a:t>2</a:t>
            </a:r>
            <a:r>
              <a:rPr lang="ja-JP" altLang="en-US" sz="1600" dirty="0"/>
              <a:t>重構造で、高級感があって見た目もおしゃれ。シンプルな構造でお手入れも簡単です。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3" name="図 12">
            <a:extLst>
              <a:ext uri="{FF2B5EF4-FFF2-40B4-BE49-F238E27FC236}">
                <a16:creationId xmlns:a16="http://schemas.microsoft.com/office/drawing/2014/main" id="{43CC22BB-2B82-34E7-9F48-CE85B32A8D11}"/>
              </a:ext>
            </a:extLst>
          </p:cNvPr>
          <p:cNvPicPr>
            <a:picLocks noChangeAspect="1"/>
          </p:cNvPicPr>
          <p:nvPr/>
        </p:nvPicPr>
        <p:blipFill>
          <a:blip r:embed="rId5"/>
          <a:stretch>
            <a:fillRect/>
          </a:stretch>
        </p:blipFill>
        <p:spPr>
          <a:xfrm>
            <a:off x="680266" y="1373616"/>
            <a:ext cx="3613805" cy="3613805"/>
          </a:xfrm>
          <a:prstGeom prst="rect">
            <a:avLst/>
          </a:prstGeom>
        </p:spPr>
      </p:pic>
    </p:spTree>
    <p:extLst>
      <p:ext uri="{BB962C8B-B14F-4D97-AF65-F5344CB8AC3E}">
        <p14:creationId xmlns:p14="http://schemas.microsoft.com/office/powerpoint/2010/main" val="3915713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サンワサプライ マルチクッションケース</a:t>
            </a:r>
            <a:r>
              <a:rPr lang="en-US" altLang="ja-JP" sz="2000" dirty="0">
                <a:solidFill>
                  <a:schemeClr val="bg1"/>
                </a:solidFill>
                <a:latin typeface="Meiryo UI" panose="020B0604030504040204" pitchFamily="34" charset="-128"/>
                <a:ea typeface="Meiryo UI" panose="020B0604030504040204" pitchFamily="34" charset="-128"/>
              </a:rPr>
              <a:t>(L</a:t>
            </a:r>
            <a:r>
              <a:rPr lang="ja-JP" altLang="en-US" sz="2000" dirty="0">
                <a:solidFill>
                  <a:schemeClr val="bg1"/>
                </a:solidFill>
                <a:latin typeface="Meiryo UI" panose="020B0604030504040204" pitchFamily="34" charset="-128"/>
                <a:ea typeface="Meiryo UI" panose="020B0604030504040204" pitchFamily="34" charset="-128"/>
              </a:rPr>
              <a:t>サイズ・ブラック</a:t>
            </a:r>
            <a:r>
              <a:rPr lang="en-US" altLang="ja-JP" sz="2000" dirty="0">
                <a:solidFill>
                  <a:schemeClr val="bg1"/>
                </a:solidFill>
                <a:latin typeface="Meiryo UI" panose="020B0604030504040204" pitchFamily="34" charset="-128"/>
                <a:ea typeface="Meiryo UI" panose="020B0604030504040204" pitchFamily="34" charset="-128"/>
              </a:rPr>
              <a:t>) </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9255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素材：ポリエステルジャージ、ポリウレタン</a:t>
            </a:r>
          </a:p>
          <a:p>
            <a:r>
              <a:rPr lang="ja-JP" altLang="en-US" sz="900" dirty="0">
                <a:latin typeface="Meiryo UI" panose="020B0604030504040204" pitchFamily="34" charset="-128"/>
                <a:ea typeface="Meiryo UI" panose="020B0604030504040204" pitchFamily="34" charset="-128"/>
              </a:rPr>
              <a:t>サイズ：外寸</a:t>
            </a:r>
            <a:r>
              <a:rPr lang="en-US" altLang="ja-JP" sz="900" dirty="0">
                <a:latin typeface="Meiryo UI" panose="020B0604030504040204" pitchFamily="34" charset="-128"/>
                <a:ea typeface="Meiryo UI" panose="020B0604030504040204" pitchFamily="34" charset="-128"/>
              </a:rPr>
              <a:t>/W260×D20×H195mm</a:t>
            </a:r>
            <a:r>
              <a:rPr lang="ja-JP" altLang="en-US" sz="900" dirty="0">
                <a:latin typeface="Meiryo UI" panose="020B0604030504040204" pitchFamily="34" charset="-128"/>
                <a:ea typeface="Meiryo UI" panose="020B0604030504040204" pitchFamily="34" charset="-128"/>
              </a:rPr>
              <a:t>、参考収納寸法</a:t>
            </a:r>
            <a:r>
              <a:rPr lang="en-US" altLang="ja-JP" sz="900" dirty="0">
                <a:latin typeface="Meiryo UI" panose="020B0604030504040204" pitchFamily="34" charset="-128"/>
                <a:ea typeface="Meiryo UI" panose="020B0604030504040204" pitchFamily="34" charset="-128"/>
              </a:rPr>
              <a:t>/W230×D35×H170mm</a:t>
            </a:r>
          </a:p>
          <a:p>
            <a:r>
              <a:rPr lang="ja-JP" altLang="en-US" sz="900" dirty="0">
                <a:latin typeface="Meiryo UI" panose="020B0604030504040204" pitchFamily="34" charset="-128"/>
                <a:ea typeface="Meiryo UI" panose="020B0604030504040204" pitchFamily="34" charset="-128"/>
              </a:rPr>
              <a:t>重量：</a:t>
            </a:r>
            <a:r>
              <a:rPr lang="en-US" altLang="ja-JP" sz="900" dirty="0">
                <a:latin typeface="Meiryo UI" panose="020B0604030504040204" pitchFamily="34" charset="-128"/>
                <a:ea typeface="Meiryo UI" panose="020B0604030504040204" pitchFamily="34" charset="-128"/>
              </a:rPr>
              <a:t>35g</a:t>
            </a:r>
          </a:p>
          <a:p>
            <a:r>
              <a:rPr lang="ja-JP" altLang="en-US" sz="900" dirty="0">
                <a:latin typeface="Meiryo UI" panose="020B0604030504040204" pitchFamily="34" charset="-128"/>
                <a:ea typeface="Meiryo UI" panose="020B0604030504040204" pitchFamily="34" charset="-128"/>
              </a:rPr>
              <a:t>機能：■ソフトな手触り＆クッション性抜群で大切な機器をキズから守る　■バッグの中の整理に最適　■マウス・テンキーなどのパソコン周辺機器の収納に最適</a:t>
            </a:r>
          </a:p>
          <a:p>
            <a:r>
              <a:rPr lang="ja-JP" altLang="en-US" sz="900" dirty="0">
                <a:latin typeface="Meiryo UI" panose="020B0604030504040204" pitchFamily="34" charset="-128"/>
                <a:ea typeface="Meiryo UI" panose="020B0604030504040204" pitchFamily="34" charset="-128"/>
              </a:rPr>
              <a:t>備考：対応機種：マウス、テンキーなどの周辺機器アクセサリ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ファスナータイプのマルチクッションケース</a:t>
            </a:r>
            <a:r>
              <a:rPr lang="en-US" altLang="ja-JP" sz="1600" dirty="0"/>
              <a:t>L</a:t>
            </a:r>
            <a:r>
              <a:rPr lang="ja-JP" altLang="en-US" sz="1600" dirty="0"/>
              <a:t>サイズは、マウスやテンキーなどのパソコン周辺機器の収納に最適です。ソフトな手触りのウレタンクッションが機器を優しく保護してくれます。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31" name="図 30">
            <a:extLst>
              <a:ext uri="{FF2B5EF4-FFF2-40B4-BE49-F238E27FC236}">
                <a16:creationId xmlns:a16="http://schemas.microsoft.com/office/drawing/2014/main" id="{DC5F9590-D6F8-40CC-D6A7-89C12D23064F}"/>
              </a:ext>
            </a:extLst>
          </p:cNvPr>
          <p:cNvPicPr>
            <a:picLocks noChangeAspect="1"/>
          </p:cNvPicPr>
          <p:nvPr/>
        </p:nvPicPr>
        <p:blipFill>
          <a:blip r:embed="rId5"/>
          <a:stretch>
            <a:fillRect/>
          </a:stretch>
        </p:blipFill>
        <p:spPr>
          <a:xfrm>
            <a:off x="714730" y="1343478"/>
            <a:ext cx="3658978" cy="3658978"/>
          </a:xfrm>
          <a:prstGeom prst="rect">
            <a:avLst/>
          </a:prstGeom>
        </p:spPr>
      </p:pic>
    </p:spTree>
    <p:extLst>
      <p:ext uri="{BB962C8B-B14F-4D97-AF65-F5344CB8AC3E}">
        <p14:creationId xmlns:p14="http://schemas.microsoft.com/office/powerpoint/2010/main" val="3235271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オリジナル風呂敷（大）</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印刷：昇華転写</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W900×H900㎜</a:t>
            </a:r>
            <a:r>
              <a:rPr lang="ja-JP" altLang="en-US" sz="900" dirty="0">
                <a:latin typeface="Meiryo UI" panose="020B0604030504040204" pitchFamily="34" charset="-128"/>
                <a:ea typeface="Meiryo UI" panose="020B0604030504040204" pitchFamily="34" charset="-128"/>
              </a:rPr>
              <a:t>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大きな</a:t>
            </a:r>
            <a:r>
              <a:rPr lang="en-US" altLang="ja-JP" sz="1600" dirty="0"/>
              <a:t>900×900mm</a:t>
            </a:r>
            <a:r>
              <a:rPr lang="ja-JP" altLang="en-US" sz="1600" dirty="0"/>
              <a:t>サイズの風呂敷。物を包んで持ち運んだり収納したりと、多用途で繰り返し使える、環境に優しいエコなノベルティグッズや物販品として再注目されています。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8" name="オブジェクト 27">
            <a:extLst>
              <a:ext uri="{FF2B5EF4-FFF2-40B4-BE49-F238E27FC236}">
                <a16:creationId xmlns:a16="http://schemas.microsoft.com/office/drawing/2014/main" id="{9DE51016-E800-C4F0-2FCA-5A1878F70AD4}"/>
              </a:ext>
            </a:extLst>
          </p:cNvPr>
          <p:cNvGraphicFramePr>
            <a:graphicFrameLocks noChangeAspect="1"/>
          </p:cNvGraphicFramePr>
          <p:nvPr/>
        </p:nvGraphicFramePr>
        <p:xfrm>
          <a:off x="738188" y="1409700"/>
          <a:ext cx="3613150" cy="3609975"/>
        </p:xfrm>
        <a:graphic>
          <a:graphicData uri="http://schemas.openxmlformats.org/presentationml/2006/ole">
            <mc:AlternateContent xmlns:mc="http://schemas.openxmlformats.org/markup-compatibility/2006">
              <mc:Choice xmlns:v="urn:schemas-microsoft-com:vml" Requires="v">
                <p:oleObj name="Image" r:id="rId5" imgW="6277232" imgH="6272389" progId="Photoshop.Image.13">
                  <p:embed/>
                </p:oleObj>
              </mc:Choice>
              <mc:Fallback>
                <p:oleObj name="Image" r:id="rId5" imgW="6277232" imgH="6272389" progId="Photoshop.Image.13">
                  <p:embed/>
                  <p:pic>
                    <p:nvPicPr>
                      <p:cNvPr id="28" name="オブジェクト 27">
                        <a:extLst>
                          <a:ext uri="{FF2B5EF4-FFF2-40B4-BE49-F238E27FC236}">
                            <a16:creationId xmlns:a16="http://schemas.microsoft.com/office/drawing/2014/main" id="{9DE51016-E800-C4F0-2FCA-5A1878F70AD4}"/>
                          </a:ext>
                        </a:extLst>
                      </p:cNvPr>
                      <p:cNvPicPr/>
                      <p:nvPr/>
                    </p:nvPicPr>
                    <p:blipFill>
                      <a:blip r:embed="rId6"/>
                      <a:stretch>
                        <a:fillRect/>
                      </a:stretch>
                    </p:blipFill>
                    <p:spPr>
                      <a:xfrm>
                        <a:off x="738188" y="1409700"/>
                        <a:ext cx="3613150" cy="3609975"/>
                      </a:xfrm>
                      <a:prstGeom prst="rect">
                        <a:avLst/>
                      </a:prstGeom>
                    </p:spPr>
                  </p:pic>
                </p:oleObj>
              </mc:Fallback>
            </mc:AlternateContent>
          </a:graphicData>
        </a:graphic>
      </p:graphicFrame>
    </p:spTree>
    <p:extLst>
      <p:ext uri="{BB962C8B-B14F-4D97-AF65-F5344CB8AC3E}">
        <p14:creationId xmlns:p14="http://schemas.microsoft.com/office/powerpoint/2010/main" val="2457821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オリジナル手拭い（反応インクジェット）</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印刷：反応インクジェット</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サイズ：約</a:t>
            </a:r>
            <a:r>
              <a:rPr lang="en-US" altLang="ja-JP" sz="900" dirty="0">
                <a:latin typeface="Meiryo UI" panose="020B0604030504040204" pitchFamily="34" charset="-128"/>
                <a:ea typeface="Meiryo UI" panose="020B0604030504040204" pitchFamily="34" charset="-128"/>
              </a:rPr>
              <a:t>900×340mm</a:t>
            </a:r>
            <a:r>
              <a:rPr lang="ja-JP" altLang="en-US" sz="900" dirty="0">
                <a:latin typeface="Meiryo UI" panose="020B0604030504040204" pitchFamily="34" charset="-128"/>
                <a:ea typeface="Meiryo UI" panose="020B0604030504040204" pitchFamily="34" charset="-128"/>
              </a:rPr>
              <a:t>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素材：綿</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綿生地の手ぬぐいにフルカラーで印刷ができる、反応インクジェット染めの手ぬぐい。写真やグラデーションなどの色彩豊かな表現も可能です。使い込む事で柔らかくなり、肌に馴染んできます。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3" name="オブジェクト 22">
            <a:extLst>
              <a:ext uri="{FF2B5EF4-FFF2-40B4-BE49-F238E27FC236}">
                <a16:creationId xmlns:a16="http://schemas.microsoft.com/office/drawing/2014/main" id="{B680E61C-ECF7-036A-00CE-EA74A530826E}"/>
              </a:ext>
            </a:extLst>
          </p:cNvPr>
          <p:cNvGraphicFramePr>
            <a:graphicFrameLocks noChangeAspect="1"/>
          </p:cNvGraphicFramePr>
          <p:nvPr/>
        </p:nvGraphicFramePr>
        <p:xfrm>
          <a:off x="612008" y="1325619"/>
          <a:ext cx="3707088" cy="3718903"/>
        </p:xfrm>
        <a:graphic>
          <a:graphicData uri="http://schemas.openxmlformats.org/presentationml/2006/ole">
            <mc:AlternateContent xmlns:mc="http://schemas.openxmlformats.org/markup-compatibility/2006">
              <mc:Choice xmlns:v="urn:schemas-microsoft-com:vml" Requires="v">
                <p:oleObj name="Image" r:id="rId5" imgW="6475647" imgH="6495344" progId="Photoshop.Image.13">
                  <p:embed/>
                </p:oleObj>
              </mc:Choice>
              <mc:Fallback>
                <p:oleObj name="Image" r:id="rId5" imgW="6475647" imgH="6495344" progId="Photoshop.Image.13">
                  <p:embed/>
                  <p:pic>
                    <p:nvPicPr>
                      <p:cNvPr id="23" name="オブジェクト 22">
                        <a:extLst>
                          <a:ext uri="{FF2B5EF4-FFF2-40B4-BE49-F238E27FC236}">
                            <a16:creationId xmlns:a16="http://schemas.microsoft.com/office/drawing/2014/main" id="{B680E61C-ECF7-036A-00CE-EA74A530826E}"/>
                          </a:ext>
                        </a:extLst>
                      </p:cNvPr>
                      <p:cNvPicPr/>
                      <p:nvPr/>
                    </p:nvPicPr>
                    <p:blipFill>
                      <a:blip r:embed="rId6"/>
                      <a:stretch>
                        <a:fillRect/>
                      </a:stretch>
                    </p:blipFill>
                    <p:spPr>
                      <a:xfrm>
                        <a:off x="612008" y="1325619"/>
                        <a:ext cx="3707088" cy="3718903"/>
                      </a:xfrm>
                      <a:prstGeom prst="rect">
                        <a:avLst/>
                      </a:prstGeom>
                    </p:spPr>
                  </p:pic>
                </p:oleObj>
              </mc:Fallback>
            </mc:AlternateContent>
          </a:graphicData>
        </a:graphic>
      </p:graphicFrame>
    </p:spTree>
    <p:extLst>
      <p:ext uri="{BB962C8B-B14F-4D97-AF65-F5344CB8AC3E}">
        <p14:creationId xmlns:p14="http://schemas.microsoft.com/office/powerpoint/2010/main" val="2048248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オリジナルアクリルブロック</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a:t>
            </a:r>
            <a:r>
              <a:rPr lang="en-US" altLang="ja-JP" sz="900" dirty="0">
                <a:latin typeface="Meiryo UI" panose="020B0604030504040204" pitchFamily="34" charset="-128"/>
                <a:ea typeface="Meiryo UI" panose="020B0604030504040204" pitchFamily="34" charset="-128"/>
              </a:rPr>
              <a:t>UV</a:t>
            </a:r>
            <a:r>
              <a:rPr lang="ja-JP" altLang="en-US" sz="900" dirty="0">
                <a:latin typeface="Meiryo UI" panose="020B0604030504040204" pitchFamily="34" charset="-128"/>
                <a:ea typeface="Meiryo UI" panose="020B0604030504040204" pitchFamily="34" charset="-128"/>
              </a:rPr>
              <a:t>インクジェット</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W150×H100×D10㎜</a:t>
            </a:r>
            <a:r>
              <a:rPr lang="ja-JP" altLang="en-US" sz="900" dirty="0">
                <a:latin typeface="Meiryo UI" panose="020B0604030504040204" pitchFamily="34" charset="-128"/>
                <a:ea typeface="Meiryo UI" panose="020B0604030504040204" pitchFamily="34" charset="-128"/>
              </a:rPr>
              <a:t>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素材：透明アクリル</a:t>
            </a:r>
            <a:r>
              <a:rPr lang="en-US" altLang="ja-JP" sz="900" dirty="0">
                <a:latin typeface="Meiryo UI" panose="020B0604030504040204" pitchFamily="34" charset="-128"/>
                <a:ea typeface="Meiryo UI" panose="020B0604030504040204" pitchFamily="34" charset="-128"/>
              </a:rPr>
              <a:t>10㎜</a:t>
            </a:r>
            <a:r>
              <a:rPr lang="ja-JP" altLang="en-US" sz="900" dirty="0">
                <a:latin typeface="Meiryo UI" panose="020B0604030504040204" pitchFamily="34" charset="-128"/>
                <a:ea typeface="Meiryo UI" panose="020B0604030504040204" pitchFamily="34" charset="-128"/>
              </a:rPr>
              <a:t>厚</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放送：個別袋入れ</a:t>
            </a:r>
            <a:endParaRPr lang="en-US" altLang="ja-JP" sz="900" dirty="0">
              <a:latin typeface="Meiryo UI" panose="020B0604030504040204" pitchFamily="34" charset="-128"/>
              <a:ea typeface="Meiryo UI" panose="020B0604030504040204" pitchFamily="34" charset="-128"/>
            </a:endParaRPr>
          </a:p>
          <a:p>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a:t>厚みがあって高級感と存在感があるアクリルブロックに、フルカラーでオリジナルキャラクターやイラストをプリントできます。本立てやペーパーウエイトなどおしゃれなインテリアとして使えます。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7" name="オブジェクト 26">
            <a:extLst>
              <a:ext uri="{FF2B5EF4-FFF2-40B4-BE49-F238E27FC236}">
                <a16:creationId xmlns:a16="http://schemas.microsoft.com/office/drawing/2014/main" id="{F5A5BA60-E3AE-271C-D40F-757BE97AEE32}"/>
              </a:ext>
            </a:extLst>
          </p:cNvPr>
          <p:cNvGraphicFramePr>
            <a:graphicFrameLocks noChangeAspect="1"/>
          </p:cNvGraphicFramePr>
          <p:nvPr/>
        </p:nvGraphicFramePr>
        <p:xfrm>
          <a:off x="666399" y="1334738"/>
          <a:ext cx="3712422" cy="3730625"/>
        </p:xfrm>
        <a:graphic>
          <a:graphicData uri="http://schemas.openxmlformats.org/presentationml/2006/ole">
            <mc:AlternateContent xmlns:mc="http://schemas.openxmlformats.org/markup-compatibility/2006">
              <mc:Choice xmlns:v="urn:schemas-microsoft-com:vml" Requires="v">
                <p:oleObj name="Image" r:id="rId5" imgW="6475647" imgH="6507692" progId="Photoshop.Image.13">
                  <p:embed/>
                </p:oleObj>
              </mc:Choice>
              <mc:Fallback>
                <p:oleObj name="Image" r:id="rId5" imgW="6475647" imgH="6507692" progId="Photoshop.Image.13">
                  <p:embed/>
                  <p:pic>
                    <p:nvPicPr>
                      <p:cNvPr id="27" name="オブジェクト 26">
                        <a:extLst>
                          <a:ext uri="{FF2B5EF4-FFF2-40B4-BE49-F238E27FC236}">
                            <a16:creationId xmlns:a16="http://schemas.microsoft.com/office/drawing/2014/main" id="{F5A5BA60-E3AE-271C-D40F-757BE97AEE32}"/>
                          </a:ext>
                        </a:extLst>
                      </p:cNvPr>
                      <p:cNvPicPr/>
                      <p:nvPr/>
                    </p:nvPicPr>
                    <p:blipFill>
                      <a:blip r:embed="rId6"/>
                      <a:stretch>
                        <a:fillRect/>
                      </a:stretch>
                    </p:blipFill>
                    <p:spPr>
                      <a:xfrm>
                        <a:off x="666399" y="1334738"/>
                        <a:ext cx="3712422" cy="3730625"/>
                      </a:xfrm>
                      <a:prstGeom prst="rect">
                        <a:avLst/>
                      </a:prstGeom>
                    </p:spPr>
                  </p:pic>
                </p:oleObj>
              </mc:Fallback>
            </mc:AlternateContent>
          </a:graphicData>
        </a:graphic>
      </p:graphicFrame>
    </p:spTree>
    <p:extLst>
      <p:ext uri="{BB962C8B-B14F-4D97-AF65-F5344CB8AC3E}">
        <p14:creationId xmlns:p14="http://schemas.microsoft.com/office/powerpoint/2010/main" val="1114334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オリジナルアクリルスタンド</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大</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a:t>
            </a:r>
            <a:r>
              <a:rPr lang="en-US" altLang="ja-JP" sz="900" dirty="0">
                <a:latin typeface="Meiryo UI" panose="020B0604030504040204" pitchFamily="34" charset="-128"/>
                <a:ea typeface="Meiryo UI" panose="020B0604030504040204" pitchFamily="34" charset="-128"/>
              </a:rPr>
              <a:t>UV</a:t>
            </a:r>
            <a:r>
              <a:rPr lang="ja-JP" altLang="en-US" sz="900" dirty="0">
                <a:latin typeface="Meiryo UI" panose="020B0604030504040204" pitchFamily="34" charset="-128"/>
                <a:ea typeface="Meiryo UI" panose="020B0604030504040204" pitchFamily="34" charset="-128"/>
              </a:rPr>
              <a:t>インクジェット</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W150×H150㎜</a:t>
            </a:r>
            <a:r>
              <a:rPr lang="ja-JP" altLang="en-US" sz="900" dirty="0">
                <a:latin typeface="Meiryo UI" panose="020B0604030504040204" pitchFamily="34" charset="-128"/>
                <a:ea typeface="Meiryo UI" panose="020B0604030504040204" pitchFamily="34" charset="-128"/>
              </a:rPr>
              <a:t>以内</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素材：透明アクリル</a:t>
            </a:r>
            <a:r>
              <a:rPr lang="en-US" altLang="ja-JP" sz="900" dirty="0">
                <a:latin typeface="Meiryo UI" panose="020B0604030504040204" pitchFamily="34" charset="-128"/>
                <a:ea typeface="Meiryo UI" panose="020B0604030504040204" pitchFamily="34" charset="-128"/>
              </a:rPr>
              <a:t>3㎜</a:t>
            </a:r>
            <a:r>
              <a:rPr lang="ja-JP" altLang="en-US" sz="900" dirty="0">
                <a:latin typeface="Meiryo UI" panose="020B0604030504040204" pitchFamily="34" charset="-128"/>
                <a:ea typeface="Meiryo UI" panose="020B0604030504040204" pitchFamily="34" charset="-128"/>
              </a:rPr>
              <a:t>厚</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梱包：個別袋入れ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大きくて存在感のある最大約</a:t>
            </a:r>
            <a:r>
              <a:rPr lang="en-US" altLang="ja-JP" sz="1600" dirty="0"/>
              <a:t>150×150mm</a:t>
            </a:r>
            <a:r>
              <a:rPr lang="ja-JP" altLang="en-US" sz="1600" dirty="0"/>
              <a:t>のアクリルスタンドにキャラクターの写真やイラストを鮮やかなフルカラーで再現できます。本体も台座もそれぞれ自由なデザインに加工できます。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13" name="オブジェクト 12">
            <a:extLst>
              <a:ext uri="{FF2B5EF4-FFF2-40B4-BE49-F238E27FC236}">
                <a16:creationId xmlns:a16="http://schemas.microsoft.com/office/drawing/2014/main" id="{630E9D78-6E03-CC05-6E63-2B85F88E78BA}"/>
              </a:ext>
            </a:extLst>
          </p:cNvPr>
          <p:cNvGraphicFramePr>
            <a:graphicFrameLocks noChangeAspect="1"/>
          </p:cNvGraphicFramePr>
          <p:nvPr/>
        </p:nvGraphicFramePr>
        <p:xfrm>
          <a:off x="733425" y="1371902"/>
          <a:ext cx="3576406" cy="3573162"/>
        </p:xfrm>
        <a:graphic>
          <a:graphicData uri="http://schemas.openxmlformats.org/presentationml/2006/ole">
            <mc:AlternateContent xmlns:mc="http://schemas.openxmlformats.org/markup-compatibility/2006">
              <mc:Choice xmlns:v="urn:schemas-microsoft-com:vml" Requires="v">
                <p:oleObj name="Image" r:id="rId5" imgW="6277232" imgH="6272389" progId="Photoshop.Image.13">
                  <p:embed/>
                </p:oleObj>
              </mc:Choice>
              <mc:Fallback>
                <p:oleObj name="Image" r:id="rId5" imgW="6277232" imgH="6272389" progId="Photoshop.Image.13">
                  <p:embed/>
                  <p:pic>
                    <p:nvPicPr>
                      <p:cNvPr id="13" name="オブジェクト 12">
                        <a:extLst>
                          <a:ext uri="{FF2B5EF4-FFF2-40B4-BE49-F238E27FC236}">
                            <a16:creationId xmlns:a16="http://schemas.microsoft.com/office/drawing/2014/main" id="{630E9D78-6E03-CC05-6E63-2B85F88E78BA}"/>
                          </a:ext>
                        </a:extLst>
                      </p:cNvPr>
                      <p:cNvPicPr/>
                      <p:nvPr/>
                    </p:nvPicPr>
                    <p:blipFill>
                      <a:blip r:embed="rId6"/>
                      <a:stretch>
                        <a:fillRect/>
                      </a:stretch>
                    </p:blipFill>
                    <p:spPr>
                      <a:xfrm>
                        <a:off x="733425" y="1371902"/>
                        <a:ext cx="3576406" cy="3573162"/>
                      </a:xfrm>
                      <a:prstGeom prst="rect">
                        <a:avLst/>
                      </a:prstGeom>
                    </p:spPr>
                  </p:pic>
                </p:oleObj>
              </mc:Fallback>
            </mc:AlternateContent>
          </a:graphicData>
        </a:graphic>
      </p:graphicFrame>
    </p:spTree>
    <p:extLst>
      <p:ext uri="{BB962C8B-B14F-4D97-AF65-F5344CB8AC3E}">
        <p14:creationId xmlns:p14="http://schemas.microsoft.com/office/powerpoint/2010/main" val="687524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オリジナルマフラータオル</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ハイブリッド</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 昇華転写</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 W1100×H200㎜</a:t>
            </a:r>
            <a:r>
              <a:rPr lang="ja-JP" altLang="en-US" sz="900" dirty="0">
                <a:latin typeface="Meiryo UI" panose="020B0604030504040204" pitchFamily="34" charset="-128"/>
                <a:ea typeface="Meiryo UI" panose="020B0604030504040204" pitchFamily="34" charset="-128"/>
              </a:rPr>
              <a:t>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素材：表</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ポリエステル　裏</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綿</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綿＆ポリエステルのハイブリッド素材でできたマフラータオル。フルカラープリントも</a:t>
            </a:r>
            <a:r>
              <a:rPr lang="en-US" altLang="ja-JP" sz="1600" dirty="0"/>
              <a:t>OK</a:t>
            </a:r>
            <a:r>
              <a:rPr lang="ja-JP" altLang="en-US" sz="1600" dirty="0"/>
              <a:t>で、コミケなどの同人誌即売会用の物販品や展示会用のノベルティなど様々な用途で使えます。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12" name="オブジェクト 11">
            <a:extLst>
              <a:ext uri="{FF2B5EF4-FFF2-40B4-BE49-F238E27FC236}">
                <a16:creationId xmlns:a16="http://schemas.microsoft.com/office/drawing/2014/main" id="{DCD3C067-0B49-4520-C7B5-EDA41E0E3D18}"/>
              </a:ext>
            </a:extLst>
          </p:cNvPr>
          <p:cNvGraphicFramePr>
            <a:graphicFrameLocks noChangeAspect="1"/>
          </p:cNvGraphicFramePr>
          <p:nvPr/>
        </p:nvGraphicFramePr>
        <p:xfrm>
          <a:off x="669014" y="1368012"/>
          <a:ext cx="3659705" cy="3677649"/>
        </p:xfrm>
        <a:graphic>
          <a:graphicData uri="http://schemas.openxmlformats.org/presentationml/2006/ole">
            <mc:AlternateContent xmlns:mc="http://schemas.openxmlformats.org/markup-compatibility/2006">
              <mc:Choice xmlns:v="urn:schemas-microsoft-com:vml" Requires="v">
                <p:oleObj name="Image" r:id="rId5" imgW="6475647" imgH="6507692" progId="Photoshop.Image.13">
                  <p:embed/>
                </p:oleObj>
              </mc:Choice>
              <mc:Fallback>
                <p:oleObj name="Image" r:id="rId5" imgW="6475647" imgH="6507692" progId="Photoshop.Image.13">
                  <p:embed/>
                  <p:pic>
                    <p:nvPicPr>
                      <p:cNvPr id="12" name="オブジェクト 11">
                        <a:extLst>
                          <a:ext uri="{FF2B5EF4-FFF2-40B4-BE49-F238E27FC236}">
                            <a16:creationId xmlns:a16="http://schemas.microsoft.com/office/drawing/2014/main" id="{DCD3C067-0B49-4520-C7B5-EDA41E0E3D18}"/>
                          </a:ext>
                        </a:extLst>
                      </p:cNvPr>
                      <p:cNvPicPr/>
                      <p:nvPr/>
                    </p:nvPicPr>
                    <p:blipFill>
                      <a:blip r:embed="rId6"/>
                      <a:stretch>
                        <a:fillRect/>
                      </a:stretch>
                    </p:blipFill>
                    <p:spPr>
                      <a:xfrm>
                        <a:off x="669014" y="1368012"/>
                        <a:ext cx="3659705" cy="3677649"/>
                      </a:xfrm>
                      <a:prstGeom prst="rect">
                        <a:avLst/>
                      </a:prstGeom>
                    </p:spPr>
                  </p:pic>
                </p:oleObj>
              </mc:Fallback>
            </mc:AlternateContent>
          </a:graphicData>
        </a:graphic>
      </p:graphicFrame>
    </p:spTree>
    <p:extLst>
      <p:ext uri="{BB962C8B-B14F-4D97-AF65-F5344CB8AC3E}">
        <p14:creationId xmlns:p14="http://schemas.microsoft.com/office/powerpoint/2010/main" val="2061246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a:t>
            </a:r>
            <a:r>
              <a:rPr lang="en-US" altLang="ja-JP" sz="2000" dirty="0">
                <a:solidFill>
                  <a:schemeClr val="bg1"/>
                </a:solidFill>
                <a:latin typeface="Meiryo UI" panose="020B0604030504040204" pitchFamily="34" charset="-128"/>
                <a:ea typeface="Meiryo UI" panose="020B0604030504040204" pitchFamily="34" charset="-128"/>
              </a:rPr>
              <a:t>T</a:t>
            </a:r>
            <a:r>
              <a:rPr lang="ja-JP" altLang="en-US" sz="2000" dirty="0">
                <a:solidFill>
                  <a:schemeClr val="bg1"/>
                </a:solidFill>
                <a:latin typeface="Meiryo UI" panose="020B0604030504040204" pitchFamily="34" charset="-128"/>
                <a:ea typeface="Meiryo UI" panose="020B0604030504040204" pitchFamily="34" charset="-128"/>
              </a:rPr>
              <a:t>シャツ（白）</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371513"/>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印刷：フルカラー印刷</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S~XXXL</a:t>
            </a:r>
            <a:r>
              <a:rPr lang="ja-JP" altLang="en-US" sz="900" dirty="0">
                <a:latin typeface="Meiryo UI" panose="020B0604030504040204" pitchFamily="34" charset="-128"/>
                <a:ea typeface="Meiryo UI" panose="020B0604030504040204" pitchFamily="34" charset="-128"/>
              </a:rPr>
              <a:t>　</a:t>
            </a:r>
            <a:r>
              <a:rPr lang="en-US" altLang="ja-JP" sz="900" dirty="0">
                <a:latin typeface="Meiryo UI" panose="020B0604030504040204" pitchFamily="34" charset="-128"/>
                <a:ea typeface="Meiryo UI" panose="020B0604030504040204" pitchFamily="34" charset="-128"/>
              </a:rPr>
              <a:t>Kids/90~160</a:t>
            </a:r>
            <a:r>
              <a:rPr lang="ja-JP" altLang="en-US" sz="900" dirty="0">
                <a:latin typeface="Meiryo UI" panose="020B0604030504040204" pitchFamily="34" charset="-128"/>
                <a:ea typeface="Meiryo UI" panose="020B0604030504040204" pitchFamily="34" charset="-128"/>
              </a:rPr>
              <a:t>　</a:t>
            </a:r>
            <a:r>
              <a:rPr lang="en-US" altLang="ja-JP" sz="900" dirty="0">
                <a:latin typeface="Meiryo UI" panose="020B0604030504040204" pitchFamily="34" charset="-128"/>
                <a:ea typeface="Meiryo UI" panose="020B0604030504040204" pitchFamily="34" charset="-128"/>
              </a:rPr>
              <a:t>Girl/G-M~G-L</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白地の</a:t>
            </a:r>
            <a:r>
              <a:rPr lang="en-US" altLang="ja-JP" sz="1600" dirty="0"/>
              <a:t>T</a:t>
            </a:r>
            <a:r>
              <a:rPr lang="ja-JP" altLang="en-US" sz="1600" dirty="0"/>
              <a:t>シャツに</a:t>
            </a:r>
            <a:r>
              <a:rPr lang="en-US" altLang="ja-JP" sz="1600" dirty="0"/>
              <a:t>A4</a:t>
            </a:r>
            <a:r>
              <a:rPr lang="ja-JP" altLang="en-US" sz="1600" dirty="0"/>
              <a:t>サイズ以内の範囲であれば、アニメキャラクターなどもキレイにフルカラープリントできます。アニメ・ゲームなどのオリジナルキャラクターも色鮮やかに再現可能です。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4" name="オブジェクト 23">
            <a:extLst>
              <a:ext uri="{FF2B5EF4-FFF2-40B4-BE49-F238E27FC236}">
                <a16:creationId xmlns:a16="http://schemas.microsoft.com/office/drawing/2014/main" id="{08B8C855-8FD6-6B02-B154-7EBECC6EE549}"/>
              </a:ext>
            </a:extLst>
          </p:cNvPr>
          <p:cNvGraphicFramePr>
            <a:graphicFrameLocks noChangeAspect="1"/>
          </p:cNvGraphicFramePr>
          <p:nvPr/>
        </p:nvGraphicFramePr>
        <p:xfrm>
          <a:off x="780024" y="1398300"/>
          <a:ext cx="3475740" cy="3622921"/>
        </p:xfrm>
        <a:graphic>
          <a:graphicData uri="http://schemas.openxmlformats.org/presentationml/2006/ole">
            <mc:AlternateContent xmlns:mc="http://schemas.openxmlformats.org/markup-compatibility/2006">
              <mc:Choice xmlns:v="urn:schemas-microsoft-com:vml" Requires="v">
                <p:oleObj name="Image" r:id="rId5" imgW="6637344" imgH="6918325" progId="Photoshop.Image.13">
                  <p:embed/>
                </p:oleObj>
              </mc:Choice>
              <mc:Fallback>
                <p:oleObj name="Image" r:id="rId5" imgW="6637344" imgH="6918325" progId="Photoshop.Image.13">
                  <p:embed/>
                  <p:pic>
                    <p:nvPicPr>
                      <p:cNvPr id="24" name="オブジェクト 23">
                        <a:extLst>
                          <a:ext uri="{FF2B5EF4-FFF2-40B4-BE49-F238E27FC236}">
                            <a16:creationId xmlns:a16="http://schemas.microsoft.com/office/drawing/2014/main" id="{08B8C855-8FD6-6B02-B154-7EBECC6EE549}"/>
                          </a:ext>
                        </a:extLst>
                      </p:cNvPr>
                      <p:cNvPicPr/>
                      <p:nvPr/>
                    </p:nvPicPr>
                    <p:blipFill>
                      <a:blip r:embed="rId6"/>
                      <a:stretch>
                        <a:fillRect/>
                      </a:stretch>
                    </p:blipFill>
                    <p:spPr>
                      <a:xfrm>
                        <a:off x="780024" y="1398300"/>
                        <a:ext cx="3475740" cy="3622921"/>
                      </a:xfrm>
                      <a:prstGeom prst="rect">
                        <a:avLst/>
                      </a:prstGeom>
                    </p:spPr>
                  </p:pic>
                </p:oleObj>
              </mc:Fallback>
            </mc:AlternateContent>
          </a:graphicData>
        </a:graphic>
      </p:graphicFrame>
    </p:spTree>
    <p:extLst>
      <p:ext uri="{BB962C8B-B14F-4D97-AF65-F5344CB8AC3E}">
        <p14:creationId xmlns:p14="http://schemas.microsoft.com/office/powerpoint/2010/main" val="388158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オリジナルキャップ</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371513"/>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印刷：一色</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サイズ：フリーサイズ</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フルカラー昇華転写プリントや刺繍で名入れした、オリジナルキャップをセミオーダーで製作します。会社名やロゴマークの他、アニメ・ゲームのキャラクターも色鮮やかに再現することができます。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5" name="オブジェクト 4">
            <a:extLst>
              <a:ext uri="{FF2B5EF4-FFF2-40B4-BE49-F238E27FC236}">
                <a16:creationId xmlns:a16="http://schemas.microsoft.com/office/drawing/2014/main" id="{1642452E-2801-CA26-9076-0C6D523DBC11}"/>
              </a:ext>
            </a:extLst>
          </p:cNvPr>
          <p:cNvGraphicFramePr>
            <a:graphicFrameLocks noChangeAspect="1"/>
          </p:cNvGraphicFramePr>
          <p:nvPr/>
        </p:nvGraphicFramePr>
        <p:xfrm>
          <a:off x="687623" y="1354445"/>
          <a:ext cx="3678939" cy="3675311"/>
        </p:xfrm>
        <a:graphic>
          <a:graphicData uri="http://schemas.openxmlformats.org/presentationml/2006/ole">
            <mc:AlternateContent xmlns:mc="http://schemas.openxmlformats.org/markup-compatibility/2006">
              <mc:Choice xmlns:v="urn:schemas-microsoft-com:vml" Requires="v">
                <p:oleObj name="Image" r:id="rId5" imgW="6438223" imgH="6433256" progId="Photoshop.Image.13">
                  <p:embed/>
                </p:oleObj>
              </mc:Choice>
              <mc:Fallback>
                <p:oleObj name="Image" r:id="rId5" imgW="6438223" imgH="6433256" progId="Photoshop.Image.13">
                  <p:embed/>
                  <p:pic>
                    <p:nvPicPr>
                      <p:cNvPr id="5" name="オブジェクト 4">
                        <a:extLst>
                          <a:ext uri="{FF2B5EF4-FFF2-40B4-BE49-F238E27FC236}">
                            <a16:creationId xmlns:a16="http://schemas.microsoft.com/office/drawing/2014/main" id="{1642452E-2801-CA26-9076-0C6D523DBC11}"/>
                          </a:ext>
                        </a:extLst>
                      </p:cNvPr>
                      <p:cNvPicPr/>
                      <p:nvPr/>
                    </p:nvPicPr>
                    <p:blipFill>
                      <a:blip r:embed="rId6"/>
                      <a:stretch>
                        <a:fillRect/>
                      </a:stretch>
                    </p:blipFill>
                    <p:spPr>
                      <a:xfrm>
                        <a:off x="687623" y="1354445"/>
                        <a:ext cx="3678939" cy="3675311"/>
                      </a:xfrm>
                      <a:prstGeom prst="rect">
                        <a:avLst/>
                      </a:prstGeom>
                    </p:spPr>
                  </p:pic>
                </p:oleObj>
              </mc:Fallback>
            </mc:AlternateContent>
          </a:graphicData>
        </a:graphic>
      </p:graphicFrame>
    </p:spTree>
    <p:extLst>
      <p:ext uri="{BB962C8B-B14F-4D97-AF65-F5344CB8AC3E}">
        <p14:creationId xmlns:p14="http://schemas.microsoft.com/office/powerpoint/2010/main" val="3353759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en-US" altLang="ja-JP" sz="2000" dirty="0">
                <a:solidFill>
                  <a:schemeClr val="bg1"/>
                </a:solidFill>
                <a:latin typeface="Meiryo UI" panose="020B0604030504040204" pitchFamily="34" charset="-128"/>
                <a:ea typeface="Meiryo UI" panose="020B0604030504040204" pitchFamily="34" charset="-128"/>
              </a:rPr>
              <a:t>14.3</a:t>
            </a:r>
            <a:r>
              <a:rPr lang="ja-JP" altLang="en-US" sz="2000" dirty="0">
                <a:solidFill>
                  <a:schemeClr val="bg1"/>
                </a:solidFill>
                <a:latin typeface="Meiryo UI" panose="020B0604030504040204" pitchFamily="34" charset="-128"/>
                <a:ea typeface="Meiryo UI" panose="020B0604030504040204" pitchFamily="34" charset="-128"/>
              </a:rPr>
              <a:t>オンス キャンバス トートバッグ</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中</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ポケット付</a:t>
            </a:r>
            <a:r>
              <a:rPr lang="en-US" altLang="ja-JP" sz="2000" dirty="0">
                <a:solidFill>
                  <a:schemeClr val="bg1"/>
                </a:solidFill>
                <a:latin typeface="Meiryo UI" panose="020B0604030504040204" pitchFamily="34" charset="-128"/>
                <a:ea typeface="Meiryo UI" panose="020B0604030504040204" pitchFamily="34" charset="-128"/>
              </a:rPr>
              <a:t>) </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カラー展開：全</a:t>
            </a:r>
            <a:r>
              <a:rPr lang="en-US" altLang="ja-JP" sz="900" dirty="0">
                <a:latin typeface="Meiryo UI" panose="020B0604030504040204" pitchFamily="34" charset="-128"/>
                <a:ea typeface="Meiryo UI" panose="020B0604030504040204" pitchFamily="34" charset="-128"/>
              </a:rPr>
              <a:t>7</a:t>
            </a:r>
            <a:r>
              <a:rPr lang="ja-JP" altLang="en-US" sz="900" dirty="0">
                <a:latin typeface="Meiryo UI" panose="020B0604030504040204" pitchFamily="34" charset="-128"/>
                <a:ea typeface="Meiryo UI" panose="020B0604030504040204" pitchFamily="34" charset="-128"/>
              </a:rPr>
              <a:t>色</a:t>
            </a:r>
          </a:p>
          <a:p>
            <a:r>
              <a:rPr lang="ja-JP" altLang="en-US" sz="900" dirty="0">
                <a:latin typeface="Meiryo UI" panose="020B0604030504040204" pitchFamily="34" charset="-128"/>
                <a:ea typeface="Meiryo UI" panose="020B0604030504040204" pitchFamily="34" charset="-128"/>
              </a:rPr>
              <a:t>素材：綿 </a:t>
            </a:r>
            <a:r>
              <a:rPr lang="en-US" altLang="ja-JP" sz="900" dirty="0">
                <a:latin typeface="Meiryo UI" panose="020B0604030504040204" pitchFamily="34" charset="-128"/>
                <a:ea typeface="Meiryo UI" panose="020B0604030504040204" pitchFamily="34" charset="-128"/>
              </a:rPr>
              <a:t>100</a:t>
            </a:r>
            <a:r>
              <a:rPr lang="ja-JP" altLang="en-US" sz="900" dirty="0">
                <a:latin typeface="Meiryo UI" panose="020B0604030504040204" pitchFamily="34" charset="-128"/>
                <a:ea typeface="Meiryo UI" panose="020B0604030504040204" pitchFamily="34" charset="-128"/>
              </a:rPr>
              <a:t>％（キャンバス）、ナチュラル：</a:t>
            </a:r>
            <a:r>
              <a:rPr lang="en-US" altLang="ja-JP" sz="900" dirty="0">
                <a:latin typeface="Meiryo UI" panose="020B0604030504040204" pitchFamily="34" charset="-128"/>
                <a:ea typeface="Meiryo UI" panose="020B0604030504040204" pitchFamily="34" charset="-128"/>
              </a:rPr>
              <a:t>405g/</a:t>
            </a:r>
            <a:r>
              <a:rPr lang="ja-JP" altLang="en-US" sz="900" dirty="0">
                <a:latin typeface="Meiryo UI" panose="020B0604030504040204" pitchFamily="34" charset="-128"/>
                <a:ea typeface="Meiryo UI" panose="020B0604030504040204" pitchFamily="34" charset="-128"/>
              </a:rPr>
              <a:t>平方メートル </a:t>
            </a:r>
            <a:r>
              <a:rPr lang="en-US" altLang="ja-JP" sz="900" dirty="0">
                <a:latin typeface="Meiryo UI" panose="020B0604030504040204" pitchFamily="34" charset="-128"/>
                <a:ea typeface="Meiryo UI" panose="020B0604030504040204" pitchFamily="34" charset="-128"/>
              </a:rPr>
              <a:t>12.0oz/yd2</a:t>
            </a:r>
            <a:r>
              <a:rPr lang="ja-JP" altLang="en-US" sz="900" dirty="0">
                <a:latin typeface="Meiryo UI" panose="020B0604030504040204" pitchFamily="34" charset="-128"/>
                <a:ea typeface="Meiryo UI" panose="020B0604030504040204" pitchFamily="34" charset="-128"/>
              </a:rPr>
              <a:t>、カラー：</a:t>
            </a:r>
            <a:r>
              <a:rPr lang="en-US" altLang="ja-JP" sz="900" dirty="0">
                <a:latin typeface="Meiryo UI" panose="020B0604030504040204" pitchFamily="34" charset="-128"/>
                <a:ea typeface="Meiryo UI" panose="020B0604030504040204" pitchFamily="34" charset="-128"/>
              </a:rPr>
              <a:t>390g/</a:t>
            </a:r>
            <a:r>
              <a:rPr lang="ja-JP" altLang="en-US" sz="900" dirty="0">
                <a:latin typeface="Meiryo UI" panose="020B0604030504040204" pitchFamily="34" charset="-128"/>
                <a:ea typeface="Meiryo UI" panose="020B0604030504040204" pitchFamily="34" charset="-128"/>
              </a:rPr>
              <a:t>平方メートル </a:t>
            </a:r>
            <a:r>
              <a:rPr lang="en-US" altLang="ja-JP" sz="900" dirty="0">
                <a:latin typeface="Meiryo UI" panose="020B0604030504040204" pitchFamily="34" charset="-128"/>
                <a:ea typeface="Meiryo UI" panose="020B0604030504040204" pitchFamily="34" charset="-128"/>
              </a:rPr>
              <a:t>11.5oz/yd2</a:t>
            </a:r>
          </a:p>
          <a:p>
            <a:r>
              <a:rPr lang="ja-JP" altLang="en-US" sz="900" dirty="0">
                <a:latin typeface="Meiryo UI" panose="020B0604030504040204" pitchFamily="34" charset="-128"/>
                <a:ea typeface="Meiryo UI" panose="020B0604030504040204" pitchFamily="34" charset="-128"/>
              </a:rPr>
              <a:t>サイズ：横</a:t>
            </a:r>
            <a:r>
              <a:rPr lang="en-US" altLang="ja-JP" sz="900" dirty="0">
                <a:latin typeface="Meiryo UI" panose="020B0604030504040204" pitchFamily="34" charset="-128"/>
                <a:ea typeface="Meiryo UI" panose="020B0604030504040204" pitchFamily="34" charset="-128"/>
              </a:rPr>
              <a:t>:300×</a:t>
            </a:r>
            <a:r>
              <a:rPr lang="ja-JP" altLang="en-US" sz="900" dirty="0">
                <a:latin typeface="Meiryo UI" panose="020B0604030504040204" pitchFamily="34" charset="-128"/>
                <a:ea typeface="Meiryo UI" panose="020B0604030504040204" pitchFamily="34" charset="-128"/>
              </a:rPr>
              <a:t>縦</a:t>
            </a:r>
            <a:r>
              <a:rPr lang="en-US" altLang="ja-JP" sz="900" dirty="0">
                <a:latin typeface="Meiryo UI" panose="020B0604030504040204" pitchFamily="34" charset="-128"/>
                <a:ea typeface="Meiryo UI" panose="020B0604030504040204" pitchFamily="34" charset="-128"/>
              </a:rPr>
              <a:t>350×</a:t>
            </a:r>
            <a:r>
              <a:rPr lang="ja-JP" altLang="en-US" sz="900" dirty="0">
                <a:latin typeface="Meiryo UI" panose="020B0604030504040204" pitchFamily="34" charset="-128"/>
                <a:ea typeface="Meiryo UI" panose="020B0604030504040204" pitchFamily="34" charset="-128"/>
              </a:rPr>
              <a:t>奥行</a:t>
            </a:r>
            <a:r>
              <a:rPr lang="en-US" altLang="ja-JP" sz="900" dirty="0">
                <a:latin typeface="Meiryo UI" panose="020B0604030504040204" pitchFamily="34" charset="-128"/>
                <a:ea typeface="Meiryo UI" panose="020B0604030504040204" pitchFamily="34" charset="-128"/>
              </a:rPr>
              <a:t>100mm</a:t>
            </a:r>
            <a:r>
              <a:rPr lang="ja-JP" altLang="en-US" sz="900" dirty="0">
                <a:latin typeface="Meiryo UI" panose="020B0604030504040204" pitchFamily="34" charset="-128"/>
                <a:ea typeface="Meiryo UI" panose="020B0604030504040204" pitchFamily="34" charset="-128"/>
              </a:rPr>
              <a:t>、持ち手の長さ</a:t>
            </a:r>
            <a:r>
              <a:rPr lang="en-US" altLang="ja-JP" sz="900" dirty="0">
                <a:latin typeface="Meiryo UI" panose="020B0604030504040204" pitchFamily="34" charset="-128"/>
                <a:ea typeface="Meiryo UI" panose="020B0604030504040204" pitchFamily="34" charset="-128"/>
              </a:rPr>
              <a:t>500mm</a:t>
            </a:r>
          </a:p>
          <a:p>
            <a:r>
              <a:rPr lang="ja-JP" altLang="en-US" sz="900" dirty="0">
                <a:latin typeface="Meiryo UI" panose="020B0604030504040204" pitchFamily="34" charset="-128"/>
                <a:ea typeface="Meiryo UI" panose="020B0604030504040204" pitchFamily="34" charset="-128"/>
              </a:rPr>
              <a:t>容量：</a:t>
            </a:r>
            <a:r>
              <a:rPr lang="en-US" altLang="ja-JP" sz="900" dirty="0">
                <a:latin typeface="Meiryo UI" panose="020B0604030504040204" pitchFamily="34" charset="-128"/>
                <a:ea typeface="Meiryo UI" panose="020B0604030504040204" pitchFamily="34" charset="-128"/>
              </a:rPr>
              <a:t>10L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内ポケット付きが便利な上、耐久性に優れた</a:t>
            </a:r>
            <a:r>
              <a:rPr lang="en-US" altLang="ja-JP" sz="1600" dirty="0"/>
              <a:t>14.3</a:t>
            </a:r>
            <a:r>
              <a:rPr lang="ja-JP" altLang="en-US" sz="1600" dirty="0"/>
              <a:t>オンスのキャンバス素材を使用した、使い勝手の良いトートバッグ。ウッドランドカモフラ柄を含めた全</a:t>
            </a:r>
            <a:r>
              <a:rPr lang="en-US" altLang="ja-JP" sz="1600" dirty="0"/>
              <a:t>7</a:t>
            </a:r>
            <a:r>
              <a:rPr lang="ja-JP" altLang="en-US" sz="1600" dirty="0"/>
              <a:t>色のカラー展開も魅力。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25" name="図 24">
            <a:extLst>
              <a:ext uri="{FF2B5EF4-FFF2-40B4-BE49-F238E27FC236}">
                <a16:creationId xmlns:a16="http://schemas.microsoft.com/office/drawing/2014/main" id="{0C3ADB2B-43EE-5C12-D4B1-CBD403F58EB5}"/>
              </a:ext>
            </a:extLst>
          </p:cNvPr>
          <p:cNvPicPr>
            <a:picLocks noChangeAspect="1"/>
          </p:cNvPicPr>
          <p:nvPr/>
        </p:nvPicPr>
        <p:blipFill>
          <a:blip r:embed="rId5"/>
          <a:stretch>
            <a:fillRect/>
          </a:stretch>
        </p:blipFill>
        <p:spPr>
          <a:xfrm>
            <a:off x="648892" y="1321875"/>
            <a:ext cx="3707881" cy="3707881"/>
          </a:xfrm>
          <a:prstGeom prst="rect">
            <a:avLst/>
          </a:prstGeom>
        </p:spPr>
      </p:pic>
    </p:spTree>
    <p:extLst>
      <p:ext uri="{BB962C8B-B14F-4D97-AF65-F5344CB8AC3E}">
        <p14:creationId xmlns:p14="http://schemas.microsoft.com/office/powerpoint/2010/main" val="2894193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コンパクト</a:t>
            </a:r>
            <a:r>
              <a:rPr lang="en-US" altLang="ja-JP" sz="2000" dirty="0">
                <a:solidFill>
                  <a:schemeClr val="bg1"/>
                </a:solidFill>
                <a:latin typeface="Meiryo UI" panose="020B0604030504040204" pitchFamily="34" charset="-128"/>
                <a:ea typeface="Meiryo UI" panose="020B0604030504040204" pitchFamily="34" charset="-128"/>
              </a:rPr>
              <a:t>&amp;</a:t>
            </a:r>
            <a:r>
              <a:rPr lang="ja-JP" altLang="en-US" sz="2000" dirty="0">
                <a:solidFill>
                  <a:schemeClr val="bg1"/>
                </a:solidFill>
                <a:latin typeface="Meiryo UI" panose="020B0604030504040204" pitchFamily="34" charset="-128"/>
                <a:ea typeface="Meiryo UI" panose="020B0604030504040204" pitchFamily="34" charset="-128"/>
              </a:rPr>
              <a:t>スリム急速充電モバイルバッテリー</a:t>
            </a:r>
            <a:r>
              <a:rPr lang="en-US" altLang="ja-JP" sz="2000" dirty="0">
                <a:solidFill>
                  <a:schemeClr val="bg1"/>
                </a:solidFill>
                <a:latin typeface="Meiryo UI" panose="020B0604030504040204" pitchFamily="34" charset="-128"/>
                <a:ea typeface="Meiryo UI" panose="020B0604030504040204" pitchFamily="34" charset="-128"/>
              </a:rPr>
              <a:t>5000</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カラー展開：ホワイト、ブラック</a:t>
            </a:r>
          </a:p>
          <a:p>
            <a:r>
              <a:rPr lang="ja-JP" altLang="en-US" sz="900" dirty="0">
                <a:latin typeface="Meiryo UI" panose="020B0604030504040204" pitchFamily="34" charset="-128"/>
                <a:ea typeface="Meiryo UI" panose="020B0604030504040204" pitchFamily="34" charset="-128"/>
              </a:rPr>
              <a:t>素材：</a:t>
            </a:r>
            <a:r>
              <a:rPr lang="en-US" altLang="ja-JP" sz="900" dirty="0">
                <a:latin typeface="Meiryo UI" panose="020B0604030504040204" pitchFamily="34" charset="-128"/>
                <a:ea typeface="Meiryo UI" panose="020B0604030504040204" pitchFamily="34" charset="-128"/>
              </a:rPr>
              <a:t>ABS</a:t>
            </a:r>
            <a:r>
              <a:rPr lang="ja-JP" altLang="en-US" sz="900" dirty="0">
                <a:latin typeface="Meiryo UI" panose="020B0604030504040204" pitchFamily="34" charset="-128"/>
                <a:ea typeface="Meiryo UI" panose="020B0604030504040204" pitchFamily="34" charset="-128"/>
              </a:rPr>
              <a:t>樹脂</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98×64×16mm</a:t>
            </a:r>
            <a:r>
              <a:rPr lang="ja-JP" altLang="en-US" sz="900" dirty="0">
                <a:latin typeface="Meiryo UI" panose="020B0604030504040204" pitchFamily="34" charset="-128"/>
                <a:ea typeface="Meiryo UI" panose="020B0604030504040204" pitchFamily="34" charset="-128"/>
              </a:rPr>
              <a:t>箱サイズ</a:t>
            </a:r>
            <a:r>
              <a:rPr lang="en-US" altLang="ja-JP" sz="900" dirty="0">
                <a:latin typeface="Meiryo UI" panose="020B0604030504040204" pitchFamily="34" charset="-128"/>
                <a:ea typeface="Meiryo UI" panose="020B0604030504040204" pitchFamily="34" charset="-128"/>
              </a:rPr>
              <a:t>187×109×23mm</a:t>
            </a:r>
          </a:p>
          <a:p>
            <a:r>
              <a:rPr lang="ja-JP" altLang="en-US" sz="900" dirty="0">
                <a:latin typeface="Meiryo UI" panose="020B0604030504040204" pitchFamily="34" charset="-128"/>
                <a:ea typeface="Meiryo UI" panose="020B0604030504040204" pitchFamily="34" charset="-128"/>
              </a:rPr>
              <a:t>包装：化粧箱入</a:t>
            </a:r>
          </a:p>
          <a:p>
            <a:r>
              <a:rPr lang="ja-JP" altLang="en-US" sz="900" dirty="0">
                <a:latin typeface="Meiryo UI" panose="020B0604030504040204" pitchFamily="34" charset="-128"/>
                <a:ea typeface="Meiryo UI" panose="020B0604030504040204" pitchFamily="34" charset="-128"/>
              </a:rPr>
              <a:t>備考：名入れ可能 セット内容</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本体、蓄電用ケーブル</a:t>
            </a:r>
            <a:r>
              <a:rPr lang="en-US" altLang="ja-JP" sz="900" dirty="0">
                <a:latin typeface="Meiryo UI" panose="020B0604030504040204" pitchFamily="34" charset="-128"/>
                <a:ea typeface="Meiryo UI" panose="020B0604030504040204" pitchFamily="34" charset="-128"/>
              </a:rPr>
              <a:t>(Type-C) </a:t>
            </a:r>
            <a:endParaRPr lang="ja-JP" altLang="en-US"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20142"/>
          </a:xfrm>
          <a:prstGeom prst="rect">
            <a:avLst/>
          </a:prstGeom>
          <a:noFill/>
        </p:spPr>
        <p:txBody>
          <a:bodyPr wrap="square" lIns="0" tIns="46800" rIns="0" spcCol="360000" rtlCol="0">
            <a:spAutoFit/>
          </a:bodyPr>
          <a:lstStyle/>
          <a:p>
            <a:pPr algn="just">
              <a:lnSpc>
                <a:spcPts val="2400"/>
              </a:lnSpc>
            </a:pPr>
            <a:r>
              <a:rPr lang="en-US" altLang="ja-JP" sz="1600" dirty="0"/>
              <a:t>5000mAh</a:t>
            </a:r>
            <a:r>
              <a:rPr lang="ja-JP" altLang="en-US" sz="1600" dirty="0"/>
              <a:t>容量で、</a:t>
            </a:r>
            <a:r>
              <a:rPr lang="en-US" altLang="ja-JP" sz="1600" dirty="0"/>
              <a:t>2</a:t>
            </a:r>
            <a:r>
              <a:rPr lang="ja-JP" altLang="en-US" sz="1600"/>
              <a:t>台同時充電も可能なモバイルバッテリー。すっきりとしたシンプルなデザインのためフルカラーのオリジナル名入れも良く映え、販促用としても人気です。</a:t>
            </a:r>
            <a:endParaRPr lang="ja-JP" altLang="en-US" sz="1600" dirty="0"/>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23" name="図 22">
            <a:extLst>
              <a:ext uri="{FF2B5EF4-FFF2-40B4-BE49-F238E27FC236}">
                <a16:creationId xmlns:a16="http://schemas.microsoft.com/office/drawing/2014/main" id="{9714492E-B340-D05E-BA95-658B2DE88A7B}"/>
              </a:ext>
            </a:extLst>
          </p:cNvPr>
          <p:cNvPicPr>
            <a:picLocks noChangeAspect="1"/>
          </p:cNvPicPr>
          <p:nvPr/>
        </p:nvPicPr>
        <p:blipFill>
          <a:blip r:embed="rId5"/>
          <a:stretch>
            <a:fillRect/>
          </a:stretch>
        </p:blipFill>
        <p:spPr>
          <a:xfrm>
            <a:off x="748993" y="1373757"/>
            <a:ext cx="3634825" cy="3634825"/>
          </a:xfrm>
          <a:prstGeom prst="rect">
            <a:avLst/>
          </a:prstGeom>
        </p:spPr>
      </p:pic>
    </p:spTree>
    <p:extLst>
      <p:ext uri="{BB962C8B-B14F-4D97-AF65-F5344CB8AC3E}">
        <p14:creationId xmlns:p14="http://schemas.microsoft.com/office/powerpoint/2010/main" val="1290290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en-US" altLang="ja-JP" sz="2000" dirty="0" err="1">
                <a:solidFill>
                  <a:schemeClr val="bg1"/>
                </a:solidFill>
                <a:latin typeface="Meiryo UI" panose="020B0604030504040204" pitchFamily="34" charset="-128"/>
                <a:ea typeface="Meiryo UI" panose="020B0604030504040204" pitchFamily="34" charset="-128"/>
              </a:rPr>
              <a:t>Smoo</a:t>
            </a:r>
            <a:r>
              <a:rPr lang="ja-JP" altLang="en-US" sz="2000" dirty="0">
                <a:solidFill>
                  <a:schemeClr val="bg1"/>
                </a:solidFill>
                <a:latin typeface="Meiryo UI" panose="020B0604030504040204" pitchFamily="34" charset="-128"/>
                <a:ea typeface="Meiryo UI" panose="020B0604030504040204" pitchFamily="34" charset="-128"/>
              </a:rPr>
              <a:t>・真空二重構造ステンレスボトル </a:t>
            </a:r>
            <a:r>
              <a:rPr lang="en-US" altLang="ja-JP" sz="2000" dirty="0">
                <a:solidFill>
                  <a:schemeClr val="bg1"/>
                </a:solidFill>
                <a:latin typeface="Meiryo UI" panose="020B0604030504040204" pitchFamily="34" charset="-128"/>
                <a:ea typeface="Meiryo UI" panose="020B0604030504040204" pitchFamily="34" charset="-128"/>
              </a:rPr>
              <a:t>500ml</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カラー展開：全</a:t>
            </a:r>
            <a:r>
              <a:rPr lang="en-US" altLang="ja-JP" sz="900" dirty="0">
                <a:latin typeface="Meiryo UI" panose="020B0604030504040204" pitchFamily="34" charset="-128"/>
                <a:ea typeface="Meiryo UI" panose="020B0604030504040204" pitchFamily="34" charset="-128"/>
              </a:rPr>
              <a:t>4</a:t>
            </a:r>
            <a:r>
              <a:rPr lang="ja-JP" altLang="en-US" sz="900" dirty="0">
                <a:latin typeface="Meiryo UI" panose="020B0604030504040204" pitchFamily="34" charset="-128"/>
                <a:ea typeface="Meiryo UI" panose="020B0604030504040204" pitchFamily="34" charset="-128"/>
              </a:rPr>
              <a:t>色</a:t>
            </a:r>
          </a:p>
          <a:p>
            <a:r>
              <a:rPr lang="ja-JP" altLang="en-US" sz="900" dirty="0">
                <a:latin typeface="Meiryo UI" panose="020B0604030504040204" pitchFamily="34" charset="-128"/>
                <a:ea typeface="Meiryo UI" panose="020B0604030504040204" pitchFamily="34" charset="-128"/>
              </a:rPr>
              <a:t>素材：胴部</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ステンレス鋼蓋</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ポリプロピレンパッキン</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シリコーンゴム</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φ74×195mm</a:t>
            </a:r>
            <a:r>
              <a:rPr lang="ja-JP" altLang="en-US" sz="900" dirty="0">
                <a:latin typeface="Meiryo UI" panose="020B0604030504040204" pitchFamily="34" charset="-128"/>
                <a:ea typeface="Meiryo UI" panose="020B0604030504040204" pitchFamily="34" charset="-128"/>
              </a:rPr>
              <a:t>箱サイズ</a:t>
            </a:r>
            <a:r>
              <a:rPr lang="en-US" altLang="ja-JP" sz="900" dirty="0">
                <a:latin typeface="Meiryo UI" panose="020B0604030504040204" pitchFamily="34" charset="-128"/>
                <a:ea typeface="Meiryo UI" panose="020B0604030504040204" pitchFamily="34" charset="-128"/>
              </a:rPr>
              <a:t>202×78×78mm</a:t>
            </a:r>
          </a:p>
          <a:p>
            <a:r>
              <a:rPr lang="ja-JP" altLang="en-US" sz="900" dirty="0">
                <a:latin typeface="Meiryo UI" panose="020B0604030504040204" pitchFamily="34" charset="-128"/>
                <a:ea typeface="Meiryo UI" panose="020B0604030504040204" pitchFamily="34" charset="-128"/>
              </a:rPr>
              <a:t>包装：化粧箱入</a:t>
            </a:r>
          </a:p>
          <a:p>
            <a:r>
              <a:rPr lang="ja-JP" altLang="en-US" sz="900" dirty="0">
                <a:latin typeface="Meiryo UI" panose="020B0604030504040204" pitchFamily="34" charset="-128"/>
                <a:ea typeface="Meiryo UI" panose="020B0604030504040204" pitchFamily="34" charset="-128"/>
              </a:rPr>
              <a:t>備考：名入れ可能容量</a:t>
            </a:r>
            <a:r>
              <a:rPr lang="en-US" altLang="ja-JP" sz="900" dirty="0">
                <a:latin typeface="Meiryo UI" panose="020B0604030504040204" pitchFamily="34" charset="-128"/>
                <a:ea typeface="Meiryo UI" panose="020B0604030504040204" pitchFamily="34" charset="-128"/>
              </a:rPr>
              <a:t>:500ml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en-US" altLang="ja-JP" sz="1600" dirty="0">
                <a:latin typeface="Meiryo UI" panose="020B0604030504040204" pitchFamily="34" charset="-128"/>
                <a:ea typeface="Meiryo UI" panose="020B0604030504040204" pitchFamily="34" charset="-128"/>
              </a:rPr>
              <a:t>500ml</a:t>
            </a:r>
            <a:r>
              <a:rPr lang="ja-JP" altLang="en-US" sz="1600" dirty="0">
                <a:latin typeface="Meiryo UI" panose="020B0604030504040204" pitchFamily="34" charset="-128"/>
                <a:ea typeface="Meiryo UI" panose="020B0604030504040204" pitchFamily="34" charset="-128"/>
              </a:rPr>
              <a:t>サイズの、シンプルながら見た目も可愛らしいステンレスボトル。真空二重構造のため保温・保冷性に優れており使い勝手は抜群！オリジナル名入れも比較的大きく可能です。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3" name="図 12">
            <a:extLst>
              <a:ext uri="{FF2B5EF4-FFF2-40B4-BE49-F238E27FC236}">
                <a16:creationId xmlns:a16="http://schemas.microsoft.com/office/drawing/2014/main" id="{D67BC1AD-F30C-76B7-E49F-084FD4768D4D}"/>
              </a:ext>
            </a:extLst>
          </p:cNvPr>
          <p:cNvPicPr>
            <a:picLocks noChangeAspect="1"/>
          </p:cNvPicPr>
          <p:nvPr/>
        </p:nvPicPr>
        <p:blipFill>
          <a:blip r:embed="rId5"/>
          <a:stretch>
            <a:fillRect/>
          </a:stretch>
        </p:blipFill>
        <p:spPr>
          <a:xfrm>
            <a:off x="729286" y="1335846"/>
            <a:ext cx="3644442" cy="3644442"/>
          </a:xfrm>
          <a:prstGeom prst="rect">
            <a:avLst/>
          </a:prstGeom>
        </p:spPr>
      </p:pic>
    </p:spTree>
    <p:extLst>
      <p:ext uri="{BB962C8B-B14F-4D97-AF65-F5344CB8AC3E}">
        <p14:creationId xmlns:p14="http://schemas.microsoft.com/office/powerpoint/2010/main" val="2338767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タブレットケース </a:t>
            </a:r>
            <a:endParaRPr lang="en-US" altLang="ja-JP"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1064010"/>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カラー展開：グレー</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スモークピンク</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ネイビー</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ブラック</a:t>
            </a:r>
          </a:p>
          <a:p>
            <a:r>
              <a:rPr lang="ja-JP" altLang="en-US" sz="900" dirty="0">
                <a:latin typeface="Meiryo UI" panose="020B0604030504040204" pitchFamily="34" charset="-128"/>
                <a:ea typeface="Meiryo UI" panose="020B0604030504040204" pitchFamily="34" charset="-128"/>
              </a:rPr>
              <a:t>素材：ポリエステル 他</a:t>
            </a:r>
          </a:p>
          <a:p>
            <a:r>
              <a:rPr lang="ja-JP" altLang="en-US" sz="900" dirty="0">
                <a:latin typeface="Meiryo UI" panose="020B0604030504040204" pitchFamily="34" charset="-128"/>
                <a:ea typeface="Meiryo UI" panose="020B0604030504040204" pitchFamily="34" charset="-128"/>
              </a:rPr>
              <a:t>サイズ：約</a:t>
            </a:r>
            <a:r>
              <a:rPr lang="en-US" altLang="ja-JP" sz="900" dirty="0">
                <a:latin typeface="Meiryo UI" panose="020B0604030504040204" pitchFamily="34" charset="-128"/>
                <a:ea typeface="Meiryo UI" panose="020B0604030504040204" pitchFamily="34" charset="-128"/>
              </a:rPr>
              <a:t>285×220×20(mm)</a:t>
            </a:r>
          </a:p>
          <a:p>
            <a:r>
              <a:rPr lang="ja-JP" altLang="en-US" sz="900" dirty="0">
                <a:latin typeface="Meiryo UI" panose="020B0604030504040204" pitchFamily="34" charset="-128"/>
                <a:ea typeface="Meiryo UI" panose="020B0604030504040204" pitchFamily="34" charset="-128"/>
              </a:rPr>
              <a:t>包装：</a:t>
            </a:r>
            <a:r>
              <a:rPr lang="en-US" altLang="ja-JP" sz="900" dirty="0">
                <a:latin typeface="Meiryo UI" panose="020B0604030504040204" pitchFamily="34" charset="-128"/>
                <a:ea typeface="Meiryo UI" panose="020B0604030504040204" pitchFamily="34" charset="-128"/>
              </a:rPr>
              <a:t>OPP</a:t>
            </a:r>
            <a:r>
              <a:rPr lang="ja-JP" altLang="en-US" sz="900" dirty="0">
                <a:latin typeface="Meiryo UI" panose="020B0604030504040204" pitchFamily="34" charset="-128"/>
                <a:ea typeface="Meiryo UI" panose="020B0604030504040204" pitchFamily="34" charset="-128"/>
              </a:rPr>
              <a:t>袋</a:t>
            </a:r>
          </a:p>
          <a:p>
            <a:r>
              <a:rPr lang="ja-JP" altLang="en-US" sz="900" dirty="0">
                <a:latin typeface="Meiryo UI" panose="020B0604030504040204" pitchFamily="34" charset="-128"/>
                <a:ea typeface="Meiryo UI" panose="020B0604030504040204" pitchFamily="34" charset="-128"/>
              </a:rPr>
              <a:t>備考：参考収納寸法</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280×214×40(mm) 12.9</a:t>
            </a:r>
            <a:r>
              <a:rPr lang="ja-JP" altLang="en-US" sz="900" dirty="0">
                <a:latin typeface="Meiryo UI" panose="020B0604030504040204" pitchFamily="34" charset="-128"/>
                <a:ea typeface="Meiryo UI" panose="020B0604030504040204" pitchFamily="34" charset="-128"/>
              </a:rPr>
              <a:t>インチタブレット</a:t>
            </a:r>
            <a:r>
              <a:rPr lang="en-US" altLang="ja-JP" sz="900" dirty="0">
                <a:latin typeface="Meiryo UI" panose="020B0604030504040204" pitchFamily="34" charset="-128"/>
                <a:ea typeface="Meiryo UI" panose="020B0604030504040204" pitchFamily="34" charset="-128"/>
              </a:rPr>
              <a:t>PC</a:t>
            </a:r>
            <a:r>
              <a:rPr lang="ja-JP" altLang="en-US" sz="900" dirty="0">
                <a:latin typeface="Meiryo UI" panose="020B0604030504040204" pitchFamily="34" charset="-128"/>
                <a:ea typeface="Meiryo UI" panose="020B0604030504040204" pitchFamily="34" charset="-128"/>
              </a:rPr>
              <a:t>まで対応 </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参考値のため、寸法内でも形状によっては収納できない場合がございます。 </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素材の特性上、商品ごとに色など若干の誤差が生じる場合があります。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商品写真</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en-US" altLang="ja-JP" sz="1600" dirty="0">
                <a:latin typeface="Meiryo UI" panose="020B0604030504040204" pitchFamily="34" charset="-128"/>
                <a:ea typeface="Meiryo UI" panose="020B0604030504040204" pitchFamily="34" charset="-128"/>
              </a:rPr>
              <a:t>L</a:t>
            </a:r>
            <a:r>
              <a:rPr lang="ja-JP" altLang="en-US" sz="1600" dirty="0">
                <a:latin typeface="Meiryo UI" panose="020B0604030504040204" pitchFamily="34" charset="-128"/>
                <a:ea typeface="Meiryo UI" panose="020B0604030504040204" pitchFamily="34" charset="-128"/>
              </a:rPr>
              <a:t>字で開け閉めできるファスナーが非常に使いやすいタブレットケースです。ペンや充電ケーブルなどを収納できる外ポケット付き。ビジネスでも利用できるシンプルデザインも◎！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ACC92FEE-0D56-9A66-D811-1C092D15E25C}"/>
              </a:ext>
            </a:extLst>
          </p:cNvPr>
          <p:cNvPicPr>
            <a:picLocks noChangeAspect="1"/>
          </p:cNvPicPr>
          <p:nvPr/>
        </p:nvPicPr>
        <p:blipFill>
          <a:blip r:embed="rId5"/>
          <a:stretch>
            <a:fillRect/>
          </a:stretch>
        </p:blipFill>
        <p:spPr>
          <a:xfrm>
            <a:off x="794353" y="1422052"/>
            <a:ext cx="3492301" cy="3492301"/>
          </a:xfrm>
          <a:prstGeom prst="rect">
            <a:avLst/>
          </a:prstGeom>
        </p:spPr>
      </p:pic>
    </p:spTree>
    <p:extLst>
      <p:ext uri="{BB962C8B-B14F-4D97-AF65-F5344CB8AC3E}">
        <p14:creationId xmlns:p14="http://schemas.microsoft.com/office/powerpoint/2010/main" val="2022875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オリジナルタペストリー</a:t>
            </a:r>
            <a:r>
              <a:rPr lang="en-US" altLang="ja-JP" sz="2000" dirty="0">
                <a:solidFill>
                  <a:schemeClr val="bg1"/>
                </a:solidFill>
                <a:latin typeface="Meiryo UI" panose="020B0604030504040204" pitchFamily="34" charset="-128"/>
                <a:ea typeface="Meiryo UI" panose="020B0604030504040204" pitchFamily="34" charset="-128"/>
              </a:rPr>
              <a:t>(A3</a:t>
            </a:r>
            <a:r>
              <a:rPr lang="ja-JP" altLang="en-US" sz="2000" dirty="0">
                <a:solidFill>
                  <a:schemeClr val="bg1"/>
                </a:solidFill>
                <a:latin typeface="Meiryo UI" panose="020B0604030504040204" pitchFamily="34" charset="-128"/>
                <a:ea typeface="Meiryo UI" panose="020B0604030504040204" pitchFamily="34" charset="-128"/>
              </a:rPr>
              <a:t>サイズ以上</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印刷：昇華転写</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A3</a:t>
            </a:r>
            <a:r>
              <a:rPr lang="ja-JP" altLang="en-US" sz="900" dirty="0">
                <a:latin typeface="Meiryo UI" panose="020B0604030504040204" pitchFamily="34" charset="-128"/>
                <a:ea typeface="Meiryo UI" panose="020B0604030504040204" pitchFamily="34" charset="-128"/>
              </a:rPr>
              <a:t>サイズ以上</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フルカラーでアニメやゲームのキャラクターを色鮮やかにプリントできる、</a:t>
            </a:r>
            <a:r>
              <a:rPr lang="en-US" altLang="ja-JP" sz="1600" dirty="0"/>
              <a:t>A3</a:t>
            </a:r>
            <a:r>
              <a:rPr lang="ja-JP" altLang="en-US" sz="1600" dirty="0"/>
              <a:t>サイズ以上の特大タペストリーです。大きくてインパクトがあるので、イベント会場や展示会の装飾に最適です。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4" name="オブジェクト 23">
            <a:extLst>
              <a:ext uri="{FF2B5EF4-FFF2-40B4-BE49-F238E27FC236}">
                <a16:creationId xmlns:a16="http://schemas.microsoft.com/office/drawing/2014/main" id="{31C3C83E-F831-DFEB-A17B-A7EED47E0C71}"/>
              </a:ext>
            </a:extLst>
          </p:cNvPr>
          <p:cNvGraphicFramePr>
            <a:graphicFrameLocks noChangeAspect="1"/>
          </p:cNvGraphicFramePr>
          <p:nvPr/>
        </p:nvGraphicFramePr>
        <p:xfrm>
          <a:off x="660553" y="1396587"/>
          <a:ext cx="3616366" cy="3661927"/>
        </p:xfrm>
        <a:graphic>
          <a:graphicData uri="http://schemas.openxmlformats.org/presentationml/2006/ole">
            <mc:AlternateContent xmlns:mc="http://schemas.openxmlformats.org/markup-compatibility/2006">
              <mc:Choice xmlns:v="urn:schemas-microsoft-com:vml" Requires="v">
                <p:oleObj name="Image" r:id="rId5" imgW="6425867" imgH="6507692" progId="Photoshop.Image.13">
                  <p:embed/>
                </p:oleObj>
              </mc:Choice>
              <mc:Fallback>
                <p:oleObj name="Image" r:id="rId5" imgW="6425867" imgH="6507692" progId="Photoshop.Image.13">
                  <p:embed/>
                  <p:pic>
                    <p:nvPicPr>
                      <p:cNvPr id="24" name="オブジェクト 23">
                        <a:extLst>
                          <a:ext uri="{FF2B5EF4-FFF2-40B4-BE49-F238E27FC236}">
                            <a16:creationId xmlns:a16="http://schemas.microsoft.com/office/drawing/2014/main" id="{31C3C83E-F831-DFEB-A17B-A7EED47E0C71}"/>
                          </a:ext>
                        </a:extLst>
                      </p:cNvPr>
                      <p:cNvPicPr/>
                      <p:nvPr/>
                    </p:nvPicPr>
                    <p:blipFill>
                      <a:blip r:embed="rId6"/>
                      <a:stretch>
                        <a:fillRect/>
                      </a:stretch>
                    </p:blipFill>
                    <p:spPr>
                      <a:xfrm>
                        <a:off x="660553" y="1396587"/>
                        <a:ext cx="3616366" cy="3661927"/>
                      </a:xfrm>
                      <a:prstGeom prst="rect">
                        <a:avLst/>
                      </a:prstGeom>
                    </p:spPr>
                  </p:pic>
                </p:oleObj>
              </mc:Fallback>
            </mc:AlternateContent>
          </a:graphicData>
        </a:graphic>
      </p:graphicFrame>
    </p:spTree>
    <p:extLst>
      <p:ext uri="{BB962C8B-B14F-4D97-AF65-F5344CB8AC3E}">
        <p14:creationId xmlns:p14="http://schemas.microsoft.com/office/powerpoint/2010/main" val="2591355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オリジナル扇子（両面貼り紙）</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印刷：両面オフセット印刷</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7</a:t>
            </a:r>
            <a:r>
              <a:rPr lang="ja-JP" altLang="en-US" sz="900" dirty="0">
                <a:latin typeface="Meiryo UI" panose="020B0604030504040204" pitchFamily="34" charset="-128"/>
                <a:ea typeface="Meiryo UI" panose="020B0604030504040204" pitchFamily="34" charset="-128"/>
              </a:rPr>
              <a:t>寸</a:t>
            </a:r>
            <a:r>
              <a:rPr lang="en-US" altLang="ja-JP" sz="900" dirty="0">
                <a:latin typeface="Meiryo UI" panose="020B0604030504040204" pitchFamily="34" charset="-128"/>
                <a:ea typeface="Meiryo UI" panose="020B0604030504040204" pitchFamily="34" charset="-128"/>
              </a:rPr>
              <a:t>30</a:t>
            </a:r>
            <a:r>
              <a:rPr lang="ja-JP" altLang="en-US" sz="900" dirty="0">
                <a:latin typeface="Meiryo UI" panose="020B0604030504040204" pitchFamily="34" charset="-128"/>
                <a:ea typeface="Meiryo UI" panose="020B0604030504040204" pitchFamily="34" charset="-128"/>
              </a:rPr>
              <a:t>間</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素材：紙・竹（白・茶・黒）</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表と裏の両面に紙を貼ることで、骨が見えなくなり、見た目が美しく、高級感がぐっと増した仕上がりの扇子です。両面同柄や両面別柄などお客様のご要望に沿ったオリジナル扇子を製作します。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6" name="オブジェクト 25">
            <a:extLst>
              <a:ext uri="{FF2B5EF4-FFF2-40B4-BE49-F238E27FC236}">
                <a16:creationId xmlns:a16="http://schemas.microsoft.com/office/drawing/2014/main" id="{E68B83B2-B027-E279-B300-EE7B027647EE}"/>
              </a:ext>
            </a:extLst>
          </p:cNvPr>
          <p:cNvGraphicFramePr>
            <a:graphicFrameLocks noChangeAspect="1"/>
          </p:cNvGraphicFramePr>
          <p:nvPr/>
        </p:nvGraphicFramePr>
        <p:xfrm>
          <a:off x="703180" y="1344437"/>
          <a:ext cx="3682287" cy="3701320"/>
        </p:xfrm>
        <a:graphic>
          <a:graphicData uri="http://schemas.openxmlformats.org/presentationml/2006/ole">
            <mc:AlternateContent xmlns:mc="http://schemas.openxmlformats.org/markup-compatibility/2006">
              <mc:Choice xmlns:v="urn:schemas-microsoft-com:vml" Requires="v">
                <p:oleObj name="Image" r:id="rId5" imgW="6450580" imgH="6482997" progId="Photoshop.Image.13">
                  <p:embed/>
                </p:oleObj>
              </mc:Choice>
              <mc:Fallback>
                <p:oleObj name="Image" r:id="rId5" imgW="6450580" imgH="6482997" progId="Photoshop.Image.13">
                  <p:embed/>
                  <p:pic>
                    <p:nvPicPr>
                      <p:cNvPr id="26" name="オブジェクト 25">
                        <a:extLst>
                          <a:ext uri="{FF2B5EF4-FFF2-40B4-BE49-F238E27FC236}">
                            <a16:creationId xmlns:a16="http://schemas.microsoft.com/office/drawing/2014/main" id="{E68B83B2-B027-E279-B300-EE7B027647EE}"/>
                          </a:ext>
                        </a:extLst>
                      </p:cNvPr>
                      <p:cNvPicPr/>
                      <p:nvPr/>
                    </p:nvPicPr>
                    <p:blipFill>
                      <a:blip r:embed="rId6"/>
                      <a:stretch>
                        <a:fillRect/>
                      </a:stretch>
                    </p:blipFill>
                    <p:spPr>
                      <a:xfrm>
                        <a:off x="703180" y="1344437"/>
                        <a:ext cx="3682287" cy="3701320"/>
                      </a:xfrm>
                      <a:prstGeom prst="rect">
                        <a:avLst/>
                      </a:prstGeom>
                    </p:spPr>
                  </p:pic>
                </p:oleObj>
              </mc:Fallback>
            </mc:AlternateContent>
          </a:graphicData>
        </a:graphic>
      </p:graphicFrame>
    </p:spTree>
    <p:extLst>
      <p:ext uri="{BB962C8B-B14F-4D97-AF65-F5344CB8AC3E}">
        <p14:creationId xmlns:p14="http://schemas.microsoft.com/office/powerpoint/2010/main" val="3514675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ワイヤレス充電器 スクエア </a:t>
            </a:r>
            <a:r>
              <a:rPr lang="en-US" altLang="ja-JP" sz="2000" dirty="0">
                <a:solidFill>
                  <a:schemeClr val="bg1"/>
                </a:solidFill>
                <a:latin typeface="Meiryo UI" panose="020B0604030504040204" pitchFamily="34" charset="-128"/>
                <a:ea typeface="Meiryo UI" panose="020B0604030504040204" pitchFamily="34" charset="-128"/>
              </a:rPr>
              <a:t>5</a:t>
            </a:r>
            <a:r>
              <a:rPr lang="en" altLang="ja-JP" sz="2000" dirty="0">
                <a:solidFill>
                  <a:schemeClr val="bg1"/>
                </a:solidFill>
                <a:latin typeface="Meiryo UI" panose="020B0604030504040204" pitchFamily="34" charset="-128"/>
                <a:ea typeface="Meiryo UI" panose="020B0604030504040204" pitchFamily="34" charset="-128"/>
              </a:rPr>
              <a:t>W</a:t>
            </a:r>
            <a:endParaRPr lang="ja-JP" altLang="en-US" sz="200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925511"/>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a:t>
            </a:r>
            <a:r>
              <a:rPr lang="en" altLang="ja-JP" sz="900" dirty="0">
                <a:latin typeface="Meiryo UI" panose="020B0604030504040204" pitchFamily="34" charset="-128"/>
                <a:ea typeface="Meiryo UI" panose="020B0604030504040204" pitchFamily="34" charset="-128"/>
              </a:rPr>
              <a:t>ABS </a:t>
            </a:r>
            <a:r>
              <a:rPr lang="ja-JP" altLang="en-US" sz="900">
                <a:latin typeface="Meiryo UI" panose="020B0604030504040204" pitchFamily="34" charset="-128"/>
                <a:ea typeface="Meiryo UI" panose="020B0604030504040204" pitchFamily="34" charset="-128"/>
              </a:rPr>
              <a:t>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a:t>
            </a:r>
            <a:r>
              <a:rPr lang="en" altLang="ja-JP" sz="900" dirty="0">
                <a:latin typeface="Meiryo UI" panose="020B0604030504040204" pitchFamily="34" charset="-128"/>
                <a:ea typeface="Meiryo UI" panose="020B0604030504040204" pitchFamily="34" charset="-128"/>
              </a:rPr>
              <a:t>90×90×9(mm)</a:t>
            </a:r>
          </a:p>
          <a:p>
            <a:r>
              <a:rPr lang="ja-JP" altLang="en-US" sz="900">
                <a:latin typeface="Meiryo UI" panose="020B0604030504040204" pitchFamily="34" charset="-128"/>
                <a:ea typeface="Meiryo UI" panose="020B0604030504040204" pitchFamily="34" charset="-128"/>
              </a:rPr>
              <a:t>機</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能：出力</a:t>
            </a:r>
            <a:r>
              <a:rPr lang="en-US" altLang="ja-JP" sz="900" dirty="0">
                <a:latin typeface="Meiryo UI" panose="020B0604030504040204" pitchFamily="34" charset="-128"/>
                <a:ea typeface="Meiryo UI" panose="020B0604030504040204" pitchFamily="34" charset="-128"/>
              </a:rPr>
              <a:t>/5</a:t>
            </a:r>
            <a:r>
              <a:rPr lang="en" altLang="ja-JP" sz="900" dirty="0">
                <a:latin typeface="Meiryo UI" panose="020B0604030504040204" pitchFamily="34" charset="-128"/>
                <a:ea typeface="Meiryo UI" panose="020B0604030504040204" pitchFamily="34" charset="-128"/>
              </a:rPr>
              <a:t>W</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付属品：取説付、</a:t>
            </a:r>
            <a:r>
              <a:rPr lang="en" altLang="ja-JP" sz="900" dirty="0">
                <a:latin typeface="Meiryo UI" panose="020B0604030504040204" pitchFamily="34" charset="-128"/>
                <a:ea typeface="Meiryo UI" panose="020B0604030504040204" pitchFamily="34" charset="-128"/>
              </a:rPr>
              <a:t>micro USB</a:t>
            </a:r>
            <a:r>
              <a:rPr lang="ja-JP" altLang="en-US" sz="900">
                <a:latin typeface="Meiryo UI" panose="020B0604030504040204" pitchFamily="34" charset="-128"/>
                <a:ea typeface="Meiryo UI" panose="020B0604030504040204" pitchFamily="34" charset="-128"/>
              </a:rPr>
              <a:t>ケーブル付属</a:t>
            </a:r>
            <a:r>
              <a:rPr lang="en" altLang="ja-JP" sz="900" dirty="0">
                <a:latin typeface="Meiryo UI" panose="020B0604030504040204" pitchFamily="34" charset="-128"/>
                <a:ea typeface="Meiryo UI" panose="020B0604030504040204" pitchFamily="34" charset="-128"/>
              </a:rPr>
              <a:t>Qi</a:t>
            </a:r>
            <a:r>
              <a:rPr lang="ja-JP" altLang="en-US" sz="900">
                <a:latin typeface="Meiryo UI" panose="020B0604030504040204" pitchFamily="34" charset="-128"/>
                <a:ea typeface="Meiryo UI" panose="020B0604030504040204" pitchFamily="34" charset="-128"/>
              </a:rPr>
              <a:t>規格対応 </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包</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装：エアパッキン、紙箱</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考：ブラック・ホワイト</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en" altLang="ja-JP" sz="1600" dirty="0">
                <a:latin typeface="Meiryo UI" panose="020B0604030504040204" pitchFamily="34" charset="-128"/>
                <a:ea typeface="Meiryo UI" panose="020B0604030504040204" pitchFamily="34" charset="-128"/>
              </a:rPr>
              <a:t>Qi</a:t>
            </a:r>
            <a:r>
              <a:rPr lang="ja-JP" altLang="en-US" sz="1600">
                <a:latin typeface="Meiryo UI" panose="020B0604030504040204" pitchFamily="34" charset="-128"/>
                <a:ea typeface="Meiryo UI" panose="020B0604030504040204" pitchFamily="34" charset="-128"/>
              </a:rPr>
              <a:t>規格対応スマホを置くだけで充電できるスクエアタイプのワイヤレス充電器です。フルカラーのオリジナル名入れが可能ですので、のベルティ用やオリジナルグッズ用にも最適です。 </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40" name="図 39">
            <a:extLst>
              <a:ext uri="{FF2B5EF4-FFF2-40B4-BE49-F238E27FC236}">
                <a16:creationId xmlns:a16="http://schemas.microsoft.com/office/drawing/2014/main" id="{190B208D-296E-9249-BDA5-5DADBC9DB085}"/>
              </a:ext>
            </a:extLst>
          </p:cNvPr>
          <p:cNvPicPr>
            <a:picLocks noChangeAspect="1"/>
          </p:cNvPicPr>
          <p:nvPr/>
        </p:nvPicPr>
        <p:blipFill>
          <a:blip r:embed="rId5"/>
          <a:stretch>
            <a:fillRect/>
          </a:stretch>
        </p:blipFill>
        <p:spPr>
          <a:xfrm>
            <a:off x="643304" y="1444470"/>
            <a:ext cx="3796944" cy="3504872"/>
          </a:xfrm>
          <a:prstGeom prst="rect">
            <a:avLst/>
          </a:prstGeom>
        </p:spPr>
      </p:pic>
    </p:spTree>
    <p:extLst>
      <p:ext uri="{BB962C8B-B14F-4D97-AF65-F5344CB8AC3E}">
        <p14:creationId xmlns:p14="http://schemas.microsoft.com/office/powerpoint/2010/main" val="3582345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レザースタイルマルチケース</a:t>
            </a:r>
            <a:r>
              <a:rPr lang="en-US" altLang="ja-JP" sz="2000" dirty="0">
                <a:solidFill>
                  <a:schemeClr val="bg1"/>
                </a:solidFill>
                <a:latin typeface="Meiryo UI" panose="020B0604030504040204" pitchFamily="34" charset="-128"/>
                <a:ea typeface="Meiryo UI" panose="020B0604030504040204" pitchFamily="34" charset="-128"/>
              </a:rPr>
              <a:t>(L) </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a:t>
            </a:r>
            <a:r>
              <a:rPr lang="en-US" altLang="ja-JP" sz="900" dirty="0">
                <a:latin typeface="Meiryo UI" panose="020B0604030504040204" pitchFamily="34" charset="-128"/>
                <a:ea typeface="Meiryo UI" panose="020B0604030504040204" pitchFamily="34" charset="-128"/>
              </a:rPr>
              <a:t>PU</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EVA </a:t>
            </a:r>
            <a:r>
              <a:rPr lang="ja-JP" altLang="en-US" sz="900" dirty="0">
                <a:latin typeface="Meiryo UI" panose="020B0604030504040204" pitchFamily="34" charset="-128"/>
                <a:ea typeface="Meiryo UI" panose="020B0604030504040204" pitchFamily="34" charset="-128"/>
              </a:rPr>
              <a:t>他</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148×180×37</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mm</a:t>
            </a:r>
            <a:r>
              <a:rPr lang="ja-JP" altLang="en-US" sz="900" dirty="0">
                <a:latin typeface="Meiryo UI" panose="020B0604030504040204" pitchFamily="34" charset="-128"/>
                <a:ea typeface="Meiryo UI" panose="020B0604030504040204" pitchFamily="34" charset="-128"/>
              </a:rPr>
              <a:t>）</a:t>
            </a:r>
          </a:p>
          <a:p>
            <a:r>
              <a:rPr lang="ja-JP" altLang="en-US" sz="900" dirty="0">
                <a:latin typeface="Meiryo UI" panose="020B0604030504040204" pitchFamily="34" charset="-128"/>
                <a:ea typeface="Meiryo UI" panose="020B0604030504040204" pitchFamily="34" charset="-128"/>
              </a:rPr>
              <a:t>包装：</a:t>
            </a:r>
            <a:r>
              <a:rPr lang="en-US" altLang="ja-JP" sz="900" dirty="0">
                <a:latin typeface="Meiryo UI" panose="020B0604030504040204" pitchFamily="34" charset="-128"/>
                <a:ea typeface="Meiryo UI" panose="020B0604030504040204" pitchFamily="34" charset="-128"/>
              </a:rPr>
              <a:t>OPP</a:t>
            </a:r>
            <a:r>
              <a:rPr lang="ja-JP" altLang="en-US" sz="900" dirty="0">
                <a:latin typeface="Meiryo UI" panose="020B0604030504040204" pitchFamily="34" charset="-128"/>
                <a:ea typeface="Meiryo UI" panose="020B0604030504040204" pitchFamily="34" charset="-128"/>
              </a:rPr>
              <a:t>袋、紙箱</a:t>
            </a:r>
          </a:p>
          <a:p>
            <a:r>
              <a:rPr lang="ja-JP" altLang="en-US" sz="900" dirty="0">
                <a:latin typeface="Meiryo UI" panose="020B0604030504040204" pitchFamily="34" charset="-128"/>
                <a:ea typeface="Meiryo UI" panose="020B0604030504040204" pitchFamily="34" charset="-128"/>
              </a:rPr>
              <a:t>備考：取説付</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紙箱面</a:t>
            </a:r>
            <a:r>
              <a:rPr lang="en-US" altLang="ja-JP" sz="900" dirty="0">
                <a:latin typeface="Meiryo UI" panose="020B0604030504040204" pitchFamily="34" charset="-128"/>
                <a:ea typeface="Meiryo UI" panose="020B0604030504040204" pitchFamily="34" charset="-128"/>
              </a:rPr>
              <a:t>)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en-US" altLang="ja-JP" sz="1600" dirty="0"/>
              <a:t>L</a:t>
            </a:r>
            <a:r>
              <a:rPr lang="ja-JP" altLang="en-US" sz="1600" dirty="0"/>
              <a:t>サイズの、大きく開いて使えるためとっても便利なマルチケースです。レザー風の合皮素材のため見た目もおしゃれ。ホワイト、ブラック、ブラウンの三色展開から選択可能です。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21" name="図 20">
            <a:extLst>
              <a:ext uri="{FF2B5EF4-FFF2-40B4-BE49-F238E27FC236}">
                <a16:creationId xmlns:a16="http://schemas.microsoft.com/office/drawing/2014/main" id="{699034E1-FA01-D444-2B4F-781DCEE1BEF4}"/>
              </a:ext>
            </a:extLst>
          </p:cNvPr>
          <p:cNvPicPr>
            <a:picLocks noChangeAspect="1"/>
          </p:cNvPicPr>
          <p:nvPr/>
        </p:nvPicPr>
        <p:blipFill>
          <a:blip r:embed="rId5"/>
          <a:stretch>
            <a:fillRect/>
          </a:stretch>
        </p:blipFill>
        <p:spPr>
          <a:xfrm>
            <a:off x="706387" y="1435415"/>
            <a:ext cx="3566787" cy="3566787"/>
          </a:xfrm>
          <a:prstGeom prst="rect">
            <a:avLst/>
          </a:prstGeom>
        </p:spPr>
      </p:pic>
    </p:spTree>
    <p:extLst>
      <p:ext uri="{BB962C8B-B14F-4D97-AF65-F5344CB8AC3E}">
        <p14:creationId xmlns:p14="http://schemas.microsoft.com/office/powerpoint/2010/main" val="1299639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リップコンパクト アクティブポーチ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1" y="5252121"/>
            <a:ext cx="4140913" cy="1202510"/>
          </a:xfrm>
          <a:prstGeom prst="rect">
            <a:avLst/>
          </a:prstGeom>
          <a:noFill/>
        </p:spPr>
        <p:txBody>
          <a:bodyPr wrap="square" lIns="90000" tIns="46800" rIns="0" bIns="46800" rtlCol="0">
            <a:spAutoFit/>
          </a:bodyPr>
          <a:lstStyle/>
          <a:p>
            <a:r>
              <a:rPr lang="ja-JP" altLang="en-US" sz="800" dirty="0">
                <a:latin typeface="Meiryo UI" panose="020B0604030504040204" pitchFamily="34" charset="-128"/>
                <a:ea typeface="Meiryo UI" panose="020B0604030504040204" pitchFamily="34" charset="-128"/>
              </a:rPr>
              <a:t>カラー展開：全</a:t>
            </a:r>
            <a:r>
              <a:rPr lang="en-US" altLang="ja-JP" sz="800" dirty="0">
                <a:latin typeface="Meiryo UI" panose="020B0604030504040204" pitchFamily="34" charset="-128"/>
                <a:ea typeface="Meiryo UI" panose="020B0604030504040204" pitchFamily="34" charset="-128"/>
              </a:rPr>
              <a:t>4</a:t>
            </a:r>
            <a:r>
              <a:rPr lang="ja-JP" altLang="en-US" sz="800" dirty="0">
                <a:latin typeface="Meiryo UI" panose="020B0604030504040204" pitchFamily="34" charset="-128"/>
                <a:ea typeface="Meiryo UI" panose="020B0604030504040204" pitchFamily="34" charset="-128"/>
              </a:rPr>
              <a:t>色</a:t>
            </a:r>
          </a:p>
          <a:p>
            <a:r>
              <a:rPr lang="ja-JP" altLang="en-US" sz="800" dirty="0">
                <a:latin typeface="Meiryo UI" panose="020B0604030504040204" pitchFamily="34" charset="-128"/>
                <a:ea typeface="Meiryo UI" panose="020B0604030504040204" pitchFamily="34" charset="-128"/>
              </a:rPr>
              <a:t>素材：</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ポリエステル</a:t>
            </a:r>
            <a:r>
              <a:rPr lang="en-US" altLang="ja-JP" sz="800" dirty="0">
                <a:latin typeface="Meiryo UI" panose="020B0604030504040204" pitchFamily="34" charset="-128"/>
                <a:ea typeface="Meiryo UI" panose="020B0604030504040204" pitchFamily="34" charset="-128"/>
              </a:rPr>
              <a:t>100%</a:t>
            </a:r>
            <a:r>
              <a:rPr lang="ja-JP" altLang="en-US" sz="800" dirty="0">
                <a:latin typeface="Meiryo UI" panose="020B0604030504040204" pitchFamily="34" charset="-128"/>
                <a:ea typeface="Meiryo UI" panose="020B0604030504040204" pitchFamily="34" charset="-128"/>
              </a:rPr>
              <a:t>　</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ストラップ：ポリエステル　</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リップストップ</a:t>
            </a:r>
          </a:p>
          <a:p>
            <a:r>
              <a:rPr lang="ja-JP" altLang="en-US" sz="800" dirty="0">
                <a:latin typeface="Meiryo UI" panose="020B0604030504040204" pitchFamily="34" charset="-128"/>
                <a:ea typeface="Meiryo UI" panose="020B0604030504040204" pitchFamily="34" charset="-128"/>
              </a:rPr>
              <a:t>サイズ：</a:t>
            </a:r>
            <a:r>
              <a:rPr lang="en-US" altLang="ja-JP" sz="800" dirty="0">
                <a:latin typeface="Meiryo UI" panose="020B0604030504040204" pitchFamily="34" charset="-128"/>
                <a:ea typeface="Meiryo UI" panose="020B0604030504040204" pitchFamily="34" charset="-128"/>
              </a:rPr>
              <a:t>W30.5×H13.5cm</a:t>
            </a:r>
            <a:r>
              <a:rPr lang="ja-JP" altLang="en-US" sz="800" dirty="0">
                <a:latin typeface="Meiryo UI" panose="020B0604030504040204" pitchFamily="34" charset="-128"/>
                <a:ea typeface="Meiryo UI" panose="020B0604030504040204" pitchFamily="34" charset="-128"/>
              </a:rPr>
              <a:t>　</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ストラップ</a:t>
            </a:r>
            <a:r>
              <a:rPr lang="en-US" altLang="ja-JP" sz="800" dirty="0">
                <a:latin typeface="Meiryo UI" panose="020B0604030504040204" pitchFamily="34" charset="-128"/>
                <a:ea typeface="Meiryo UI" panose="020B0604030504040204" pitchFamily="34" charset="-128"/>
              </a:rPr>
              <a:t>88cm</a:t>
            </a:r>
            <a:r>
              <a:rPr lang="ja-JP" altLang="en-US" sz="800" dirty="0">
                <a:latin typeface="Meiryo UI" panose="020B0604030504040204" pitchFamily="34" charset="-128"/>
                <a:ea typeface="Meiryo UI" panose="020B0604030504040204" pitchFamily="34" charset="-128"/>
              </a:rPr>
              <a:t>（調節可能）</a:t>
            </a:r>
          </a:p>
          <a:p>
            <a:r>
              <a:rPr lang="ja-JP" altLang="en-US" sz="800" dirty="0">
                <a:latin typeface="Meiryo UI" panose="020B0604030504040204" pitchFamily="34" charset="-128"/>
                <a:ea typeface="Meiryo UI" panose="020B0604030504040204" pitchFamily="34" charset="-128"/>
              </a:rPr>
              <a:t>容量：約</a:t>
            </a:r>
            <a:r>
              <a:rPr lang="en-US" altLang="ja-JP" sz="800" dirty="0">
                <a:latin typeface="Meiryo UI" panose="020B0604030504040204" pitchFamily="34" charset="-128"/>
                <a:ea typeface="Meiryo UI" panose="020B0604030504040204" pitchFamily="34" charset="-128"/>
              </a:rPr>
              <a:t>1L</a:t>
            </a:r>
          </a:p>
          <a:p>
            <a:r>
              <a:rPr lang="ja-JP" altLang="en-US" sz="800" dirty="0">
                <a:latin typeface="Meiryo UI" panose="020B0604030504040204" pitchFamily="34" charset="-128"/>
                <a:ea typeface="Meiryo UI" panose="020B0604030504040204" pitchFamily="34" charset="-128"/>
              </a:rPr>
              <a:t>機能：</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はっ水機能</a:t>
            </a:r>
          </a:p>
          <a:p>
            <a:r>
              <a:rPr lang="ja-JP" altLang="en-US" sz="800" dirty="0">
                <a:latin typeface="Meiryo UI" panose="020B0604030504040204" pitchFamily="34" charset="-128"/>
                <a:ea typeface="Meiryo UI" panose="020B0604030504040204" pitchFamily="34" charset="-128"/>
              </a:rPr>
              <a:t>注意事項：</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素材の特性上</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熱をかけると縮む場合がございます。　</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ポリエステル素材の染色には分散染料を用いている為、熱加工によりブリードを起こす可能性がございます。お取り扱いにはご注意ください。</a:t>
            </a:r>
          </a:p>
          <a:p>
            <a:r>
              <a:rPr lang="ja-JP" altLang="en-US" sz="800" dirty="0">
                <a:latin typeface="Meiryo UI" panose="020B0604030504040204" pitchFamily="34" charset="-128"/>
                <a:ea typeface="Meiryo UI" panose="020B0604030504040204" pitchFamily="34" charset="-128"/>
              </a:rPr>
              <a:t>備考：</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袋口ファスナー付き　</a:t>
            </a:r>
            <a:r>
              <a:rPr lang="en-US" altLang="ja-JP" sz="800" dirty="0">
                <a:latin typeface="Meiryo UI" panose="020B0604030504040204" pitchFamily="34" charset="-128"/>
                <a:ea typeface="Meiryo UI" panose="020B0604030504040204" pitchFamily="34" charset="-128"/>
              </a:rPr>
              <a:t>※</a:t>
            </a:r>
            <a:r>
              <a:rPr lang="ja-JP" altLang="en-US" sz="800" dirty="0">
                <a:latin typeface="Meiryo UI" panose="020B0604030504040204" pitchFamily="34" charset="-128"/>
                <a:ea typeface="Meiryo UI" panose="020B0604030504040204" pitchFamily="34" charset="-128"/>
              </a:rPr>
              <a:t>背面ポケット付き </a:t>
            </a:r>
            <a:endParaRPr lang="en-US" altLang="ja-JP" sz="8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7919"/>
          </a:xfrm>
          <a:prstGeom prst="rect">
            <a:avLst/>
          </a:prstGeom>
          <a:noFill/>
        </p:spPr>
        <p:txBody>
          <a:bodyPr wrap="square" lIns="0" tIns="46800" rIns="0" spcCol="360000" rtlCol="0">
            <a:spAutoFit/>
          </a:bodyPr>
          <a:lstStyle/>
          <a:p>
            <a:pPr algn="just">
              <a:lnSpc>
                <a:spcPts val="2400"/>
              </a:lnSpc>
            </a:pPr>
            <a:r>
              <a:rPr lang="ja-JP" altLang="en-US" sz="1600" dirty="0"/>
              <a:t>引き裂けに強いリップストップ生地を使ったコンパクトなアクティブポーチ。性別を問わず使えるシンプルな形状で、ウエストバッグや、斜め掛けでボディバッグとしても使えてとても便利です。 </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19" name="図 118">
            <a:extLst>
              <a:ext uri="{FF2B5EF4-FFF2-40B4-BE49-F238E27FC236}">
                <a16:creationId xmlns:a16="http://schemas.microsoft.com/office/drawing/2014/main" id="{C11605C7-6A73-EC57-BAA9-F2341719BA05}"/>
              </a:ext>
            </a:extLst>
          </p:cNvPr>
          <p:cNvPicPr>
            <a:picLocks noChangeAspect="1"/>
          </p:cNvPicPr>
          <p:nvPr/>
        </p:nvPicPr>
        <p:blipFill>
          <a:blip r:embed="rId5"/>
          <a:stretch>
            <a:fillRect/>
          </a:stretch>
        </p:blipFill>
        <p:spPr>
          <a:xfrm>
            <a:off x="737584" y="1411149"/>
            <a:ext cx="3560900" cy="3560900"/>
          </a:xfrm>
          <a:prstGeom prst="rect">
            <a:avLst/>
          </a:prstGeom>
        </p:spPr>
      </p:pic>
    </p:spTree>
    <p:extLst>
      <p:ext uri="{BB962C8B-B14F-4D97-AF65-F5344CB8AC3E}">
        <p14:creationId xmlns:p14="http://schemas.microsoft.com/office/powerpoint/2010/main" val="699064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ワイヤレス充電器 ラージパッド</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a:t>
            </a:r>
            <a:r>
              <a:rPr lang="en" altLang="ja-JP" sz="900" dirty="0">
                <a:latin typeface="Meiryo UI" panose="020B0604030504040204" pitchFamily="34" charset="-128"/>
                <a:ea typeface="Meiryo UI" panose="020B0604030504040204" pitchFamily="34" charset="-128"/>
              </a:rPr>
              <a:t>ABS</a:t>
            </a:r>
            <a:r>
              <a:rPr lang="ja-JP" altLang="en" sz="900">
                <a:latin typeface="Meiryo UI" panose="020B0604030504040204" pitchFamily="34" charset="-128"/>
                <a:ea typeface="Meiryo UI" panose="020B0604030504040204" pitchFamily="34" charset="-128"/>
              </a:rPr>
              <a:t>、</a:t>
            </a:r>
            <a:r>
              <a:rPr lang="en" altLang="ja-JP" sz="900" dirty="0">
                <a:latin typeface="Meiryo UI" panose="020B0604030504040204" pitchFamily="34" charset="-128"/>
                <a:ea typeface="Meiryo UI" panose="020B0604030504040204" pitchFamily="34" charset="-128"/>
              </a:rPr>
              <a:t>PC </a:t>
            </a:r>
            <a:r>
              <a:rPr lang="ja-JP" altLang="en-US" sz="900">
                <a:latin typeface="Meiryo UI" panose="020B0604030504040204" pitchFamily="34" charset="-128"/>
                <a:ea typeface="Meiryo UI" panose="020B0604030504040204" pitchFamily="34" charset="-128"/>
              </a:rPr>
              <a:t>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a:t>
            </a:r>
            <a:r>
              <a:rPr lang="el-GR" altLang="ja-JP" sz="900" dirty="0">
                <a:latin typeface="Meiryo UI" panose="020B0604030504040204" pitchFamily="34" charset="-128"/>
                <a:ea typeface="Meiryo UI" panose="020B0604030504040204" pitchFamily="34" charset="-128"/>
              </a:rPr>
              <a:t>φ100×7</a:t>
            </a:r>
            <a:r>
              <a:rPr lang="en-US" altLang="ja-JP" sz="900" dirty="0">
                <a:latin typeface="Meiryo UI" panose="020B0604030504040204" pitchFamily="34" charset="-128"/>
                <a:ea typeface="Meiryo UI" panose="020B0604030504040204" pitchFamily="34" charset="-128"/>
              </a:rPr>
              <a:t>mm</a:t>
            </a:r>
            <a:r>
              <a:rPr lang="ja-JP" altLang="en-US" sz="900">
                <a:latin typeface="Meiryo UI" panose="020B0604030504040204" pitchFamily="34" charset="-128"/>
                <a:ea typeface="Meiryo UI" panose="020B0604030504040204" pitchFamily="34" charset="-128"/>
              </a:rPr>
              <a:t>（包装形態：</a:t>
            </a:r>
            <a:r>
              <a:rPr lang="en" altLang="ja-JP" sz="900" dirty="0">
                <a:latin typeface="Meiryo UI" panose="020B0604030504040204" pitchFamily="34" charset="-128"/>
                <a:ea typeface="Meiryo UI" panose="020B0604030504040204" pitchFamily="34" charset="-128"/>
              </a:rPr>
              <a:t>Qi</a:t>
            </a:r>
            <a:r>
              <a:rPr lang="ja-JP" altLang="en-US" sz="900">
                <a:latin typeface="Meiryo UI" panose="020B0604030504040204" pitchFamily="34" charset="-128"/>
                <a:ea typeface="Meiryo UI" panose="020B0604030504040204" pitchFamily="34" charset="-128"/>
              </a:rPr>
              <a:t>規格対応）</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機　</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能：出力</a:t>
            </a:r>
            <a:r>
              <a:rPr lang="en-US" altLang="ja-JP" sz="900" dirty="0">
                <a:latin typeface="Meiryo UI" panose="020B0604030504040204" pitchFamily="34" charset="-128"/>
                <a:ea typeface="Meiryo UI" panose="020B0604030504040204" pitchFamily="34" charset="-128"/>
              </a:rPr>
              <a:t>/3.5</a:t>
            </a:r>
            <a:r>
              <a:rPr lang="en" altLang="ja-JP" sz="900" dirty="0">
                <a:latin typeface="Meiryo UI" panose="020B0604030504040204" pitchFamily="34" charset="-128"/>
                <a:ea typeface="Meiryo UI" panose="020B0604030504040204" pitchFamily="34" charset="-128"/>
              </a:rPr>
              <a:t>W</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付属品：取説付、</a:t>
            </a:r>
            <a:r>
              <a:rPr lang="en" altLang="ja-JP" sz="900" dirty="0">
                <a:latin typeface="Meiryo UI" panose="020B0604030504040204" pitchFamily="34" charset="-128"/>
                <a:ea typeface="Meiryo UI" panose="020B0604030504040204" pitchFamily="34" charset="-128"/>
              </a:rPr>
              <a:t>micro USB</a:t>
            </a:r>
            <a:r>
              <a:rPr lang="ja-JP" altLang="en-US" sz="900">
                <a:latin typeface="Meiryo UI" panose="020B0604030504040204" pitchFamily="34" charset="-128"/>
                <a:ea typeface="Meiryo UI" panose="020B0604030504040204" pitchFamily="34" charset="-128"/>
              </a:rPr>
              <a:t>ケーブル付属</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考：ブラック、ホワイト</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en" altLang="ja-JP" sz="1600" dirty="0">
                <a:latin typeface="Meiryo UI" panose="020B0604030504040204" pitchFamily="34" charset="-128"/>
                <a:ea typeface="Meiryo UI" panose="020B0604030504040204" pitchFamily="34" charset="-128"/>
              </a:rPr>
              <a:t>Qi</a:t>
            </a:r>
            <a:r>
              <a:rPr lang="ja-JP" altLang="en-US" sz="1600">
                <a:latin typeface="Meiryo UI" panose="020B0604030504040204" pitchFamily="34" charset="-128"/>
                <a:ea typeface="Meiryo UI" panose="020B0604030504040204" pitchFamily="34" charset="-128"/>
              </a:rPr>
              <a:t>規格対応スマートフォンでしたら、この上に置くだけで充電ができる、とても便利なワイヤレス充電器のラージバッドです。バッドの表面にオリジナル名入れが可能ですので、</a:t>
            </a:r>
            <a:r>
              <a:rPr lang="en" altLang="ja-JP" sz="1600" dirty="0">
                <a:latin typeface="Meiryo UI" panose="020B0604030504040204" pitchFamily="34" charset="-128"/>
                <a:ea typeface="Meiryo UI" panose="020B0604030504040204" pitchFamily="34" charset="-128"/>
              </a:rPr>
              <a:t>PR</a:t>
            </a:r>
            <a:r>
              <a:rPr lang="ja-JP" altLang="en-US" sz="1600">
                <a:latin typeface="Meiryo UI" panose="020B0604030504040204" pitchFamily="34" charset="-128"/>
                <a:ea typeface="Meiryo UI" panose="020B0604030504040204" pitchFamily="34" charset="-128"/>
              </a:rPr>
              <a:t>効果も抜群！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3" name="図 12">
            <a:extLst>
              <a:ext uri="{FF2B5EF4-FFF2-40B4-BE49-F238E27FC236}">
                <a16:creationId xmlns:a16="http://schemas.microsoft.com/office/drawing/2014/main" id="{0405CF00-D218-3B42-B40B-A5001444C0B6}"/>
              </a:ext>
            </a:extLst>
          </p:cNvPr>
          <p:cNvPicPr>
            <a:picLocks noChangeAspect="1"/>
          </p:cNvPicPr>
          <p:nvPr/>
        </p:nvPicPr>
        <p:blipFill>
          <a:blip r:embed="rId5"/>
          <a:stretch>
            <a:fillRect/>
          </a:stretch>
        </p:blipFill>
        <p:spPr>
          <a:xfrm>
            <a:off x="807641" y="1429877"/>
            <a:ext cx="3175000" cy="3175000"/>
          </a:xfrm>
          <a:prstGeom prst="rect">
            <a:avLst/>
          </a:prstGeom>
        </p:spPr>
      </p:pic>
    </p:spTree>
    <p:extLst>
      <p:ext uri="{BB962C8B-B14F-4D97-AF65-F5344CB8AC3E}">
        <p14:creationId xmlns:p14="http://schemas.microsoft.com/office/powerpoint/2010/main" val="907075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缶型サーモステンレスタンブラー</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925511"/>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材：ステンレス</a:t>
            </a:r>
            <a:r>
              <a:rPr lang="en-US" altLang="ja-JP" sz="900" dirty="0">
                <a:latin typeface="Meiryo UI" panose="020B0604030504040204" pitchFamily="34" charset="-128"/>
                <a:ea typeface="Meiryo UI" panose="020B0604030504040204" pitchFamily="34" charset="-128"/>
              </a:rPr>
              <a:t>(18-8)､PP </a:t>
            </a:r>
            <a:r>
              <a:rPr lang="ja-JP" altLang="en-US" sz="900">
                <a:latin typeface="Meiryo UI" panose="020B0604030504040204" pitchFamily="34" charset="-128"/>
                <a:ea typeface="Meiryo UI" panose="020B0604030504040204" pitchFamily="34" charset="-128"/>
              </a:rPr>
              <a:t>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a:t>
            </a:r>
            <a:r>
              <a:rPr lang="el-GR" altLang="ja-JP" sz="900" dirty="0">
                <a:latin typeface="Meiryo UI" panose="020B0604030504040204" pitchFamily="34" charset="-128"/>
                <a:ea typeface="Meiryo UI" panose="020B0604030504040204" pitchFamily="34" charset="-128"/>
              </a:rPr>
              <a:t>φ71×148</a:t>
            </a:r>
            <a:r>
              <a:rPr lang="en-US" altLang="ja-JP" sz="900" dirty="0">
                <a:latin typeface="Meiryo UI" panose="020B0604030504040204" pitchFamily="34" charset="-128"/>
                <a:ea typeface="Meiryo UI" panose="020B0604030504040204" pitchFamily="34" charset="-128"/>
              </a:rPr>
              <a:t>mm</a:t>
            </a:r>
          </a:p>
          <a:p>
            <a:r>
              <a:rPr lang="ja-JP" altLang="en-US" sz="900">
                <a:latin typeface="Meiryo UI" panose="020B0604030504040204" pitchFamily="34" charset="-128"/>
                <a:ea typeface="Meiryo UI" panose="020B0604030504040204" pitchFamily="34" charset="-128"/>
              </a:rPr>
              <a:t>容</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量：</a:t>
            </a:r>
            <a:r>
              <a:rPr lang="en-US" altLang="ja-JP" sz="900" dirty="0">
                <a:latin typeface="Meiryo UI" panose="020B0604030504040204" pitchFamily="34" charset="-128"/>
                <a:ea typeface="Meiryo UI" panose="020B0604030504040204" pitchFamily="34" charset="-128"/>
              </a:rPr>
              <a:t>340ml</a:t>
            </a:r>
          </a:p>
          <a:p>
            <a:r>
              <a:rPr lang="ja-JP" altLang="en-US" sz="900">
                <a:latin typeface="Meiryo UI" panose="020B0604030504040204" pitchFamily="34" charset="-128"/>
                <a:ea typeface="Meiryo UI" panose="020B0604030504040204" pitchFamily="34" charset="-128"/>
              </a:rPr>
              <a:t>付属品：取説付</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紙箱面</a:t>
            </a:r>
            <a:r>
              <a:rPr lang="en-US" altLang="ja-JP" sz="900" dirty="0">
                <a:latin typeface="Meiryo UI" panose="020B0604030504040204" pitchFamily="34" charset="-128"/>
                <a:ea typeface="Meiryo UI" panose="020B0604030504040204" pitchFamily="34" charset="-128"/>
              </a:rPr>
              <a:t>)</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考：ブラック・ホワイト</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　　　　　　食品衛生検査済</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真空二重構造で保温・保冷力に優れたステンレスタンブラーから、見た目も可愛くインパクトのある缶型タイプが登場。オリジナル名入れするデザインもよく映えますので販促に是非ご活用下さい！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FD19C482-FF3E-7F4D-9E85-0DB883D3CC6B}"/>
              </a:ext>
            </a:extLst>
          </p:cNvPr>
          <p:cNvPicPr>
            <a:picLocks noChangeAspect="1"/>
          </p:cNvPicPr>
          <p:nvPr/>
        </p:nvPicPr>
        <p:blipFill>
          <a:blip r:embed="rId5"/>
          <a:stretch>
            <a:fillRect/>
          </a:stretch>
        </p:blipFill>
        <p:spPr>
          <a:xfrm>
            <a:off x="803041" y="1615967"/>
            <a:ext cx="3249861" cy="3270215"/>
          </a:xfrm>
          <a:prstGeom prst="rect">
            <a:avLst/>
          </a:prstGeom>
        </p:spPr>
      </p:pic>
    </p:spTree>
    <p:extLst>
      <p:ext uri="{BB962C8B-B14F-4D97-AF65-F5344CB8AC3E}">
        <p14:creationId xmlns:p14="http://schemas.microsoft.com/office/powerpoint/2010/main" val="2652522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モバイルアクセサリーケース</a:t>
            </a:r>
            <a:r>
              <a:rPr lang="en-US" altLang="ja-JP" sz="2000" dirty="0">
                <a:solidFill>
                  <a:schemeClr val="bg1"/>
                </a:solidFill>
                <a:latin typeface="Meiryo UI" panose="020B0604030504040204" pitchFamily="34" charset="-128"/>
                <a:ea typeface="Meiryo UI" panose="020B0604030504040204" pitchFamily="34" charset="-128"/>
              </a:rPr>
              <a:t>(</a:t>
            </a:r>
            <a:r>
              <a:rPr lang="en" altLang="ja-JP" sz="2000" dirty="0">
                <a:solidFill>
                  <a:schemeClr val="bg1"/>
                </a:solidFill>
                <a:latin typeface="Meiryo UI" panose="020B0604030504040204" pitchFamily="34" charset="-128"/>
                <a:ea typeface="Meiryo UI" panose="020B0604030504040204" pitchFamily="34" charset="-128"/>
              </a:rPr>
              <a:t>L)</a:t>
            </a:r>
            <a:endParaRPr lang="ja-JP" altLang="en-US" sz="200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a:t>
            </a:r>
            <a:r>
              <a:rPr lang="en" altLang="ja-JP" sz="900" dirty="0">
                <a:latin typeface="Meiryo UI" panose="020B0604030504040204" pitchFamily="34" charset="-128"/>
                <a:ea typeface="Meiryo UI" panose="020B0604030504040204" pitchFamily="34" charset="-128"/>
              </a:rPr>
              <a:t>PU､EVA </a:t>
            </a:r>
            <a:r>
              <a:rPr lang="ja-JP" altLang="en-US" sz="900">
                <a:latin typeface="Meiryo UI" panose="020B0604030504040204" pitchFamily="34" charset="-128"/>
                <a:ea typeface="Meiryo UI" panose="020B0604030504040204" pitchFamily="34" charset="-128"/>
              </a:rPr>
              <a:t>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a:t>
            </a:r>
            <a:r>
              <a:rPr lang="en" altLang="ja-JP" sz="900" dirty="0">
                <a:latin typeface="Meiryo UI" panose="020B0604030504040204" pitchFamily="34" charset="-128"/>
                <a:ea typeface="Meiryo UI" panose="020B0604030504040204" pitchFamily="34" charset="-128"/>
              </a:rPr>
              <a:t>195×110×37mm</a:t>
            </a:r>
          </a:p>
          <a:p>
            <a:r>
              <a:rPr lang="ja-JP" altLang="en-US" sz="900">
                <a:latin typeface="Meiryo UI" panose="020B0604030504040204" pitchFamily="34" charset="-128"/>
                <a:ea typeface="Meiryo UI" panose="020B0604030504040204" pitchFamily="34" charset="-128"/>
              </a:rPr>
              <a:t>付属品：取説付</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紙箱面</a:t>
            </a:r>
            <a:r>
              <a:rPr lang="en-US" altLang="ja-JP" sz="900" dirty="0">
                <a:latin typeface="Meiryo UI" panose="020B0604030504040204" pitchFamily="34" charset="-128"/>
                <a:ea typeface="Meiryo UI" panose="020B0604030504040204" pitchFamily="34" charset="-128"/>
              </a:rPr>
              <a:t>)</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考：レッド・ブラック・グレー</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すっきりとしたシンプルなデザインのため、オリジナルデザインの名入れプリントがよく映える</a:t>
            </a:r>
            <a:r>
              <a:rPr lang="en" altLang="ja-JP" sz="1600" dirty="0">
                <a:latin typeface="Meiryo UI" panose="020B0604030504040204" pitchFamily="34" charset="-128"/>
                <a:ea typeface="Meiryo UI" panose="020B0604030504040204" pitchFamily="34" charset="-128"/>
              </a:rPr>
              <a:t>L</a:t>
            </a:r>
            <a:r>
              <a:rPr lang="ja-JP" altLang="en-US" sz="1600">
                <a:latin typeface="Meiryo UI" panose="020B0604030504040204" pitchFamily="34" charset="-128"/>
                <a:ea typeface="Meiryo UI" panose="020B0604030504040204" pitchFamily="34" charset="-128"/>
              </a:rPr>
              <a:t>サイズのモバイルアクセサリーケースです。カラー展開は</a:t>
            </a:r>
            <a:r>
              <a:rPr lang="en-US" altLang="ja-JP" sz="1600" dirty="0">
                <a:latin typeface="Meiryo UI" panose="020B0604030504040204" pitchFamily="34" charset="-128"/>
                <a:ea typeface="Meiryo UI" panose="020B0604030504040204" pitchFamily="34" charset="-128"/>
              </a:rPr>
              <a:t>3</a:t>
            </a:r>
            <a:r>
              <a:rPr lang="ja-JP" altLang="en-US" sz="1600">
                <a:latin typeface="Meiryo UI" panose="020B0604030504040204" pitchFamily="34" charset="-128"/>
                <a:ea typeface="Meiryo UI" panose="020B0604030504040204" pitchFamily="34" charset="-128"/>
              </a:rPr>
              <a:t>色。お好みでお選びください。</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25" name="図 24">
            <a:extLst>
              <a:ext uri="{FF2B5EF4-FFF2-40B4-BE49-F238E27FC236}">
                <a16:creationId xmlns:a16="http://schemas.microsoft.com/office/drawing/2014/main" id="{5FD97343-E17E-164C-AD4C-B15985116C5E}"/>
              </a:ext>
            </a:extLst>
          </p:cNvPr>
          <p:cNvPicPr>
            <a:picLocks noChangeAspect="1"/>
          </p:cNvPicPr>
          <p:nvPr/>
        </p:nvPicPr>
        <p:blipFill>
          <a:blip r:embed="rId5"/>
          <a:stretch>
            <a:fillRect/>
          </a:stretch>
        </p:blipFill>
        <p:spPr>
          <a:xfrm>
            <a:off x="563392" y="1656751"/>
            <a:ext cx="4005418" cy="3143617"/>
          </a:xfrm>
          <a:prstGeom prst="rect">
            <a:avLst/>
          </a:prstGeom>
        </p:spPr>
      </p:pic>
    </p:spTree>
    <p:extLst>
      <p:ext uri="{BB962C8B-B14F-4D97-AF65-F5344CB8AC3E}">
        <p14:creationId xmlns:p14="http://schemas.microsoft.com/office/powerpoint/2010/main" val="228960004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617</TotalTime>
  <Words>3063</Words>
  <Application>Microsoft Office PowerPoint</Application>
  <PresentationFormat>画面に合わせる (4:3)</PresentationFormat>
  <Paragraphs>484</Paragraphs>
  <Slides>32</Slides>
  <Notes>32</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1</vt:i4>
      </vt:variant>
      <vt:variant>
        <vt:lpstr>スライド タイトル</vt:lpstr>
      </vt:variant>
      <vt:variant>
        <vt:i4>32</vt:i4>
      </vt:variant>
    </vt:vector>
  </HeadingPairs>
  <TitlesOfParts>
    <vt:vector size="40" baseType="lpstr">
      <vt:lpstr>-apple-system</vt:lpstr>
      <vt:lpstr>Meiryo UI</vt:lpstr>
      <vt:lpstr>游ゴシック</vt:lpstr>
      <vt:lpstr>Arial</vt:lpstr>
      <vt:lpstr>Calibri</vt:lpstr>
      <vt:lpstr>Calibri Light</vt:lpstr>
      <vt:lpstr>Office テーマ</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Microsoft Office User</dc:creator>
  <cp:lastModifiedBy>株式会社KILAMEK 株式会社</cp:lastModifiedBy>
  <cp:revision>241</cp:revision>
  <cp:lastPrinted>2021-07-20T08:57:41Z</cp:lastPrinted>
  <dcterms:created xsi:type="dcterms:W3CDTF">2021-06-21T09:41:39Z</dcterms:created>
  <dcterms:modified xsi:type="dcterms:W3CDTF">2024-07-25T08:00:43Z</dcterms:modified>
</cp:coreProperties>
</file>