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bmp"/><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リル コーヒー豆殻配合マグ</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コーヒー豆殻・ウッドチップ配合</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マグ</a:t>
            </a:r>
            <a:r>
              <a:rPr lang="en-US" altLang="ja-JP" sz="900" dirty="0">
                <a:latin typeface="Meiryo UI" panose="020B0604030504040204" pitchFamily="34" charset="-128"/>
                <a:ea typeface="Meiryo UI" panose="020B0604030504040204" pitchFamily="34" charset="-128"/>
              </a:rPr>
              <a:t>/φ86×106mm</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128mm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400ml</a:t>
            </a:r>
            <a:br>
              <a:rPr lang="en-US" altLang="ja-JP" sz="900" dirty="0">
                <a:latin typeface="Meiryo UI" panose="020B0604030504040204" pitchFamily="34" charset="-128"/>
                <a:ea typeface="Meiryo UI" panose="020B0604030504040204" pitchFamily="34" charset="-128"/>
              </a:rPr>
            </a:b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大量廃棄されるコーヒー豆殻を合成樹脂に配合した素材を使用。エコでおしゃれなデザインのマグ</a:t>
            </a:r>
            <a:r>
              <a:rPr lang="en-US" altLang="ja-JP" sz="1600" dirty="0">
                <a:latin typeface="Meiryo UI" panose="020B0604030504040204" pitchFamily="34" charset="-128"/>
                <a:ea typeface="Meiryo UI" panose="020B0604030504040204" pitchFamily="34" charset="-128"/>
              </a:rPr>
              <a:t>&amp;</a:t>
            </a:r>
            <a:r>
              <a:rPr lang="ja-JP" altLang="en-US" sz="1600" dirty="0">
                <a:latin typeface="Meiryo UI" panose="020B0604030504040204" pitchFamily="34" charset="-128"/>
                <a:ea typeface="Meiryo UI" panose="020B0604030504040204" pitchFamily="34" charset="-128"/>
              </a:rPr>
              <a:t>スプーンセット。持ち手にスプーンがかけられる仕様なので、とても衛生的です。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2" name="Picture 48">
            <a:extLst>
              <a:ext uri="{FF2B5EF4-FFF2-40B4-BE49-F238E27FC236}">
                <a16:creationId xmlns:a16="http://schemas.microsoft.com/office/drawing/2014/main" id="{E5769EA3-2E36-C3C3-CAB2-E4BD7DC7F4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09" y="1416291"/>
            <a:ext cx="3610731" cy="361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ミルフィア マグカップ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カラー展開：イエロー・グリーン・グレー・ピンク </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素材：陶器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φ85×80mm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300ml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手に馴染むフォルムが使っているうちに愛着が湧いてくるとってもキュートなマグカップです。カラーバリエーションはグレー、イエロー、グリーン、ピンクの全</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色展開です。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0" name="図 79">
            <a:extLst>
              <a:ext uri="{FF2B5EF4-FFF2-40B4-BE49-F238E27FC236}">
                <a16:creationId xmlns:a16="http://schemas.microsoft.com/office/drawing/2014/main" id="{1F20D4F3-B90C-53FF-6EBD-D6DDBA208A3D}"/>
              </a:ext>
            </a:extLst>
          </p:cNvPr>
          <p:cNvPicPr>
            <a:picLocks noChangeAspect="1"/>
          </p:cNvPicPr>
          <p:nvPr/>
        </p:nvPicPr>
        <p:blipFill>
          <a:blip r:embed="rId5"/>
          <a:stretch>
            <a:fillRect/>
          </a:stretch>
        </p:blipFill>
        <p:spPr>
          <a:xfrm>
            <a:off x="687856" y="1390092"/>
            <a:ext cx="3560826" cy="3560826"/>
          </a:xfrm>
          <a:prstGeom prst="rect">
            <a:avLst/>
          </a:prstGeom>
        </p:spPr>
      </p:pic>
    </p:spTree>
    <p:extLst>
      <p:ext uri="{BB962C8B-B14F-4D97-AF65-F5344CB8AC3E}">
        <p14:creationId xmlns:p14="http://schemas.microsoft.com/office/powerpoint/2010/main" val="83013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コレット 保冷温ランチバッグ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素材：不織布・アルミ蒸着フィルム</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230×115×190mm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包装：ポリ袋入</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アルミ蒸着フィルムで保冷温効果も高く見た目もとっても可愛いシンプルなランチバッグです。カラーバリエーションは全</a:t>
            </a:r>
            <a:r>
              <a:rPr lang="en-US" altLang="ja-JP" sz="1600" b="0" i="0" dirty="0">
                <a:solidFill>
                  <a:srgbClr val="333333"/>
                </a:solidFill>
                <a:effectLst/>
                <a:latin typeface="Meiryo UI" panose="020B0604030504040204" pitchFamily="50" charset="-128"/>
                <a:ea typeface="Meiryo UI" panose="020B0604030504040204" pitchFamily="50" charset="-128"/>
              </a:rPr>
              <a:t>13</a:t>
            </a:r>
            <a:r>
              <a:rPr lang="ja-JP" altLang="en-US" sz="1600" b="0" i="0" dirty="0">
                <a:solidFill>
                  <a:srgbClr val="333333"/>
                </a:solidFill>
                <a:effectLst/>
                <a:latin typeface="Meiryo UI" panose="020B0604030504040204" pitchFamily="50" charset="-128"/>
                <a:ea typeface="Meiryo UI" panose="020B0604030504040204" pitchFamily="50" charset="-128"/>
              </a:rPr>
              <a:t>色。名入れも可能ですのでそれに合わせてお選びください。</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2432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抗菌ミニまな板</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卵殻配合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カラー展開：モカ、グレー、スモーキーピンク</a:t>
            </a:r>
          </a:p>
          <a:p>
            <a:r>
              <a:rPr lang="ja-JP" altLang="en-US" sz="900" dirty="0">
                <a:latin typeface="Meiryo UI" panose="020B0604030504040204" pitchFamily="34" charset="-128"/>
                <a:ea typeface="Meiryo UI" panose="020B0604030504040204" pitchFamily="34" charset="-128"/>
              </a:rPr>
              <a:t>素材：ポリプロピレン、卵殻、ホタテ貝殻</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170×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エシカルな卵殻を使ったミニサイズの抗菌まな板。フチ付きでこぼれ難く、引っ掛け収納も可能です。水切り・スクレ</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バー・簡易おろし機能や、カットに便利なメモリなど便利な工夫が満載です。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A3E057F-F160-982B-A4A8-E841E5649DA9}"/>
              </a:ext>
            </a:extLst>
          </p:cNvPr>
          <p:cNvPicPr>
            <a:picLocks noChangeAspect="1"/>
          </p:cNvPicPr>
          <p:nvPr/>
        </p:nvPicPr>
        <p:blipFill>
          <a:blip r:embed="rId5"/>
          <a:stretch>
            <a:fillRect/>
          </a:stretch>
        </p:blipFill>
        <p:spPr>
          <a:xfrm>
            <a:off x="712377" y="1353134"/>
            <a:ext cx="3692741" cy="3692741"/>
          </a:xfrm>
          <a:prstGeom prst="rect">
            <a:avLst/>
          </a:prstGeom>
        </p:spPr>
      </p:pic>
    </p:spTree>
    <p:extLst>
      <p:ext uri="{BB962C8B-B14F-4D97-AF65-F5344CB8AC3E}">
        <p14:creationId xmlns:p14="http://schemas.microsoft.com/office/powerpoint/2010/main" val="3362633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 携帯カトラリーセット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材：ポリプロピレン・バンブーファイバー</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   装：化粧箱入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スプーン／全長約</a:t>
            </a:r>
            <a:r>
              <a:rPr lang="en-US" altLang="ja-JP" sz="900" dirty="0">
                <a:latin typeface="Meiryo UI" panose="020B0604030504040204" pitchFamily="34" charset="-128"/>
                <a:ea typeface="Meiryo UI" panose="020B0604030504040204" pitchFamily="34" charset="-128"/>
              </a:rPr>
              <a:t>17.5cm(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フォーク／全長約</a:t>
            </a:r>
            <a:r>
              <a:rPr lang="en-US" altLang="ja-JP" sz="900" dirty="0">
                <a:latin typeface="Meiryo UI" panose="020B0604030504040204" pitchFamily="34" charset="-128"/>
                <a:ea typeface="Meiryo UI" panose="020B0604030504040204" pitchFamily="34" charset="-128"/>
              </a:rPr>
              <a:t>17.5cm(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箸／全長</a:t>
            </a:r>
            <a:r>
              <a:rPr lang="en-US" altLang="ja-JP" sz="900" dirty="0">
                <a:latin typeface="Meiryo UI" panose="020B0604030504040204" pitchFamily="34" charset="-128"/>
                <a:ea typeface="Meiryo UI" panose="020B0604030504040204" pitchFamily="34" charset="-128"/>
              </a:rPr>
              <a:t>18.2cm(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収納ケース／約</a:t>
            </a:r>
            <a:r>
              <a:rPr lang="en-US" altLang="ja-JP" sz="900" dirty="0">
                <a:latin typeface="Meiryo UI" panose="020B0604030504040204" pitchFamily="34" charset="-128"/>
                <a:ea typeface="Meiryo UI" panose="020B0604030504040204" pitchFamily="34" charset="-128"/>
              </a:rPr>
              <a:t>11.3×5.5×2.3cm</a:t>
            </a:r>
          </a:p>
          <a:p>
            <a:r>
              <a:rPr lang="ja-JP" altLang="en-US" sz="900" dirty="0">
                <a:latin typeface="Meiryo UI" panose="020B0604030504040204" pitchFamily="34" charset="-128"/>
                <a:ea typeface="Meiryo UI" panose="020B0604030504040204" pitchFamily="34" charset="-128"/>
              </a:rPr>
              <a:t>重   量 </a:t>
            </a:r>
            <a:r>
              <a:rPr lang="en-US" altLang="ja-JP" sz="900" dirty="0">
                <a:latin typeface="Meiryo UI" panose="020B0604030504040204" pitchFamily="34" charset="-128"/>
                <a:ea typeface="Meiryo UI" panose="020B0604030504040204" pitchFamily="34" charset="-128"/>
              </a:rPr>
              <a:t>: 46g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組み立て式のためコンパクトな手の平サイズで手軽に持ち歩くことができるカトラリーセット。素材には成長の早い竹繊維を配合しているため、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にも貢献できるサステナブルなアイテムです。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F648F43A-79A7-324C-F160-61FC982B9F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969" y="1380461"/>
            <a:ext cx="3634890" cy="363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57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マイクロファイバー お掃除クロス</a:t>
            </a:r>
            <a:r>
              <a:rPr lang="en-US" altLang="ja-JP" sz="2000" dirty="0">
                <a:solidFill>
                  <a:schemeClr val="bg1"/>
                </a:solidFill>
                <a:latin typeface="Meiryo UI" panose="020B0604030504040204" pitchFamily="34" charset="-128"/>
                <a:ea typeface="Meiryo UI" panose="020B0604030504040204" pitchFamily="34" charset="-128"/>
              </a:rPr>
              <a:t>7</a:t>
            </a:r>
            <a:r>
              <a:rPr lang="ja-JP" altLang="en-US" sz="2000" dirty="0">
                <a:solidFill>
                  <a:schemeClr val="bg1"/>
                </a:solidFill>
                <a:latin typeface="Meiryo UI" panose="020B0604030504040204" pitchFamily="34" charset="-128"/>
                <a:ea typeface="Meiryo UI" panose="020B0604030504040204" pitchFamily="34" charset="-128"/>
              </a:rPr>
              <a:t>枚セット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20×20cm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7g</a:t>
            </a:r>
          </a:p>
          <a:p>
            <a:r>
              <a:rPr lang="ja-JP" altLang="en-US" sz="900" dirty="0">
                <a:latin typeface="Meiryo UI" panose="020B0604030504040204" pitchFamily="34" charset="-128"/>
                <a:ea typeface="Meiryo UI" panose="020B0604030504040204" pitchFamily="34" charset="-128"/>
              </a:rPr>
              <a:t>包装：デザインポリ袋入り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メガネや鏡、スマホの画面などの綺麗にできるマイクロファイバー素材のカラフルなクロス</a:t>
            </a:r>
            <a:r>
              <a:rPr lang="en-US" altLang="ja-JP" sz="1600" dirty="0">
                <a:latin typeface="Meiryo UI" panose="020B0604030504040204" pitchFamily="50" charset="-128"/>
                <a:ea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rPr>
              <a:t>枚セットです。イベントやキャンペーンのちょっとした特典用などにも最適です。是非ご活用ください。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9445765-ECBE-84B6-59AF-708F3F8774DD}"/>
              </a:ext>
            </a:extLst>
          </p:cNvPr>
          <p:cNvPicPr>
            <a:picLocks noChangeAspect="1"/>
          </p:cNvPicPr>
          <p:nvPr/>
        </p:nvPicPr>
        <p:blipFill>
          <a:blip r:embed="rId5"/>
          <a:stretch>
            <a:fillRect/>
          </a:stretch>
        </p:blipFill>
        <p:spPr>
          <a:xfrm>
            <a:off x="649780" y="1371159"/>
            <a:ext cx="3590620" cy="3590620"/>
          </a:xfrm>
          <a:prstGeom prst="rect">
            <a:avLst/>
          </a:prstGeom>
        </p:spPr>
      </p:pic>
    </p:spTree>
    <p:extLst>
      <p:ext uri="{BB962C8B-B14F-4D97-AF65-F5344CB8AC3E}">
        <p14:creationId xmlns:p14="http://schemas.microsoft.com/office/powerpoint/2010/main" val="306899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ハンディークリーナー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11×18×4cm</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12×6.9×6.4cm</a:t>
            </a:r>
          </a:p>
          <a:p>
            <a:r>
              <a:rPr lang="ja-JP" altLang="en-US" sz="900" dirty="0">
                <a:latin typeface="Meiryo UI" panose="020B0604030504040204" pitchFamily="34" charset="-128"/>
                <a:ea typeface="Meiryo UI" panose="020B0604030504040204" pitchFamily="34" charset="-128"/>
              </a:rPr>
              <a:t>　　　　　（包装形態：持ち手付ポリ袋入り）</a:t>
            </a:r>
            <a:r>
              <a:rPr lang="en-US" altLang="ja-JP" sz="900" dirty="0">
                <a:latin typeface="Meiryo UI" panose="020B0604030504040204" pitchFamily="34" charset="-128"/>
                <a:ea typeface="Meiryo UI" panose="020B0604030504040204" pitchFamily="34" charset="-128"/>
              </a:rPr>
              <a:t> </a:t>
            </a:r>
          </a:p>
          <a:p>
            <a:r>
              <a:rPr lang="ja-JP" altLang="en-US" sz="900" dirty="0">
                <a:latin typeface="Meiryo UI" panose="020B0604030504040204" pitchFamily="34" charset="-128"/>
                <a:ea typeface="Meiryo UI" panose="020B0604030504040204" pitchFamily="34" charset="-128"/>
              </a:rPr>
              <a:t>重量：</a:t>
            </a:r>
            <a:r>
              <a:rPr lang="en" altLang="ja-JP" sz="900" dirty="0">
                <a:latin typeface="Meiryo UI" panose="020B0604030504040204" pitchFamily="34" charset="-128"/>
                <a:ea typeface="Meiryo UI" panose="020B0604030504040204" pitchFamily="34" charset="-128"/>
              </a:rPr>
              <a:t>115g</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備考：色指定不可</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車の中などでも使いやすいコンパクトサイズとブラウン系カラーが特徴の所謂コロコロです。専用ケースと柄の部分にオリジナルデザインの名入れプリントが可能ですので、是非ご活用ください。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9393DD9D-81F2-524E-B963-8EEAF94072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24" y="1496155"/>
            <a:ext cx="3334154" cy="333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387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セルトナ・スマートマグカップ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陶磁器</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φ80×88mm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93×110×86mm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容量 </a:t>
            </a:r>
            <a:r>
              <a:rPr lang="en-US" altLang="ja-JP" sz="900" dirty="0">
                <a:latin typeface="Meiryo UI" panose="020B0604030504040204" pitchFamily="34" charset="-128"/>
                <a:ea typeface="Meiryo UI" panose="020B0604030504040204" pitchFamily="34" charset="-128"/>
              </a:rPr>
              <a:t>: 300ml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色の豊富なカラーバリエーションとすっきりシンプルなデザインが特徴のマグカップです。名入れプリントが可能ですので、オリジナルグッズやノベルティアイテムにおすすめです。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80" name="Picture 56">
            <a:extLst>
              <a:ext uri="{FF2B5EF4-FFF2-40B4-BE49-F238E27FC236}">
                <a16:creationId xmlns:a16="http://schemas.microsoft.com/office/drawing/2014/main" id="{EA98375F-9235-7034-548C-4139B64D24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602" y="1363530"/>
            <a:ext cx="3680128" cy="368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211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プレート付キーホルダー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50" charset="-128"/>
                <a:ea typeface="Meiryo UI" panose="020B0604030504040204" pitchFamily="50" charset="-128"/>
              </a:rPr>
              <a:t>素材：</a:t>
            </a:r>
            <a:r>
              <a:rPr lang="en-US" altLang="ja-JP" sz="900" dirty="0">
                <a:latin typeface="Meiryo UI" panose="020B0604030504040204" pitchFamily="50" charset="-128"/>
                <a:ea typeface="Meiryo UI" panose="020B0604030504040204" pitchFamily="50" charset="-128"/>
              </a:rPr>
              <a:t>PU</a:t>
            </a:r>
            <a:r>
              <a:rPr lang="ja-JP" altLang="en-US" sz="900" dirty="0">
                <a:latin typeface="Meiryo UI" panose="020B0604030504040204" pitchFamily="50" charset="-128"/>
                <a:ea typeface="Meiryo UI" panose="020B0604030504040204" pitchFamily="50" charset="-128"/>
              </a:rPr>
              <a:t>・ステンレススチール・亜鉛合金</a:t>
            </a:r>
          </a:p>
          <a:p>
            <a:pPr>
              <a:tabLst>
                <a:tab pos="450850" algn="l"/>
                <a:tab pos="631825" algn="l"/>
              </a:tabLst>
            </a:pPr>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123×28×5mm</a:t>
            </a:r>
          </a:p>
          <a:p>
            <a:pPr>
              <a:tabLst>
                <a:tab pos="450850" algn="l"/>
                <a:tab pos="631825" algn="l"/>
              </a:tabLst>
            </a:pPr>
            <a:r>
              <a:rPr lang="ja-JP" altLang="en-US" sz="900" dirty="0">
                <a:latin typeface="Meiryo UI" panose="020B0604030504040204" pitchFamily="50" charset="-128"/>
                <a:ea typeface="Meiryo UI" panose="020B0604030504040204" pitchFamily="50" charset="-128"/>
              </a:rPr>
              <a:t>包装：台紙付ポリ入　台紙サイズ</a:t>
            </a:r>
            <a:r>
              <a:rPr lang="en-US" altLang="ja-JP" sz="900" dirty="0">
                <a:latin typeface="Meiryo UI" panose="020B0604030504040204" pitchFamily="50" charset="-128"/>
                <a:ea typeface="Meiryo UI" panose="020B0604030504040204" pitchFamily="50" charset="-128"/>
              </a:rPr>
              <a:t>/45×135mm</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メタルシルバーにオリジナル名入れが出来る、洗練されたとってもオシャレなキーホルダーです。オリジナルグッズやノベルティアイテムとしておすすめ。是非ご活用ください。</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308918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防滴ケース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50" charset="-128"/>
                <a:ea typeface="Meiryo UI" panose="020B0604030504040204" pitchFamily="50" charset="-128"/>
              </a:rPr>
              <a:t>素材：</a:t>
            </a:r>
            <a:r>
              <a:rPr lang="en-US" altLang="ja-JP" sz="900" dirty="0">
                <a:latin typeface="Meiryo UI" panose="020B0604030504040204" pitchFamily="50" charset="-128"/>
                <a:ea typeface="Meiryo UI" panose="020B0604030504040204" pitchFamily="50" charset="-128"/>
              </a:rPr>
              <a:t>PVC</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ABS</a:t>
            </a:r>
          </a:p>
          <a:p>
            <a:pPr>
              <a:tabLst>
                <a:tab pos="450850" algn="l"/>
                <a:tab pos="631825" algn="l"/>
              </a:tabLst>
            </a:pPr>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220×110×10mm</a:t>
            </a:r>
          </a:p>
          <a:p>
            <a:pPr>
              <a:tabLst>
                <a:tab pos="450850" algn="l"/>
                <a:tab pos="631825" algn="l"/>
              </a:tabLst>
            </a:pPr>
            <a:r>
              <a:rPr lang="ja-JP" altLang="en-US" sz="900" dirty="0">
                <a:latin typeface="Meiryo UI" panose="020B0604030504040204" pitchFamily="50" charset="-128"/>
                <a:ea typeface="Meiryo UI" panose="020B0604030504040204" pitchFamily="50" charset="-128"/>
              </a:rPr>
              <a:t>包装：ポリ入</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大きめのスマホでもしっかり収納できるためお風呂などでも使用すること可能でとっても便利な防滴ケースです。カラーバリエーションはホワイトとブルーの</a:t>
            </a:r>
            <a:r>
              <a:rPr lang="en-US" altLang="ja-JP" sz="1600" b="0" i="0" dirty="0">
                <a:solidFill>
                  <a:srgbClr val="333333"/>
                </a:solidFill>
                <a:effectLst/>
                <a:latin typeface="Meiryo UI" panose="020B0604030504040204" pitchFamily="50" charset="-128"/>
                <a:ea typeface="Meiryo UI" panose="020B0604030504040204" pitchFamily="50" charset="-128"/>
              </a:rPr>
              <a:t>2</a:t>
            </a:r>
            <a:r>
              <a:rPr lang="ja-JP" altLang="en-US" sz="1600" b="0" i="0" dirty="0">
                <a:solidFill>
                  <a:srgbClr val="333333"/>
                </a:solidFill>
                <a:effectLst/>
                <a:latin typeface="Meiryo UI" panose="020B0604030504040204" pitchFamily="50" charset="-128"/>
                <a:ea typeface="Meiryo UI" panose="020B0604030504040204" pitchFamily="50" charset="-128"/>
              </a:rPr>
              <a:t>色展開から自由に選択可能。</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30578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ポータブルレジャーシート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/600×900mm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35×105×155mm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包装：デザイン袋</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生産国：中国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フック付きの専用ポーチにコンパクトに収納できるため、持ち歩きにもとっても便利な、ネイチャーカラーのレジャーシートです。専用ポーチはバッグなどにも取り付けることが可能です。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7344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超吸水 傘ポーチ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カラー展開：</a:t>
            </a:r>
            <a:r>
              <a:rPr lang="en-US" altLang="ja-JP" sz="900" b="0" i="0" dirty="0">
                <a:solidFill>
                  <a:srgbClr val="333333"/>
                </a:solidFill>
                <a:effectLst/>
                <a:latin typeface="Meiryo UI" panose="020B0604030504040204" pitchFamily="50" charset="-128"/>
                <a:ea typeface="Meiryo UI" panose="020B0604030504040204" pitchFamily="50" charset="-128"/>
              </a:rPr>
              <a:t>2</a:t>
            </a:r>
            <a:r>
              <a:rPr lang="ja-JP" altLang="en-US" sz="900" b="0" i="0" dirty="0">
                <a:solidFill>
                  <a:srgbClr val="333333"/>
                </a:solidFill>
                <a:effectLst/>
                <a:latin typeface="Meiryo UI" panose="020B0604030504040204" pitchFamily="50" charset="-128"/>
                <a:ea typeface="Meiryo UI" panose="020B0604030504040204" pitchFamily="50" charset="-128"/>
              </a:rPr>
              <a:t>色取混ぜ</a:t>
            </a:r>
            <a:endParaRPr lang="en-US" altLang="ja-JP" sz="900" dirty="0">
              <a:latin typeface="Meiryo UI" panose="020B0604030504040204" pitchFamily="50" charset="-128"/>
              <a:ea typeface="Meiryo UI" panose="020B0604030504040204" pitchFamily="50" charset="-128"/>
            </a:endParaRPr>
          </a:p>
          <a:p>
            <a:pPr>
              <a:tabLst>
                <a:tab pos="542925" algn="l"/>
                <a:tab pos="715963" algn="l"/>
              </a:tabLst>
            </a:pPr>
            <a:r>
              <a:rPr lang="ja-JP" altLang="en-US" sz="900" dirty="0">
                <a:latin typeface="Meiryo UI" panose="020B0604030504040204" pitchFamily="50" charset="-128"/>
                <a:ea typeface="Meiryo UI" panose="020B0604030504040204" pitchFamily="50" charset="-128"/>
              </a:rPr>
              <a:t>素材：</a:t>
            </a:r>
            <a:r>
              <a:rPr lang="ja-JP" altLang="en-US" sz="900" b="0" i="0" dirty="0">
                <a:solidFill>
                  <a:srgbClr val="333333"/>
                </a:solidFill>
                <a:effectLst/>
                <a:latin typeface="Meiryo UI" panose="020B0604030504040204" pitchFamily="50" charset="-128"/>
                <a:ea typeface="Meiryo UI" panose="020B0604030504040204" pitchFamily="50" charset="-128"/>
              </a:rPr>
              <a:t>ポリエステル</a:t>
            </a:r>
            <a:endParaRPr lang="en-US" altLang="ja-JP" sz="900" b="0" i="0" dirty="0">
              <a:solidFill>
                <a:srgbClr val="333333"/>
              </a:solidFill>
              <a:effectLst/>
              <a:latin typeface="Meiryo UI" panose="020B0604030504040204" pitchFamily="50" charset="-128"/>
              <a:ea typeface="Meiryo UI" panose="020B0604030504040204" pitchFamily="50" charset="-128"/>
            </a:endParaRP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a:t>
            </a:r>
            <a:r>
              <a:rPr lang="en-US" altLang="ja-JP" sz="900" b="0" i="0" dirty="0">
                <a:solidFill>
                  <a:srgbClr val="333333"/>
                </a:solidFill>
                <a:effectLst/>
                <a:latin typeface="Meiryo UI" panose="020B0604030504040204" pitchFamily="50" charset="-128"/>
                <a:ea typeface="Meiryo UI" panose="020B0604030504040204" pitchFamily="50" charset="-128"/>
              </a:rPr>
              <a:t>290×125×7mm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a:t>
            </a:r>
            <a:r>
              <a:rPr lang="ja-JP" altLang="en-US" sz="900" b="0" i="0" dirty="0">
                <a:solidFill>
                  <a:srgbClr val="333333"/>
                </a:solidFill>
                <a:effectLst/>
                <a:latin typeface="Meiryo UI" panose="020B0604030504040204" pitchFamily="50" charset="-128"/>
                <a:ea typeface="Meiryo UI" panose="020B0604030504040204" pitchFamily="50" charset="-128"/>
              </a:rPr>
              <a:t>デザイン袋</a:t>
            </a:r>
            <a:endParaRPr lang="en-US" altLang="ja-JP" sz="900" dirty="0">
              <a:latin typeface="Meiryo UI" panose="020B0604030504040204" pitchFamily="50" charset="-128"/>
              <a:ea typeface="Meiryo UI" panose="020B0604030504040204" pitchFamily="50" charset="-128"/>
            </a:endParaRPr>
          </a:p>
          <a:p>
            <a:pPr>
              <a:tabLst>
                <a:tab pos="542925" algn="l"/>
                <a:tab pos="715963" algn="l"/>
              </a:tabLst>
            </a:pPr>
            <a:r>
              <a:rPr lang="ja-JP" altLang="en-US" sz="900" dirty="0">
                <a:latin typeface="Meiryo UI" panose="020B0604030504040204" pitchFamily="50" charset="-128"/>
                <a:ea typeface="Meiryo UI" panose="020B0604030504040204" pitchFamily="50" charset="-128"/>
              </a:rPr>
              <a:t>生産国：</a:t>
            </a:r>
            <a:r>
              <a:rPr lang="en-US" altLang="ja-JP" sz="900" dirty="0">
                <a:latin typeface="Meiryo UI" panose="020B0604030504040204" pitchFamily="50" charset="-128"/>
                <a:ea typeface="Meiryo UI" panose="020B0604030504040204" pitchFamily="50" charset="-128"/>
              </a:rPr>
              <a:t>	</a:t>
            </a:r>
            <a:r>
              <a:rPr lang="ja-JP" altLang="en-US" sz="900" b="0" i="0" dirty="0">
                <a:solidFill>
                  <a:srgbClr val="333333"/>
                </a:solidFill>
                <a:effectLst/>
                <a:latin typeface="Meiryo UI" panose="020B0604030504040204" pitchFamily="50" charset="-128"/>
                <a:ea typeface="Meiryo UI" panose="020B0604030504040204" pitchFamily="50" charset="-128"/>
              </a:rPr>
              <a:t>中国</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マイクロファイバー素材でしっかり吸水してくれるため、電車に乗り降りする方などは特に便利に活用できる、折りたたみ傘用のポーチです。内側はタオルとしても利用できる点も高ポイント。</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89701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レザーベーシックキーホルダー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素材：牛革</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スプリットレザー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32×110×5</a:t>
            </a:r>
            <a:r>
              <a:rPr lang="en"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包装：</a:t>
            </a:r>
            <a:r>
              <a:rPr lang="en"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備考：リアルブラック・キャラメルブラウン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本物志向の方におすすめの、スプリットレザーを使用したシックで高級感のあるキーホルダーです。カラーバリエーションは全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色ありますのでオリジナル名入れに合わせてお選びください。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4B4C8697-9D11-BA4E-AB2E-C50DCEACD2D9}"/>
              </a:ext>
            </a:extLst>
          </p:cNvPr>
          <p:cNvPicPr>
            <a:picLocks noChangeAspect="1"/>
          </p:cNvPicPr>
          <p:nvPr/>
        </p:nvPicPr>
        <p:blipFill>
          <a:blip r:embed="rId5"/>
          <a:stretch>
            <a:fillRect/>
          </a:stretch>
        </p:blipFill>
        <p:spPr>
          <a:xfrm>
            <a:off x="960186" y="1422052"/>
            <a:ext cx="3083592" cy="3530362"/>
          </a:xfrm>
          <a:prstGeom prst="rect">
            <a:avLst/>
          </a:prstGeom>
        </p:spPr>
      </p:pic>
    </p:spTree>
    <p:extLst>
      <p:ext uri="{BB962C8B-B14F-4D97-AF65-F5344CB8AC3E}">
        <p14:creationId xmlns:p14="http://schemas.microsoft.com/office/powerpoint/2010/main" val="1085335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プラスチックスマート 携帯スプーン</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フォーク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ポリスチレン・ポリプロピレン </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　　　　　　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/8.5×8.7×2.3</a:t>
            </a:r>
            <a:r>
              <a:rPr lang="en" altLang="ja-JP" sz="900" dirty="0">
                <a:latin typeface="Meiryo UI" panose="020B0604030504040204" pitchFamily="34" charset="-128"/>
                <a:ea typeface="Meiryo UI" panose="020B0604030504040204" pitchFamily="34" charset="-128"/>
              </a:rPr>
              <a:t>cm </a:t>
            </a:r>
          </a:p>
          <a:p>
            <a:r>
              <a:rPr lang="ja-JP" altLang="en-US" sz="900" dirty="0">
                <a:latin typeface="Meiryo UI" panose="020B0604030504040204" pitchFamily="34" charset="-128"/>
                <a:ea typeface="Meiryo UI" panose="020B0604030504040204" pitchFamily="34" charset="-128"/>
              </a:rPr>
              <a:t>　　　　　　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7.8</a:t>
            </a:r>
            <a:r>
              <a:rPr lang="en" altLang="ja-JP" sz="900" dirty="0">
                <a:latin typeface="Meiryo UI" panose="020B0604030504040204" pitchFamily="34" charset="-128"/>
                <a:ea typeface="Meiryo UI" panose="020B0604030504040204" pitchFamily="34" charset="-128"/>
              </a:rPr>
              <a:t>cm(</a:t>
            </a:r>
            <a:r>
              <a:rPr lang="ja-JP" altLang="en-US" sz="900" dirty="0">
                <a:latin typeface="Meiryo UI" panose="020B0604030504040204" pitchFamily="34" charset="-128"/>
                <a:ea typeface="Meiryo UI" panose="020B0604030504040204" pitchFamily="34" charset="-128"/>
              </a:rPr>
              <a:t>組立前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全長</a:t>
            </a:r>
            <a:r>
              <a:rPr lang="en-US" altLang="ja-JP" sz="900" dirty="0">
                <a:latin typeface="Meiryo UI" panose="020B0604030504040204" pitchFamily="34" charset="-128"/>
                <a:ea typeface="Meiryo UI" panose="020B0604030504040204" pitchFamily="34" charset="-128"/>
              </a:rPr>
              <a:t>15.3</a:t>
            </a:r>
            <a:r>
              <a:rPr lang="en" altLang="ja-JP" sz="900" dirty="0">
                <a:latin typeface="Meiryo UI" panose="020B0604030504040204" pitchFamily="34" charset="-128"/>
                <a:ea typeface="Meiryo UI" panose="020B0604030504040204" pitchFamily="34" charset="-128"/>
              </a:rPr>
              <a:t>cm(</a:t>
            </a:r>
            <a:r>
              <a:rPr lang="ja-JP" altLang="en-US" sz="900" dirty="0">
                <a:latin typeface="Meiryo UI" panose="020B0604030504040204" pitchFamily="34" charset="-128"/>
                <a:ea typeface="Meiryo UI" panose="020B0604030504040204" pitchFamily="34" charset="-128"/>
              </a:rPr>
              <a:t>組立後</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　　　　　（包装形態：化粧箱入り）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61</a:t>
            </a:r>
            <a:r>
              <a:rPr lang="en" altLang="ja-JP" sz="900" dirty="0">
                <a:latin typeface="Meiryo UI" panose="020B0604030504040204" pitchFamily="34" charset="-128"/>
                <a:ea typeface="Meiryo UI" panose="020B0604030504040204" pitchFamily="34" charset="-128"/>
              </a:rPr>
              <a:t>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コンビニなどの買い物時に出るプラスチックゴミを減らすのに役立てる、持ち歩きに便利なスプーンとフォークのセットです。キャンプやレジャー用などにも便利。是非ご活用ください。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294DA7-C7AE-F944-A829-48B84E2EBC58}"/>
              </a:ext>
            </a:extLst>
          </p:cNvPr>
          <p:cNvPicPr>
            <a:picLocks noChangeAspect="1"/>
          </p:cNvPicPr>
          <p:nvPr/>
        </p:nvPicPr>
        <p:blipFill>
          <a:blip r:embed="rId5"/>
          <a:stretch>
            <a:fillRect/>
          </a:stretch>
        </p:blipFill>
        <p:spPr>
          <a:xfrm>
            <a:off x="798652" y="1618553"/>
            <a:ext cx="3346998" cy="3294231"/>
          </a:xfrm>
          <a:prstGeom prst="rect">
            <a:avLst/>
          </a:prstGeom>
        </p:spPr>
      </p:pic>
    </p:spTree>
    <p:extLst>
      <p:ext uri="{BB962C8B-B14F-4D97-AF65-F5344CB8AC3E}">
        <p14:creationId xmlns:p14="http://schemas.microsoft.com/office/powerpoint/2010/main" val="2235226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50" charset="-128"/>
                <a:ea typeface="Meiryo UI" panose="020B0604030504040204" pitchFamily="50" charset="-128"/>
              </a:rPr>
              <a:t>素材：</a:t>
            </a:r>
            <a:r>
              <a:rPr lang="ja-JP" altLang="en-US" sz="900" b="0" i="0" dirty="0">
                <a:solidFill>
                  <a:srgbClr val="333333"/>
                </a:solidFill>
                <a:effectLst/>
                <a:latin typeface="Meiryo UI" panose="020B0604030504040204" pitchFamily="50" charset="-128"/>
                <a:ea typeface="Meiryo UI" panose="020B0604030504040204" pitchFamily="50" charset="-128"/>
              </a:rPr>
              <a:t>ポリエステル</a:t>
            </a:r>
            <a:r>
              <a:rPr lang="en-US" altLang="ja-JP" sz="900" b="0" i="0" dirty="0">
                <a:solidFill>
                  <a:srgbClr val="333333"/>
                </a:solidFill>
                <a:effectLst/>
                <a:latin typeface="Meiryo UI" panose="020B0604030504040204" pitchFamily="50" charset="-128"/>
                <a:ea typeface="Meiryo UI" panose="020B0604030504040204" pitchFamily="50" charset="-128"/>
              </a:rPr>
              <a:t>100%</a:t>
            </a:r>
          </a:p>
          <a:p>
            <a:pPr>
              <a:tabLst>
                <a:tab pos="450850" algn="l"/>
                <a:tab pos="631825" algn="l"/>
              </a:tabLst>
            </a:pPr>
            <a:r>
              <a:rPr lang="ja-JP" altLang="en-US" sz="900" dirty="0">
                <a:latin typeface="Meiryo UI" panose="020B0604030504040204" pitchFamily="50" charset="-128"/>
                <a:ea typeface="Meiryo UI" panose="020B0604030504040204" pitchFamily="50" charset="-128"/>
              </a:rPr>
              <a:t>サイズ：</a:t>
            </a:r>
            <a:r>
              <a:rPr lang="en-US" altLang="ja-JP" sz="900" b="0" i="0" dirty="0">
                <a:solidFill>
                  <a:srgbClr val="333333"/>
                </a:solidFill>
                <a:effectLst/>
                <a:latin typeface="Meiryo UI" panose="020B0604030504040204" pitchFamily="50" charset="-128"/>
                <a:ea typeface="Meiryo UI" panose="020B0604030504040204" pitchFamily="50" charset="-128"/>
              </a:rPr>
              <a:t>300×850mm</a:t>
            </a:r>
          </a:p>
          <a:p>
            <a:pPr>
              <a:tabLst>
                <a:tab pos="450850" algn="l"/>
                <a:tab pos="631825" algn="l"/>
              </a:tabLst>
            </a:pPr>
            <a:r>
              <a:rPr lang="ja-JP" altLang="en-US" sz="900" dirty="0">
                <a:latin typeface="Meiryo UI" panose="020B0604030504040204" pitchFamily="50" charset="-128"/>
                <a:ea typeface="Meiryo UI" panose="020B0604030504040204" pitchFamily="50" charset="-128"/>
              </a:rPr>
              <a:t>包装：</a:t>
            </a:r>
            <a:r>
              <a:rPr lang="ja-JP" altLang="en-US" sz="900" b="0" i="0" dirty="0">
                <a:solidFill>
                  <a:srgbClr val="333333"/>
                </a:solidFill>
                <a:effectLst/>
                <a:latin typeface="Meiryo UI" panose="020B0604030504040204" pitchFamily="50" charset="-128"/>
                <a:ea typeface="Meiryo UI" panose="020B0604030504040204" pitchFamily="50" charset="-128"/>
              </a:rPr>
              <a:t>ポリ入</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濡らして絞るとそれだけでひんやりとした涼感を得られる昨今流行のタオルです。暑い夏場のイベント・キャンペーンのちょっとした特典用などにもおすすめ。カラーはホワイトとブルーの</a:t>
            </a:r>
            <a:r>
              <a:rPr lang="en-US" altLang="ja-JP" sz="1600" b="0" i="0" dirty="0">
                <a:solidFill>
                  <a:srgbClr val="333333"/>
                </a:solidFill>
                <a:effectLst/>
                <a:latin typeface="Meiryo UI" panose="020B0604030504040204" pitchFamily="50" charset="-128"/>
                <a:ea typeface="Meiryo UI" panose="020B0604030504040204" pitchFamily="50" charset="-128"/>
              </a:rPr>
              <a:t>2</a:t>
            </a:r>
            <a:r>
              <a:rPr lang="ja-JP" altLang="en-US" sz="1600" b="0" i="0" dirty="0">
                <a:solidFill>
                  <a:srgbClr val="333333"/>
                </a:solidFill>
                <a:effectLst/>
                <a:latin typeface="Meiryo UI" panose="020B0604030504040204" pitchFamily="50" charset="-128"/>
                <a:ea typeface="Meiryo UI" panose="020B0604030504040204" pitchFamily="50" charset="-128"/>
              </a:rPr>
              <a:t>色展開。</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47665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7days,</a:t>
            </a:r>
            <a:r>
              <a:rPr lang="ja-JP" altLang="en-US" sz="2000" dirty="0">
                <a:solidFill>
                  <a:schemeClr val="bg1"/>
                </a:solidFill>
                <a:latin typeface="Meiryo UI" panose="020B0604030504040204" pitchFamily="34" charset="-128"/>
                <a:ea typeface="Meiryo UI" panose="020B0604030504040204" pitchFamily="34" charset="-128"/>
              </a:rPr>
              <a:t>除菌ウェット アルコール配合 大判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素材：水、エタノール、プロピレングリコール、塩化ベンザルコニウム</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W210×D125×H25mm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W300×H200mm</a:t>
            </a:r>
          </a:p>
          <a:p>
            <a:r>
              <a:rPr lang="ja-JP" altLang="en-US" sz="900" dirty="0">
                <a:latin typeface="Meiryo UI" panose="020B0604030504040204" pitchFamily="34" charset="-128"/>
                <a:ea typeface="Meiryo UI" panose="020B0604030504040204" pitchFamily="34" charset="-128"/>
              </a:rPr>
              <a:t>生産国：日本</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189318"/>
          </a:xfrm>
          <a:prstGeom prst="rect">
            <a:avLst/>
          </a:prstGeom>
          <a:noFill/>
        </p:spPr>
        <p:txBody>
          <a:bodyPr wrap="square" lIns="0" tIns="46800" rIns="0" spcCol="360000" rtlCol="0">
            <a:spAutoFit/>
          </a:bodyPr>
          <a:lstStyle/>
          <a:p>
            <a:pPr algn="just">
              <a:lnSpc>
                <a:spcPts val="1500"/>
              </a:lnSpc>
            </a:pPr>
            <a:r>
              <a:rPr lang="ja-JP" altLang="en-US" sz="1100" dirty="0">
                <a:latin typeface="Meiryo UI" panose="020B0604030504040204" pitchFamily="50" charset="-128"/>
                <a:ea typeface="Meiryo UI" panose="020B0604030504040204" pitchFamily="50" charset="-128"/>
              </a:rPr>
              <a:t>大きいタイプで、</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枚入りの大容量。除菌に優れたアルコール配合のウェットティッシュ。キレイ好きな女性をターゲットとしたイベントや、展示会のノベルティとしても喜ばれます。</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プリントを行う場合、最小ロットは</a:t>
            </a:r>
            <a:r>
              <a:rPr lang="en-US" altLang="ja-JP" sz="1100" dirty="0">
                <a:latin typeface="Meiryo UI" panose="020B0604030504040204" pitchFamily="50" charset="-128"/>
                <a:ea typeface="Meiryo UI" panose="020B0604030504040204" pitchFamily="50" charset="-128"/>
              </a:rPr>
              <a:t>1000</a:t>
            </a:r>
            <a:r>
              <a:rPr lang="ja-JP" altLang="en-US" sz="1100" dirty="0">
                <a:latin typeface="Meiryo UI" panose="020B0604030504040204" pitchFamily="50" charset="-128"/>
                <a:ea typeface="Meiryo UI" panose="020B0604030504040204" pitchFamily="50" charset="-128"/>
              </a:rPr>
              <a:t>個からになります。システムの問題で上記の表記が「名入れ有り </a:t>
            </a:r>
            <a:r>
              <a:rPr lang="en-US" altLang="ja-JP" sz="1100" dirty="0">
                <a:latin typeface="Meiryo UI" panose="020B0604030504040204" pitchFamily="50" charset="-128"/>
                <a:ea typeface="Meiryo UI" panose="020B0604030504040204" pitchFamily="50" charset="-128"/>
              </a:rPr>
              <a:t>50 </a:t>
            </a:r>
            <a:r>
              <a:rPr lang="ja-JP" altLang="en-US" sz="1100" dirty="0">
                <a:latin typeface="Meiryo UI" panose="020B0604030504040204" pitchFamily="50" charset="-128"/>
                <a:ea typeface="Meiryo UI" panose="020B0604030504040204" pitchFamily="50" charset="-128"/>
              </a:rPr>
              <a:t>／ 無地 </a:t>
            </a:r>
            <a:r>
              <a:rPr lang="en-US" altLang="ja-JP" sz="1100" dirty="0">
                <a:latin typeface="Meiryo UI" panose="020B0604030504040204" pitchFamily="50" charset="-128"/>
                <a:ea typeface="Meiryo UI" panose="020B0604030504040204" pitchFamily="50" charset="-128"/>
              </a:rPr>
              <a:t>1000</a:t>
            </a:r>
            <a:r>
              <a:rPr lang="ja-JP" altLang="en-US" sz="1100" dirty="0">
                <a:latin typeface="Meiryo UI" panose="020B0604030504040204" pitchFamily="50" charset="-128"/>
                <a:ea typeface="Meiryo UI" panose="020B0604030504040204" pitchFamily="50" charset="-128"/>
              </a:rPr>
              <a:t>」となっていますが、「無地 </a:t>
            </a:r>
            <a:r>
              <a:rPr lang="en-US" altLang="ja-JP" sz="1100" dirty="0">
                <a:latin typeface="Meiryo UI" panose="020B0604030504040204" pitchFamily="50" charset="-128"/>
                <a:ea typeface="Meiryo UI" panose="020B0604030504040204" pitchFamily="50" charset="-128"/>
              </a:rPr>
              <a:t>50 </a:t>
            </a:r>
            <a:r>
              <a:rPr lang="ja-JP" altLang="en-US" sz="1100" dirty="0">
                <a:latin typeface="Meiryo UI" panose="020B0604030504040204" pitchFamily="50" charset="-128"/>
                <a:ea typeface="Meiryo UI" panose="020B0604030504040204" pitchFamily="50" charset="-128"/>
              </a:rPr>
              <a:t>／ 名入れ有り </a:t>
            </a:r>
            <a:r>
              <a:rPr lang="en-US" altLang="ja-JP" sz="1100" dirty="0">
                <a:latin typeface="Meiryo UI" panose="020B0604030504040204" pitchFamily="50" charset="-128"/>
                <a:ea typeface="Meiryo UI" panose="020B0604030504040204" pitchFamily="50" charset="-128"/>
              </a:rPr>
              <a:t>1000</a:t>
            </a:r>
            <a:r>
              <a:rPr lang="ja-JP" altLang="en-US" sz="1100" dirty="0">
                <a:latin typeface="Meiryo UI" panose="020B0604030504040204" pitchFamily="50" charset="-128"/>
                <a:ea typeface="Meiryo UI" panose="020B0604030504040204" pitchFamily="50" charset="-128"/>
              </a:rPr>
              <a:t>」が正しい内容になります。</a:t>
            </a:r>
          </a:p>
          <a:p>
            <a:pPr algn="just">
              <a:lnSpc>
                <a:spcPts val="1500"/>
              </a:lnSpc>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こちらの商品は、最小ロット数単位（倍数）のみの承りになります。名入れを行う場合の最小ロットは、</a:t>
            </a:r>
            <a:r>
              <a:rPr lang="en-US" altLang="ja-JP" sz="1100" dirty="0">
                <a:latin typeface="Meiryo UI" panose="020B0604030504040204" pitchFamily="50" charset="-128"/>
                <a:ea typeface="Meiryo UI" panose="020B0604030504040204" pitchFamily="50" charset="-128"/>
              </a:rPr>
              <a:t>1000</a:t>
            </a:r>
            <a:r>
              <a:rPr lang="ja-JP" altLang="en-US" sz="1100" dirty="0">
                <a:latin typeface="Meiryo UI" panose="020B0604030504040204" pitchFamily="50" charset="-128"/>
                <a:ea typeface="Meiryo UI" panose="020B0604030504040204" pitchFamily="50" charset="-128"/>
              </a:rPr>
              <a:t>個以上からお受けいたします。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 name="図 104">
            <a:extLst>
              <a:ext uri="{FF2B5EF4-FFF2-40B4-BE49-F238E27FC236}">
                <a16:creationId xmlns:a16="http://schemas.microsoft.com/office/drawing/2014/main" id="{EA37392D-98BE-EAB3-B471-0DFACE6F4316}"/>
              </a:ext>
            </a:extLst>
          </p:cNvPr>
          <p:cNvPicPr>
            <a:picLocks noChangeAspect="1"/>
          </p:cNvPicPr>
          <p:nvPr/>
        </p:nvPicPr>
        <p:blipFill>
          <a:blip r:embed="rId5"/>
          <a:stretch>
            <a:fillRect/>
          </a:stretch>
        </p:blipFill>
        <p:spPr>
          <a:xfrm>
            <a:off x="725071" y="1392892"/>
            <a:ext cx="3636864" cy="3636864"/>
          </a:xfrm>
          <a:prstGeom prst="rect">
            <a:avLst/>
          </a:prstGeom>
        </p:spPr>
      </p:pic>
    </p:spTree>
    <p:extLst>
      <p:ext uri="{BB962C8B-B14F-4D97-AF65-F5344CB8AC3E}">
        <p14:creationId xmlns:p14="http://schemas.microsoft.com/office/powerpoint/2010/main" val="3480476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ぬりえコースター（</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色クレヨン）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カラー展開：ナチュラル（コルク地）</a:t>
            </a:r>
          </a:p>
          <a:p>
            <a:r>
              <a:rPr lang="ja-JP" altLang="en-US" sz="900" dirty="0">
                <a:latin typeface="Meiryo UI" panose="020B0604030504040204" pitchFamily="34" charset="-128"/>
                <a:ea typeface="Meiryo UI" panose="020B0604030504040204" pitchFamily="34" charset="-128"/>
              </a:rPr>
              <a:t>素材：パラフィン（クレヨン）コルク材</a:t>
            </a:r>
          </a:p>
          <a:p>
            <a:r>
              <a:rPr lang="ja-JP" altLang="en-US" sz="900" dirty="0">
                <a:latin typeface="Meiryo UI" panose="020B0604030504040204" pitchFamily="34" charset="-128"/>
                <a:ea typeface="Meiryo UI" panose="020B0604030504040204" pitchFamily="34" charset="-128"/>
              </a:rPr>
              <a:t>サイズ：コルク：</a:t>
            </a:r>
            <a:r>
              <a:rPr lang="en-US" altLang="ja-JP" sz="900" dirty="0">
                <a:latin typeface="Meiryo UI" panose="020B0604030504040204" pitchFamily="34" charset="-128"/>
                <a:ea typeface="Meiryo UI" panose="020B0604030504040204" pitchFamily="34" charset="-128"/>
              </a:rPr>
              <a:t>90×90×3</a:t>
            </a:r>
            <a:r>
              <a:rPr lang="ja-JP" altLang="en-US" sz="900" dirty="0">
                <a:latin typeface="Meiryo UI" panose="020B0604030504040204" pitchFamily="34" charset="-128"/>
                <a:ea typeface="Meiryo UI" panose="020B0604030504040204" pitchFamily="34" charset="-128"/>
              </a:rPr>
              <a:t>　クレヨン：</a:t>
            </a:r>
            <a:r>
              <a:rPr lang="en-US" altLang="ja-JP" sz="900" dirty="0">
                <a:latin typeface="Meiryo UI" panose="020B0604030504040204" pitchFamily="34" charset="-128"/>
                <a:ea typeface="Meiryo UI" panose="020B0604030504040204" pitchFamily="34" charset="-128"/>
              </a:rPr>
              <a:t>97×92×10</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塗り絵ができるコルクコースターと</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色クレヨンのセット。塗り絵を楽しんだ後はマイコースターとして毎日愛用できます。</a:t>
            </a:r>
            <a:r>
              <a:rPr lang="en-US" altLang="ja-JP" sz="1600" dirty="0">
                <a:latin typeface="Meiryo UI" panose="020B0604030504040204" pitchFamily="50" charset="-128"/>
                <a:ea typeface="Meiryo UI" panose="020B0604030504040204" pitchFamily="50" charset="-128"/>
              </a:rPr>
              <a:t>500</a:t>
            </a:r>
            <a:r>
              <a:rPr lang="ja-JP" altLang="en-US" sz="1600" dirty="0">
                <a:latin typeface="Meiryo UI" panose="020B0604030504040204" pitchFamily="50" charset="-128"/>
                <a:ea typeface="Meiryo UI" panose="020B0604030504040204" pitchFamily="50" charset="-128"/>
              </a:rPr>
              <a:t>枚からのオーダーで丸型やオリジナル絵柄への変更が可能です。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86605795-E25C-FE8B-A3F8-396AC4E1C538}"/>
              </a:ext>
            </a:extLst>
          </p:cNvPr>
          <p:cNvPicPr>
            <a:picLocks noChangeAspect="1"/>
          </p:cNvPicPr>
          <p:nvPr/>
        </p:nvPicPr>
        <p:blipFill>
          <a:blip r:embed="rId5"/>
          <a:stretch>
            <a:fillRect/>
          </a:stretch>
        </p:blipFill>
        <p:spPr>
          <a:xfrm>
            <a:off x="724120" y="1371345"/>
            <a:ext cx="3633293" cy="3633293"/>
          </a:xfrm>
          <a:prstGeom prst="rect">
            <a:avLst/>
          </a:prstGeom>
        </p:spPr>
      </p:pic>
    </p:spTree>
    <p:extLst>
      <p:ext uri="{BB962C8B-B14F-4D97-AF65-F5344CB8AC3E}">
        <p14:creationId xmlns:p14="http://schemas.microsoft.com/office/powerpoint/2010/main" val="975610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ダイナモ</a:t>
            </a: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100×52×26mm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,105×58×30mm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内蔵電池とダイナモ発電による</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電源方式の省エネ</a:t>
            </a:r>
            <a:r>
              <a:rPr lang="en-US" altLang="ja-JP" sz="1600" dirty="0">
                <a:latin typeface="Meiryo UI" panose="020B0604030504040204" pitchFamily="50" charset="-128"/>
                <a:ea typeface="Meiryo UI" panose="020B0604030504040204" pitchFamily="50" charset="-128"/>
              </a:rPr>
              <a:t>LED</a:t>
            </a:r>
            <a:r>
              <a:rPr lang="ja-JP" altLang="en-US" sz="1600" dirty="0">
                <a:latin typeface="Meiryo UI" panose="020B0604030504040204" pitchFamily="50" charset="-128"/>
                <a:ea typeface="Meiryo UI" panose="020B0604030504040204" pitchFamily="50" charset="-128"/>
              </a:rPr>
              <a:t>ライト。グリップを繰り返し握るだけで高輝度</a:t>
            </a:r>
            <a:r>
              <a:rPr lang="en-US" altLang="ja-JP" sz="1600" dirty="0">
                <a:latin typeface="Meiryo UI" panose="020B0604030504040204" pitchFamily="50" charset="-128"/>
                <a:ea typeface="Meiryo UI" panose="020B0604030504040204" pitchFamily="50" charset="-128"/>
              </a:rPr>
              <a:t>LED</a:t>
            </a:r>
            <a:r>
              <a:rPr lang="ja-JP" altLang="en-US" sz="1600" dirty="0">
                <a:latin typeface="Meiryo UI" panose="020B0604030504040204" pitchFamily="50" charset="-128"/>
                <a:ea typeface="Meiryo UI" panose="020B0604030504040204" pitchFamily="50" charset="-128"/>
              </a:rPr>
              <a:t>ライト</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個が点灯します。名入れをして防災啓発のノベルティグッズにご活用ください。</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433F411D-5B97-5D28-8FAE-51370325453F}"/>
              </a:ext>
            </a:extLst>
          </p:cNvPr>
          <p:cNvPicPr>
            <a:picLocks noChangeAspect="1"/>
          </p:cNvPicPr>
          <p:nvPr/>
        </p:nvPicPr>
        <p:blipFill>
          <a:blip r:embed="rId5"/>
          <a:stretch>
            <a:fillRect/>
          </a:stretch>
        </p:blipFill>
        <p:spPr>
          <a:xfrm>
            <a:off x="736580" y="1354722"/>
            <a:ext cx="3644099" cy="3644099"/>
          </a:xfrm>
          <a:prstGeom prst="rect">
            <a:avLst/>
          </a:prstGeom>
        </p:spPr>
      </p:pic>
    </p:spTree>
    <p:extLst>
      <p:ext uri="{BB962C8B-B14F-4D97-AF65-F5344CB8AC3E}">
        <p14:creationId xmlns:p14="http://schemas.microsoft.com/office/powerpoint/2010/main" val="275225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素材：</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、バンブーファイバー 他</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サイズ：ケース</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W54×H26×D207(mm)</a:t>
            </a:r>
            <a:r>
              <a:rPr lang="ja-JP" altLang="en-US" sz="900" dirty="0">
                <a:latin typeface="Meiryo UI" panose="020B0604030504040204" pitchFamily="50" charset="-128"/>
                <a:ea typeface="Meiryo UI" panose="020B0604030504040204" pitchFamily="50" charset="-128"/>
              </a:rPr>
              <a:t>、スプーン</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組み立て時約</a:t>
            </a:r>
            <a:r>
              <a:rPr lang="en-US" altLang="ja-JP" sz="900" dirty="0">
                <a:latin typeface="Meiryo UI" panose="020B0604030504040204" pitchFamily="50" charset="-128"/>
                <a:ea typeface="Meiryo UI" panose="020B0604030504040204" pitchFamily="50" charset="-128"/>
              </a:rPr>
              <a:t>W31×H160(mm)</a:t>
            </a:r>
            <a:r>
              <a:rPr lang="ja-JP" altLang="en-US" sz="900" dirty="0">
                <a:latin typeface="Meiryo UI" panose="020B0604030504040204" pitchFamily="50" charset="-128"/>
                <a:ea typeface="Meiryo UI" panose="020B0604030504040204" pitchFamily="50" charset="-128"/>
              </a:rPr>
              <a:t>、フォーク</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W27×H154(mm)</a:t>
            </a:r>
            <a:r>
              <a:rPr lang="ja-JP" altLang="en-US" sz="900" dirty="0">
                <a:latin typeface="Meiryo UI" panose="020B0604030504040204" pitchFamily="50" charset="-128"/>
                <a:ea typeface="Meiryo UI" panose="020B0604030504040204" pitchFamily="50" charset="-128"/>
              </a:rPr>
              <a:t>、箸</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185(mm)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付属：取説付き</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袋</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スプーン、フォーク、お箸の</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点をコンパクトに携帯できる、折りたたみ式のカトラリーセットです。繰り返し使用できるため地球環境に優しく、</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色のカラー展開から自由にお選びいただけます。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222A8FE-14AB-815C-C5B7-04AA4E485851}"/>
              </a:ext>
            </a:extLst>
          </p:cNvPr>
          <p:cNvPicPr>
            <a:picLocks noChangeAspect="1"/>
          </p:cNvPicPr>
          <p:nvPr/>
        </p:nvPicPr>
        <p:blipFill>
          <a:blip r:embed="rId5"/>
          <a:stretch>
            <a:fillRect/>
          </a:stretch>
        </p:blipFill>
        <p:spPr>
          <a:xfrm>
            <a:off x="686818" y="1411959"/>
            <a:ext cx="3560089" cy="3560089"/>
          </a:xfrm>
          <a:prstGeom prst="rect">
            <a:avLst/>
          </a:prstGeom>
        </p:spPr>
      </p:pic>
    </p:spTree>
    <p:extLst>
      <p:ext uri="{BB962C8B-B14F-4D97-AF65-F5344CB8AC3E}">
        <p14:creationId xmlns:p14="http://schemas.microsoft.com/office/powerpoint/2010/main" val="2054797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カラビナ付ライト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24×105×15mm</a:t>
            </a:r>
            <a:r>
              <a:rPr lang="ja-JP" altLang="en-US" sz="900" dirty="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dirty="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備考：マットシルバー・マットブラック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家や車のカギと一緒にしても邪魔にならないコンパクトなボディとカラビナ付きで、携帯性に優れた</a:t>
            </a:r>
            <a:r>
              <a:rPr lang="en-US" altLang="ja-JP" sz="1600" dirty="0">
                <a:latin typeface="Meiryo UI" panose="020B0604030504040204" pitchFamily="34" charset="-128"/>
                <a:ea typeface="Meiryo UI" panose="020B0604030504040204" pitchFamily="34" charset="-128"/>
              </a:rPr>
              <a:t>LED</a:t>
            </a:r>
            <a:r>
              <a:rPr lang="ja-JP" altLang="en-US" sz="1600" dirty="0">
                <a:latin typeface="Meiryo UI" panose="020B0604030504040204" pitchFamily="34" charset="-128"/>
                <a:ea typeface="Meiryo UI" panose="020B0604030504040204" pitchFamily="34" charset="-128"/>
              </a:rPr>
              <a:t>ライトです。マットシルバーとマットブラックの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dirty="0">
                <a:latin typeface="Meiryo UI" panose="020B0604030504040204" pitchFamily="34" charset="-128"/>
                <a:ea typeface="Meiryo UI" panose="020B0604030504040204" pitchFamily="34" charset="-128"/>
              </a:rPr>
              <a:t>色展開から自由にお選びください。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8B6DBA0-9509-184F-BC88-4F05396EA327}"/>
              </a:ext>
            </a:extLst>
          </p:cNvPr>
          <p:cNvPicPr>
            <a:picLocks noChangeAspect="1"/>
          </p:cNvPicPr>
          <p:nvPr/>
        </p:nvPicPr>
        <p:blipFill>
          <a:blip r:embed="rId5"/>
          <a:stretch>
            <a:fillRect/>
          </a:stretch>
        </p:blipFill>
        <p:spPr>
          <a:xfrm>
            <a:off x="692574" y="1466996"/>
            <a:ext cx="3204983" cy="3428912"/>
          </a:xfrm>
          <a:prstGeom prst="rect">
            <a:avLst/>
          </a:prstGeom>
        </p:spPr>
      </p:pic>
    </p:spTree>
    <p:extLst>
      <p:ext uri="{BB962C8B-B14F-4D97-AF65-F5344CB8AC3E}">
        <p14:creationId xmlns:p14="http://schemas.microsoft.com/office/powerpoint/2010/main" val="4040545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dirty="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dirty="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483140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二重構造 アクティブマグカップ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630238" algn="l"/>
                <a:tab pos="803275" algn="l"/>
              </a:tabLst>
            </a:pPr>
            <a:r>
              <a:rPr lang="ja-JP" altLang="en-US" sz="900" i="0" dirty="0">
                <a:solidFill>
                  <a:srgbClr val="333333"/>
                </a:solidFill>
                <a:effectLst/>
                <a:latin typeface="Meiryo UI" panose="020B0604030504040204" pitchFamily="50" charset="-128"/>
                <a:ea typeface="Meiryo UI" panose="020B0604030504040204" pitchFamily="50" charset="-128"/>
              </a:rPr>
              <a:t>カラー展開イエロー･グリーン･グレー･ブルー･レッド </a:t>
            </a:r>
            <a:r>
              <a:rPr lang="en-US" altLang="ja-JP" sz="900" i="0" dirty="0">
                <a:solidFill>
                  <a:srgbClr val="333333"/>
                </a:solidFill>
                <a:effectLst/>
                <a:latin typeface="Meiryo UI" panose="020B0604030504040204" pitchFamily="50" charset="-128"/>
                <a:ea typeface="Meiryo UI" panose="020B0604030504040204" pitchFamily="50" charset="-128"/>
              </a:rPr>
              <a:t>5</a:t>
            </a:r>
            <a:r>
              <a:rPr lang="ja-JP" altLang="en-US" sz="900" i="0" dirty="0">
                <a:solidFill>
                  <a:srgbClr val="333333"/>
                </a:solidFill>
                <a:effectLst/>
                <a:latin typeface="Meiryo UI" panose="020B0604030504040204" pitchFamily="50" charset="-128"/>
                <a:ea typeface="Meiryo UI" panose="020B0604030504040204" pitchFamily="50" charset="-128"/>
              </a:rPr>
              <a:t>色取混ぜ</a:t>
            </a:r>
          </a:p>
          <a:p>
            <a:pPr>
              <a:tabLst>
                <a:tab pos="630238" algn="l"/>
                <a:tab pos="803275" algn="l"/>
              </a:tabLst>
            </a:pPr>
            <a:r>
              <a:rPr lang="ja-JP" altLang="en-US" sz="900" i="0" dirty="0">
                <a:solidFill>
                  <a:srgbClr val="333333"/>
                </a:solidFill>
                <a:effectLst/>
                <a:latin typeface="Meiryo UI" panose="020B0604030504040204" pitchFamily="50" charset="-128"/>
                <a:ea typeface="Meiryo UI" panose="020B0604030504040204" pitchFamily="50" charset="-128"/>
              </a:rPr>
              <a:t>素材：</a:t>
            </a:r>
            <a:r>
              <a:rPr lang="en-US" altLang="ja-JP" sz="900" i="0" dirty="0">
                <a:solidFill>
                  <a:srgbClr val="333333"/>
                </a:solidFill>
                <a:effectLst/>
                <a:latin typeface="Meiryo UI" panose="020B0604030504040204" pitchFamily="50" charset="-128"/>
                <a:ea typeface="Meiryo UI" panose="020B0604030504040204" pitchFamily="50" charset="-128"/>
              </a:rPr>
              <a:t>PP</a:t>
            </a:r>
          </a:p>
          <a:p>
            <a:pPr>
              <a:tabLst>
                <a:tab pos="630238" algn="l"/>
                <a:tab pos="803275" algn="l"/>
              </a:tabLst>
            </a:pPr>
            <a:r>
              <a:rPr lang="ja-JP" altLang="en-US" sz="900" i="0" dirty="0">
                <a:solidFill>
                  <a:srgbClr val="333333"/>
                </a:solidFill>
                <a:effectLst/>
                <a:latin typeface="Meiryo UI" panose="020B0604030504040204" pitchFamily="50" charset="-128"/>
                <a:ea typeface="Meiryo UI" panose="020B0604030504040204" pitchFamily="50" charset="-128"/>
              </a:rPr>
              <a:t>サイズ：</a:t>
            </a:r>
            <a:r>
              <a:rPr lang="en-US" altLang="ja-JP" sz="900" i="0" dirty="0">
                <a:solidFill>
                  <a:srgbClr val="333333"/>
                </a:solidFill>
                <a:effectLst/>
                <a:latin typeface="Meiryo UI" panose="020B0604030504040204" pitchFamily="50" charset="-128"/>
                <a:ea typeface="Meiryo UI" panose="020B0604030504040204" pitchFamily="50" charset="-128"/>
              </a:rPr>
              <a:t>φ87×85mm</a:t>
            </a:r>
          </a:p>
          <a:p>
            <a:pPr>
              <a:tabLst>
                <a:tab pos="630238" algn="l"/>
                <a:tab pos="803275" algn="l"/>
              </a:tabLst>
            </a:pPr>
            <a:r>
              <a:rPr lang="ja-JP" altLang="en-US" sz="900" i="0" dirty="0">
                <a:solidFill>
                  <a:srgbClr val="333333"/>
                </a:solidFill>
                <a:effectLst/>
                <a:latin typeface="Meiryo UI" panose="020B0604030504040204" pitchFamily="50" charset="-128"/>
                <a:ea typeface="Meiryo UI" panose="020B0604030504040204" pitchFamily="50" charset="-128"/>
              </a:rPr>
              <a:t>容量：約</a:t>
            </a:r>
            <a:r>
              <a:rPr lang="en-US" altLang="ja-JP" sz="900" i="0" dirty="0">
                <a:solidFill>
                  <a:srgbClr val="333333"/>
                </a:solidFill>
                <a:effectLst/>
                <a:latin typeface="Meiryo UI" panose="020B0604030504040204" pitchFamily="50" charset="-128"/>
                <a:ea typeface="Meiryo UI" panose="020B0604030504040204" pitchFamily="50" charset="-128"/>
              </a:rPr>
              <a:t>260ml</a:t>
            </a:r>
          </a:p>
          <a:p>
            <a:pPr>
              <a:tabLst>
                <a:tab pos="630238" algn="l"/>
                <a:tab pos="803275" algn="l"/>
              </a:tabLst>
            </a:pPr>
            <a:r>
              <a:rPr lang="ja-JP" altLang="en-US" sz="900" i="0" dirty="0">
                <a:solidFill>
                  <a:srgbClr val="333333"/>
                </a:solidFill>
                <a:effectLst/>
                <a:latin typeface="Meiryo UI" panose="020B0604030504040204" pitchFamily="50" charset="-128"/>
                <a:ea typeface="Meiryo UI" panose="020B0604030504040204" pitchFamily="50" charset="-128"/>
              </a:rPr>
              <a:t>包装：透明袋</a:t>
            </a:r>
          </a:p>
          <a:p>
            <a:pPr>
              <a:tabLst>
                <a:tab pos="630238" algn="l"/>
                <a:tab pos="803275" algn="l"/>
              </a:tabLst>
            </a:pPr>
            <a:r>
              <a:rPr lang="ja-JP" altLang="en-US" sz="900" i="0" dirty="0">
                <a:solidFill>
                  <a:srgbClr val="333333"/>
                </a:solidFill>
                <a:effectLst/>
                <a:latin typeface="Meiryo UI" panose="020B0604030504040204" pitchFamily="50" charset="-128"/>
                <a:ea typeface="Meiryo UI" panose="020B0604030504040204" pitchFamily="50" charset="-128"/>
              </a:rPr>
              <a:t>生産国：中国</a:t>
            </a:r>
            <a:endParaRPr lang="en-US" altLang="ja-JP" sz="90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ジュースの缶などをそのまますっぽり入れて使用することも出来るマグカップです。二重構造ですので保冷保温効果もあり、樹脂製のため軽量で割れにくいという点もポイントです。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76477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リサイクルポケットインエコバッグ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材：リサイクル</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：バッグ：約</a:t>
            </a:r>
            <a:r>
              <a:rPr lang="en-US" altLang="ja-JP" sz="900" dirty="0">
                <a:latin typeface="Meiryo UI" panose="020B0604030504040204" pitchFamily="34" charset="-128"/>
                <a:ea typeface="Meiryo UI" panose="020B0604030504040204" pitchFamily="34" charset="-128"/>
              </a:rPr>
              <a:t>375×380mm(</a:t>
            </a:r>
            <a:r>
              <a:rPr lang="ja-JP" altLang="en-US" sz="900" dirty="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、ポケット：約</a:t>
            </a:r>
            <a:r>
              <a:rPr lang="en-US" altLang="ja-JP" sz="900" dirty="0">
                <a:latin typeface="Meiryo UI" panose="020B0604030504040204" pitchFamily="34" charset="-128"/>
                <a:ea typeface="Meiryo UI" panose="020B0604030504040204" pitchFamily="34" charset="-128"/>
              </a:rPr>
              <a:t>120×110mm</a:t>
            </a:r>
          </a:p>
          <a:p>
            <a:r>
              <a:rPr lang="ja-JP" altLang="en-US" sz="900" dirty="0">
                <a:latin typeface="Meiryo UI" panose="020B0604030504040204" pitchFamily="34" charset="-128"/>
                <a:ea typeface="Meiryo UI" panose="020B0604030504040204" pitchFamily="34" charset="-128"/>
              </a:rPr>
              <a:t>　　　　　（包装形態：透明袋）</a:t>
            </a:r>
            <a:r>
              <a:rPr lang="en-US" altLang="ja-JP" sz="900" dirty="0">
                <a:latin typeface="Meiryo UI" panose="020B0604030504040204" pitchFamily="34" charset="-128"/>
                <a:ea typeface="Meiryo UI" panose="020B0604030504040204" pitchFamily="34" charset="-128"/>
              </a:rPr>
              <a:t> </a:t>
            </a:r>
          </a:p>
          <a:p>
            <a:r>
              <a:rPr lang="ja-JP" altLang="en-US" sz="900" dirty="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28g</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考：レッド・カーキ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リサイクル</a:t>
            </a:r>
            <a:r>
              <a:rPr lang="en-US" altLang="ja-JP" sz="1600" dirty="0">
                <a:latin typeface="Meiryo UI" panose="020B0604030504040204" pitchFamily="34" charset="-128"/>
                <a:ea typeface="Meiryo UI" panose="020B0604030504040204" pitchFamily="34" charset="-128"/>
              </a:rPr>
              <a:t>PET</a:t>
            </a:r>
            <a:r>
              <a:rPr lang="ja-JP" altLang="en-US" sz="1600" dirty="0">
                <a:latin typeface="Meiryo UI" panose="020B0604030504040204" pitchFamily="34" charset="-128"/>
                <a:ea typeface="Meiryo UI" panose="020B0604030504040204" pitchFamily="34" charset="-128"/>
              </a:rPr>
              <a:t>を素材にした地球環境に優しい上に、ポケットに収納すればコンパクトになって持ち歩きにも非常に便利なエコバッグです。二色展開からご自由にお選びください。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719E74-9E50-CE44-A657-E6F8B1430520}"/>
              </a:ext>
            </a:extLst>
          </p:cNvPr>
          <p:cNvPicPr>
            <a:picLocks noChangeAspect="1"/>
          </p:cNvPicPr>
          <p:nvPr/>
        </p:nvPicPr>
        <p:blipFill>
          <a:blip r:embed="rId5"/>
          <a:stretch>
            <a:fillRect/>
          </a:stretch>
        </p:blipFill>
        <p:spPr>
          <a:xfrm>
            <a:off x="548311" y="1605893"/>
            <a:ext cx="1990665" cy="3229989"/>
          </a:xfrm>
          <a:prstGeom prst="rect">
            <a:avLst/>
          </a:prstGeom>
        </p:spPr>
      </p:pic>
      <p:pic>
        <p:nvPicPr>
          <p:cNvPr id="16" name="図 15">
            <a:extLst>
              <a:ext uri="{FF2B5EF4-FFF2-40B4-BE49-F238E27FC236}">
                <a16:creationId xmlns:a16="http://schemas.microsoft.com/office/drawing/2014/main" id="{CE16B119-5B60-F24F-AD0A-D5FFB932A147}"/>
              </a:ext>
            </a:extLst>
          </p:cNvPr>
          <p:cNvPicPr>
            <a:picLocks noChangeAspect="1"/>
          </p:cNvPicPr>
          <p:nvPr/>
        </p:nvPicPr>
        <p:blipFill>
          <a:blip r:embed="rId6"/>
          <a:stretch>
            <a:fillRect/>
          </a:stretch>
        </p:blipFill>
        <p:spPr>
          <a:xfrm>
            <a:off x="2520163" y="1691008"/>
            <a:ext cx="1976714" cy="3182976"/>
          </a:xfrm>
          <a:prstGeom prst="rect">
            <a:avLst/>
          </a:prstGeom>
        </p:spPr>
      </p:pic>
    </p:spTree>
    <p:extLst>
      <p:ext uri="{BB962C8B-B14F-4D97-AF65-F5344CB8AC3E}">
        <p14:creationId xmlns:p14="http://schemas.microsoft.com/office/powerpoint/2010/main" val="3102296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カラー展開：イエロー・グリーン・グレー </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色取混ぜ</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素材：</a:t>
            </a:r>
            <a:r>
              <a:rPr lang="en-US" altLang="ja-JP" sz="900" dirty="0">
                <a:latin typeface="Meiryo UI" panose="020B0604030504040204" pitchFamily="50" charset="-128"/>
                <a:ea typeface="Meiryo UI" panose="020B0604030504040204" pitchFamily="50" charset="-128"/>
              </a:rPr>
              <a:t>PS</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サイズ：使用時</a:t>
            </a:r>
            <a:r>
              <a:rPr lang="en-US" altLang="ja-JP" sz="900" dirty="0">
                <a:latin typeface="Meiryo UI" panose="020B0604030504040204" pitchFamily="50" charset="-128"/>
                <a:ea typeface="Meiryo UI" panose="020B0604030504040204" pitchFamily="50" charset="-128"/>
              </a:rPr>
              <a:t>/φ57×135mm</a:t>
            </a:r>
            <a:r>
              <a:rPr lang="ja-JP" altLang="en-US" sz="900" dirty="0">
                <a:latin typeface="Meiryo UI" panose="020B0604030504040204" pitchFamily="50" charset="-128"/>
                <a:ea typeface="Meiryo UI" panose="020B0604030504040204" pitchFamily="50" charset="-128"/>
              </a:rPr>
              <a:t>、収納時</a:t>
            </a:r>
            <a:r>
              <a:rPr lang="en-US" altLang="ja-JP" sz="900" dirty="0">
                <a:latin typeface="Meiryo UI" panose="020B0604030504040204" pitchFamily="50" charset="-128"/>
                <a:ea typeface="Meiryo UI" panose="020B0604030504040204" pitchFamily="50" charset="-128"/>
              </a:rPr>
              <a:t>/φ57×94mm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機能：</a:t>
            </a:r>
            <a:r>
              <a:rPr lang="en-US" altLang="ja-JP" sz="900" dirty="0">
                <a:latin typeface="Meiryo UI" panose="020B0604030504040204" pitchFamily="50" charset="-128"/>
                <a:ea typeface="Meiryo UI" panose="020B0604030504040204" pitchFamily="50" charset="-128"/>
              </a:rPr>
              <a:t>LED1</a:t>
            </a:r>
            <a:r>
              <a:rPr lang="ja-JP" altLang="en-US" sz="900" dirty="0">
                <a:latin typeface="Meiryo UI" panose="020B0604030504040204" pitchFamily="50" charset="-128"/>
                <a:ea typeface="Meiryo UI" panose="020B0604030504040204" pitchFamily="50" charset="-128"/>
              </a:rPr>
              <a:t>灯式</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包装：化粧箱</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生産国：中国</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備考：単三乾電池</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本使用</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別途</a:t>
            </a:r>
            <a:r>
              <a:rPr lang="en-US" altLang="ja-JP" sz="900" dirty="0">
                <a:latin typeface="Meiryo UI" panose="020B0604030504040204" pitchFamily="50" charset="-128"/>
                <a:ea typeface="Meiryo UI" panose="020B0604030504040204" pitchFamily="50" charset="-128"/>
              </a:rPr>
              <a:t>)</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コンパクトサイズな上、乾電池仕様で使い勝手が良く、懐中電灯としてもランタンとしても利用できるライトです。緊急時用に備えておくと安心なアイテムなため防災イベントなどにもおすすめ。</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2646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重カップ</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PP80%</a:t>
            </a:r>
            <a:r>
              <a:rPr lang="ja-JP" altLang="en-US" sz="900" dirty="0">
                <a:latin typeface="Meiryo UI" panose="020B0604030504040204" pitchFamily="34" charset="-128"/>
                <a:ea typeface="Meiryo UI" panose="020B0604030504040204" pitchFamily="34" charset="-128"/>
              </a:rPr>
              <a:t>、竹繊維</a:t>
            </a:r>
            <a:r>
              <a:rPr lang="en-US" altLang="ja-JP" sz="900" dirty="0">
                <a:latin typeface="Meiryo UI" panose="020B0604030504040204" pitchFamily="34" charset="-128"/>
                <a:ea typeface="Meiryo UI" panose="020B0604030504040204" pitchFamily="34" charset="-128"/>
              </a:rPr>
              <a:t>20%</a:t>
            </a:r>
          </a:p>
          <a:p>
            <a:r>
              <a:rPr lang="ja-JP" altLang="en-US" sz="900" dirty="0">
                <a:latin typeface="Meiryo UI" panose="020B0604030504040204" pitchFamily="34" charset="-128"/>
                <a:ea typeface="Meiryo UI" panose="020B0604030504040204" pitchFamily="34" charset="-128"/>
              </a:rPr>
              <a:t>サイズ：</a:t>
            </a:r>
            <a:r>
              <a:rPr lang="el-GR" altLang="ja-JP" sz="900" dirty="0">
                <a:latin typeface="Meiryo UI" panose="020B0604030504040204" pitchFamily="34" charset="-128"/>
                <a:ea typeface="Meiryo UI" panose="020B0604030504040204" pitchFamily="34" charset="-128"/>
              </a:rPr>
              <a:t>φ92×</a:t>
            </a:r>
            <a:r>
              <a:rPr lang="en-US" altLang="ja-JP" sz="900" dirty="0">
                <a:latin typeface="Meiryo UI" panose="020B0604030504040204" pitchFamily="34" charset="-128"/>
                <a:ea typeface="Meiryo UI" panose="020B0604030504040204" pitchFamily="34" charset="-128"/>
              </a:rPr>
              <a:t>H125mm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145g</a:t>
            </a:r>
            <a:br>
              <a:rPr lang="en-US" altLang="ja-JP" sz="900" dirty="0">
                <a:latin typeface="Meiryo UI" panose="020B0604030504040204" pitchFamily="34" charset="-128"/>
                <a:ea typeface="Meiryo UI" panose="020B0604030504040204" pitchFamily="34" charset="-128"/>
              </a:rPr>
            </a:b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化粧箱：</a:t>
            </a:r>
            <a:r>
              <a:rPr lang="en-US" altLang="ja-JP" sz="900" dirty="0">
                <a:latin typeface="Meiryo UI" panose="020B0604030504040204" pitchFamily="34" charset="-128"/>
                <a:ea typeface="Meiryo UI" panose="020B0604030504040204" pitchFamily="34" charset="-128"/>
              </a:rPr>
              <a:t>W96×D96×H135mm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プラスチック使用量を減らすことができるバンブーファイバー混合素材の</a:t>
            </a:r>
            <a:r>
              <a:rPr lang="en-US" altLang="ja-JP" sz="1600" dirty="0">
                <a:latin typeface="Meiryo UI" panose="020B0604030504040204" pitchFamily="34" charset="-128"/>
                <a:ea typeface="Meiryo UI" panose="020B0604030504040204" pitchFamily="34" charset="-128"/>
              </a:rPr>
              <a:t>350ml</a:t>
            </a:r>
            <a:r>
              <a:rPr lang="ja-JP" altLang="en-US" sz="1600" dirty="0">
                <a:latin typeface="Meiryo UI" panose="020B0604030504040204" pitchFamily="34" charset="-128"/>
                <a:ea typeface="Meiryo UI" panose="020B0604030504040204" pitchFamily="34" charset="-128"/>
              </a:rPr>
              <a:t>タンブラーです。カラーはナチュラルとブラックの</a:t>
            </a:r>
            <a:r>
              <a:rPr lang="en-US" altLang="ja-JP" sz="1600" dirty="0">
                <a:latin typeface="Meiryo UI" panose="020B0604030504040204" pitchFamily="34" charset="-128"/>
                <a:ea typeface="Meiryo UI" panose="020B0604030504040204" pitchFamily="34" charset="-128"/>
              </a:rPr>
              <a:t>2</a:t>
            </a:r>
            <a:r>
              <a:rPr lang="ja-JP" altLang="en-US" sz="1600" dirty="0">
                <a:latin typeface="Meiryo UI" panose="020B0604030504040204" pitchFamily="34" charset="-128"/>
                <a:ea typeface="Meiryo UI" panose="020B0604030504040204" pitchFamily="34" charset="-128"/>
              </a:rPr>
              <a:t>色展開。シンプルなためどんな名入れにもマッチします。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4" name="Picture 30">
            <a:extLst>
              <a:ext uri="{FF2B5EF4-FFF2-40B4-BE49-F238E27FC236}">
                <a16:creationId xmlns:a16="http://schemas.microsoft.com/office/drawing/2014/main" id="{DEEAC2FA-2A7B-1B74-DA8A-67CBEEF912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55" y="1431915"/>
            <a:ext cx="3527480" cy="352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57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保冷温ドリンクケース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素材：ポリエステル・アルミ蒸着フィルム</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φ80×220mm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アルミ蒸着フィルムで保冷温効果の高く、</a:t>
            </a:r>
            <a:r>
              <a:rPr lang="en-US" altLang="ja-JP" sz="1600" b="0" i="0" dirty="0">
                <a:solidFill>
                  <a:srgbClr val="333333"/>
                </a:solidFill>
                <a:effectLst/>
                <a:latin typeface="Meiryo UI" panose="020B0604030504040204" pitchFamily="50" charset="-128"/>
                <a:ea typeface="Meiryo UI" panose="020B0604030504040204" pitchFamily="50" charset="-128"/>
              </a:rPr>
              <a:t>500ml</a:t>
            </a:r>
            <a:r>
              <a:rPr lang="ja-JP" altLang="en-US" sz="1600" b="0" i="0" dirty="0">
                <a:solidFill>
                  <a:srgbClr val="333333"/>
                </a:solidFill>
                <a:effectLst/>
                <a:latin typeface="Meiryo UI" panose="020B0604030504040204" pitchFamily="50" charset="-128"/>
                <a:ea typeface="Meiryo UI" panose="020B0604030504040204" pitchFamily="50" charset="-128"/>
              </a:rPr>
              <a:t>のペットボトルにぴったりサイズのドリンクケースです。カラーバリエーションは全</a:t>
            </a:r>
            <a:r>
              <a:rPr lang="en-US" altLang="ja-JP" sz="1600" b="0" i="0" dirty="0">
                <a:solidFill>
                  <a:srgbClr val="333333"/>
                </a:solidFill>
                <a:effectLst/>
                <a:latin typeface="Meiryo UI" panose="020B0604030504040204" pitchFamily="50" charset="-128"/>
                <a:ea typeface="Meiryo UI" panose="020B0604030504040204" pitchFamily="50" charset="-128"/>
              </a:rPr>
              <a:t>4</a:t>
            </a:r>
            <a:r>
              <a:rPr lang="ja-JP" altLang="en-US" sz="1600" b="0" i="0" dirty="0">
                <a:solidFill>
                  <a:srgbClr val="333333"/>
                </a:solidFill>
                <a:effectLst/>
                <a:latin typeface="Meiryo UI" panose="020B0604030504040204" pitchFamily="50" charset="-128"/>
                <a:ea typeface="Meiryo UI" panose="020B0604030504040204" pitchFamily="50" charset="-128"/>
              </a:rPr>
              <a:t>色。オリジナル名入れも可能ですので是非ご活用ください。</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58155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マイクロファイバー大判マジッククロス</a:t>
            </a:r>
            <a:r>
              <a:rPr lang="en-US" altLang="ja-JP" sz="2000" dirty="0">
                <a:solidFill>
                  <a:schemeClr val="bg1"/>
                </a:solidFill>
                <a:latin typeface="Meiryo UI" panose="020B0604030504040204" pitchFamily="34" charset="-128"/>
                <a:ea typeface="Meiryo UI" panose="020B0604030504040204" pitchFamily="34" charset="-128"/>
              </a:rPr>
              <a:t>3P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素材：ポリエステル・ナイロン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300×300mm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,140×160×30mm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使い分けに便利な色違い</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枚をセットにした、マイクロファイバーのマジッククロス。名入れしたシールを貼れば、モデルハウスや展示場の来場者特典にぴったり。たっぷり使える大判</a:t>
            </a:r>
            <a:r>
              <a:rPr lang="en-US" altLang="ja-JP" sz="1600" dirty="0">
                <a:latin typeface="Meiryo UI" panose="020B0604030504040204" pitchFamily="50" charset="-128"/>
                <a:ea typeface="Meiryo UI" panose="020B0604030504040204" pitchFamily="50" charset="-128"/>
              </a:rPr>
              <a:t>30cm</a:t>
            </a:r>
            <a:r>
              <a:rPr lang="ja-JP" altLang="en-US" sz="1600" dirty="0">
                <a:latin typeface="Meiryo UI" panose="020B0604030504040204" pitchFamily="50" charset="-128"/>
                <a:ea typeface="Meiryo UI" panose="020B0604030504040204" pitchFamily="50" charset="-128"/>
              </a:rPr>
              <a:t>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C845EB70-E988-2185-D5EC-F75F1F385A34}"/>
              </a:ext>
            </a:extLst>
          </p:cNvPr>
          <p:cNvPicPr>
            <a:picLocks noChangeAspect="1"/>
          </p:cNvPicPr>
          <p:nvPr/>
        </p:nvPicPr>
        <p:blipFill>
          <a:blip r:embed="rId5"/>
          <a:stretch>
            <a:fillRect/>
          </a:stretch>
        </p:blipFill>
        <p:spPr>
          <a:xfrm>
            <a:off x="661087" y="1400570"/>
            <a:ext cx="3666316" cy="3666316"/>
          </a:xfrm>
          <a:prstGeom prst="rect">
            <a:avLst/>
          </a:prstGeom>
        </p:spPr>
      </p:pic>
    </p:spTree>
    <p:extLst>
      <p:ext uri="{BB962C8B-B14F-4D97-AF65-F5344CB8AC3E}">
        <p14:creationId xmlns:p14="http://schemas.microsoft.com/office/powerpoint/2010/main" val="100398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トイロ 保冷温ランチトート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630238" algn="l"/>
                <a:tab pos="803275" algn="l"/>
              </a:tabLst>
            </a:pPr>
            <a:r>
              <a:rPr lang="ja-JP" altLang="en-US" sz="900" dirty="0">
                <a:latin typeface="Meiryo UI" panose="020B0604030504040204" pitchFamily="50" charset="-128"/>
                <a:ea typeface="Meiryo UI" panose="020B0604030504040204" pitchFamily="50" charset="-128"/>
              </a:rPr>
              <a:t>カラー展開：</a:t>
            </a:r>
            <a:r>
              <a:rPr lang="en-US" altLang="ja-JP" sz="900" dirty="0">
                <a:latin typeface="Meiryo UI" panose="020B0604030504040204" pitchFamily="50" charset="-128"/>
                <a:ea typeface="Meiryo UI" panose="020B0604030504040204" pitchFamily="50" charset="-128"/>
              </a:rPr>
              <a:t>	</a:t>
            </a:r>
            <a:r>
              <a:rPr lang="ja-JP" altLang="en-US" sz="900" b="0" i="0" dirty="0">
                <a:solidFill>
                  <a:srgbClr val="333333"/>
                </a:solidFill>
                <a:effectLst/>
                <a:latin typeface="Meiryo UI" panose="020B0604030504040204" pitchFamily="50" charset="-128"/>
                <a:ea typeface="Meiryo UI" panose="020B0604030504040204" pitchFamily="50" charset="-128"/>
              </a:rPr>
              <a:t>イエロー･イエローグリーン･オレンジ･グリーン･ブラウン･ブラック･ブルー･ライトブルー･レッド･ワインレッド </a:t>
            </a:r>
            <a:r>
              <a:rPr lang="en-US" altLang="ja-JP" sz="900" b="0" i="0" dirty="0">
                <a:solidFill>
                  <a:srgbClr val="333333"/>
                </a:solidFill>
                <a:effectLst/>
                <a:latin typeface="Meiryo UI" panose="020B0604030504040204" pitchFamily="50" charset="-128"/>
                <a:ea typeface="Meiryo UI" panose="020B0604030504040204" pitchFamily="50" charset="-128"/>
              </a:rPr>
              <a:t>10</a:t>
            </a:r>
            <a:r>
              <a:rPr lang="ja-JP" altLang="en-US" sz="900" b="0" i="0" dirty="0">
                <a:solidFill>
                  <a:srgbClr val="333333"/>
                </a:solidFill>
                <a:effectLst/>
                <a:latin typeface="Meiryo UI" panose="020B0604030504040204" pitchFamily="50" charset="-128"/>
                <a:ea typeface="Meiryo UI" panose="020B0604030504040204" pitchFamily="50" charset="-128"/>
              </a:rPr>
              <a:t>色取混ぜ</a:t>
            </a:r>
            <a:endParaRPr lang="en-US" altLang="ja-JP" sz="900" b="0" i="0" dirty="0">
              <a:solidFill>
                <a:srgbClr val="333333"/>
              </a:solidFill>
              <a:effectLst/>
              <a:latin typeface="Meiryo UI" panose="020B0604030504040204" pitchFamily="50" charset="-128"/>
              <a:ea typeface="Meiryo UI" panose="020B0604030504040204" pitchFamily="50" charset="-128"/>
            </a:endParaRPr>
          </a:p>
          <a:p>
            <a:pPr>
              <a:tabLst>
                <a:tab pos="630238" algn="l"/>
                <a:tab pos="803275" algn="l"/>
              </a:tabLst>
            </a:pPr>
            <a:r>
              <a:rPr lang="ja-JP" altLang="en-US" sz="900" dirty="0">
                <a:latin typeface="Meiryo UI" panose="020B0604030504040204" pitchFamily="50" charset="-128"/>
                <a:ea typeface="Meiryo UI" panose="020B0604030504040204" pitchFamily="50" charset="-128"/>
              </a:rPr>
              <a:t>素材：</a:t>
            </a:r>
            <a:r>
              <a:rPr lang="ja-JP" altLang="en-US" sz="900" b="0" i="0" dirty="0">
                <a:solidFill>
                  <a:srgbClr val="333333"/>
                </a:solidFill>
                <a:effectLst/>
                <a:latin typeface="Meiryo UI" panose="020B0604030504040204" pitchFamily="50" charset="-128"/>
                <a:ea typeface="Meiryo UI" panose="020B0604030504040204" pitchFamily="50" charset="-128"/>
              </a:rPr>
              <a:t>表</a:t>
            </a:r>
            <a:r>
              <a:rPr lang="en-US" altLang="ja-JP" sz="900" b="0" i="0" dirty="0">
                <a:solidFill>
                  <a:srgbClr val="333333"/>
                </a:solidFill>
                <a:effectLst/>
                <a:latin typeface="Meiryo UI" panose="020B0604030504040204" pitchFamily="50" charset="-128"/>
                <a:ea typeface="Meiryo UI" panose="020B0604030504040204" pitchFamily="50" charset="-128"/>
              </a:rPr>
              <a:t>/PP(</a:t>
            </a:r>
            <a:r>
              <a:rPr lang="ja-JP" altLang="en-US" sz="900" b="0" i="0" dirty="0">
                <a:solidFill>
                  <a:srgbClr val="333333"/>
                </a:solidFill>
                <a:effectLst/>
                <a:latin typeface="Meiryo UI" panose="020B0604030504040204" pitchFamily="50" charset="-128"/>
                <a:ea typeface="Meiryo UI" panose="020B0604030504040204" pitchFamily="50" charset="-128"/>
              </a:rPr>
              <a:t>不織布</a:t>
            </a:r>
            <a:r>
              <a:rPr lang="en-US" altLang="ja-JP" sz="900" b="0" i="0" dirty="0">
                <a:solidFill>
                  <a:srgbClr val="333333"/>
                </a:solidFill>
                <a:effectLst/>
                <a:latin typeface="Meiryo UI" panose="020B0604030504040204" pitchFamily="50" charset="-128"/>
                <a:ea typeface="Meiryo UI" panose="020B0604030504040204" pitchFamily="50" charset="-128"/>
              </a:rPr>
              <a:t>)､</a:t>
            </a:r>
            <a:r>
              <a:rPr lang="ja-JP" altLang="en-US" sz="900" b="0" i="0" dirty="0">
                <a:solidFill>
                  <a:srgbClr val="333333"/>
                </a:solidFill>
                <a:effectLst/>
                <a:latin typeface="Meiryo UI" panose="020B0604030504040204" pitchFamily="50" charset="-128"/>
                <a:ea typeface="Meiryo UI" panose="020B0604030504040204" pitchFamily="50" charset="-128"/>
              </a:rPr>
              <a:t>内</a:t>
            </a:r>
            <a:r>
              <a:rPr lang="en-US" altLang="ja-JP" sz="900" b="0" i="0" dirty="0">
                <a:solidFill>
                  <a:srgbClr val="333333"/>
                </a:solidFill>
                <a:effectLst/>
                <a:latin typeface="Meiryo UI" panose="020B0604030504040204" pitchFamily="50" charset="-128"/>
                <a:ea typeface="Meiryo UI" panose="020B0604030504040204" pitchFamily="50" charset="-128"/>
              </a:rPr>
              <a:t>/</a:t>
            </a:r>
            <a:r>
              <a:rPr lang="ja-JP" altLang="en-US" sz="900" b="0" i="0" dirty="0">
                <a:solidFill>
                  <a:srgbClr val="333333"/>
                </a:solidFill>
                <a:effectLst/>
                <a:latin typeface="Meiryo UI" panose="020B0604030504040204" pitchFamily="50" charset="-128"/>
                <a:ea typeface="Meiryo UI" panose="020B0604030504040204" pitchFamily="50" charset="-128"/>
              </a:rPr>
              <a:t>アルミニウム･</a:t>
            </a:r>
            <a:r>
              <a:rPr lang="en-US" altLang="ja-JP" sz="900" b="0" i="0" dirty="0">
                <a:solidFill>
                  <a:srgbClr val="333333"/>
                </a:solidFill>
                <a:effectLst/>
                <a:latin typeface="Meiryo UI" panose="020B0604030504040204" pitchFamily="50" charset="-128"/>
                <a:ea typeface="Meiryo UI" panose="020B0604030504040204" pitchFamily="50" charset="-128"/>
              </a:rPr>
              <a:t>PE</a:t>
            </a:r>
          </a:p>
          <a:p>
            <a:pPr>
              <a:tabLst>
                <a:tab pos="630238" algn="l"/>
                <a:tab pos="803275" algn="l"/>
              </a:tabLst>
            </a:pPr>
            <a:r>
              <a:rPr lang="ja-JP" altLang="en-US" sz="900" dirty="0">
                <a:latin typeface="Meiryo UI" panose="020B0604030504040204" pitchFamily="50" charset="-128"/>
                <a:ea typeface="Meiryo UI" panose="020B0604030504040204" pitchFamily="50" charset="-128"/>
              </a:rPr>
              <a:t>サイズ：</a:t>
            </a:r>
            <a:r>
              <a:rPr lang="en-US" altLang="ja-JP" sz="900" b="0" i="0" dirty="0">
                <a:solidFill>
                  <a:srgbClr val="333333"/>
                </a:solidFill>
                <a:effectLst/>
                <a:latin typeface="Meiryo UI" panose="020B0604030504040204" pitchFamily="50" charset="-128"/>
                <a:ea typeface="Meiryo UI" panose="020B0604030504040204" pitchFamily="50" charset="-128"/>
              </a:rPr>
              <a:t>180×320×140mm</a:t>
            </a:r>
          </a:p>
          <a:p>
            <a:pPr>
              <a:tabLst>
                <a:tab pos="630238" algn="l"/>
                <a:tab pos="803275" algn="l"/>
              </a:tabLst>
            </a:pPr>
            <a:r>
              <a:rPr lang="ja-JP" altLang="en-US" sz="900" dirty="0">
                <a:latin typeface="Meiryo UI" panose="020B0604030504040204" pitchFamily="50" charset="-128"/>
                <a:ea typeface="Meiryo UI" panose="020B0604030504040204" pitchFamily="50" charset="-128"/>
              </a:rPr>
              <a:t>包装：</a:t>
            </a:r>
            <a:r>
              <a:rPr lang="ja-JP" altLang="en-US" sz="900" b="0" i="0" dirty="0">
                <a:solidFill>
                  <a:srgbClr val="333333"/>
                </a:solidFill>
                <a:effectLst/>
                <a:latin typeface="Meiryo UI" panose="020B0604030504040204" pitchFamily="50" charset="-128"/>
                <a:ea typeface="Meiryo UI" panose="020B0604030504040204" pitchFamily="50" charset="-128"/>
              </a:rPr>
              <a:t>デザイン袋</a:t>
            </a:r>
            <a:endParaRPr lang="en-US" altLang="ja-JP" sz="900" dirty="0">
              <a:latin typeface="Meiryo UI" panose="020B0604030504040204" pitchFamily="50" charset="-128"/>
              <a:ea typeface="Meiryo UI" panose="020B0604030504040204" pitchFamily="50" charset="-128"/>
            </a:endParaRPr>
          </a:p>
          <a:p>
            <a:pPr>
              <a:tabLst>
                <a:tab pos="630238" algn="l"/>
                <a:tab pos="803275" algn="l"/>
              </a:tabLst>
            </a:pPr>
            <a:r>
              <a:rPr lang="ja-JP" altLang="en-US" sz="900" dirty="0">
                <a:latin typeface="Meiryo UI" panose="020B0604030504040204" pitchFamily="50" charset="-128"/>
                <a:ea typeface="Meiryo UI" panose="020B0604030504040204" pitchFamily="50" charset="-128"/>
              </a:rPr>
              <a:t>生産国：</a:t>
            </a:r>
            <a:r>
              <a:rPr lang="ja-JP" altLang="en-US" sz="900" b="0" i="0" dirty="0">
                <a:solidFill>
                  <a:srgbClr val="333333"/>
                </a:solidFill>
                <a:effectLst/>
                <a:latin typeface="Meiryo UI" panose="020B0604030504040204" pitchFamily="50" charset="-128"/>
                <a:ea typeface="Meiryo UI" panose="020B0604030504040204" pitchFamily="50" charset="-128"/>
              </a:rPr>
              <a:t>中国</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外側のメッシュポケットも様々な用途に意外と役立ち便利な、保冷保温効果の高いランチトートです。イベントやキャンペーンのちょっとした特典用にも最適ですし、ノベルティグッズとしても是非！</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8918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今治ミニタオルハンカチ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材：綿</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（シャーリング加工）</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200×200mm</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14g</a:t>
            </a:r>
          </a:p>
          <a:p>
            <a:r>
              <a:rPr lang="ja-JP" altLang="en-US" sz="900">
                <a:latin typeface="Meiryo UI" panose="020B0604030504040204" pitchFamily="34" charset="-128"/>
                <a:ea typeface="Meiryo UI" panose="020B0604030504040204" pitchFamily="34" charset="-128"/>
              </a:rPr>
              <a:t>生産国：日本製（愛媛県今治）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考：茜・檸檬・桜・若草・藍</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優しい肌触りで高い人気を誇る今治産のミニタオルハンカチです。手頃なサイズのためばらまき用のノベルティグッズとしても最適。日常的に使用するものですから名入れプリントの訴求効果も抜群。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0F0CEA8-D1D4-2246-943A-BFE3A297CBC5}"/>
              </a:ext>
            </a:extLst>
          </p:cNvPr>
          <p:cNvPicPr>
            <a:picLocks noChangeAspect="1"/>
          </p:cNvPicPr>
          <p:nvPr/>
        </p:nvPicPr>
        <p:blipFill>
          <a:blip r:embed="rId5"/>
          <a:stretch>
            <a:fillRect/>
          </a:stretch>
        </p:blipFill>
        <p:spPr>
          <a:xfrm>
            <a:off x="461565" y="1732934"/>
            <a:ext cx="4050912" cy="2893508"/>
          </a:xfrm>
          <a:prstGeom prst="rect">
            <a:avLst/>
          </a:prstGeom>
        </p:spPr>
      </p:pic>
    </p:spTree>
    <p:extLst>
      <p:ext uri="{BB962C8B-B14F-4D97-AF65-F5344CB8AC3E}">
        <p14:creationId xmlns:p14="http://schemas.microsoft.com/office/powerpoint/2010/main" val="284380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ユーティリティフラットポーチ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180×130mm</a:t>
            </a:r>
          </a:p>
          <a:p>
            <a:r>
              <a:rPr lang="ja-JP" altLang="en-US" sz="900" dirty="0">
                <a:latin typeface="Meiryo UI" panose="020B0604030504040204" pitchFamily="34" charset="-128"/>
                <a:ea typeface="Meiryo UI" panose="020B0604030504040204" pitchFamily="34" charset="-128"/>
              </a:rPr>
              <a:t>備考：ネイビーブルー・インクブラック・ミルキーベージュ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ハリのある厚手のポリエステル素材を使用した</a:t>
            </a:r>
            <a:r>
              <a:rPr lang="en" altLang="ja-JP" sz="1600" dirty="0">
                <a:latin typeface="Meiryo UI" panose="020B0604030504040204" pitchFamily="34" charset="-128"/>
                <a:ea typeface="Meiryo UI" panose="020B0604030504040204" pitchFamily="34" charset="-128"/>
              </a:rPr>
              <a:t>S</a:t>
            </a:r>
            <a:r>
              <a:rPr lang="ja-JP" altLang="en-US" sz="1600" dirty="0">
                <a:latin typeface="Meiryo UI" panose="020B0604030504040204" pitchFamily="34" charset="-128"/>
                <a:ea typeface="Meiryo UI" panose="020B0604030504040204" pitchFamily="34" charset="-128"/>
              </a:rPr>
              <a:t>サイズのフラットポーチです。ちょっとした小物入れには最適で、ノベルティ用として活用しても大変喜ばれますカラー展開は定番の全</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色。</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1DFAD2E-FBC0-CA41-BBFE-7A474154E994}"/>
              </a:ext>
            </a:extLst>
          </p:cNvPr>
          <p:cNvPicPr>
            <a:picLocks noChangeAspect="1"/>
          </p:cNvPicPr>
          <p:nvPr/>
        </p:nvPicPr>
        <p:blipFill>
          <a:blip r:embed="rId5"/>
          <a:stretch>
            <a:fillRect/>
          </a:stretch>
        </p:blipFill>
        <p:spPr>
          <a:xfrm>
            <a:off x="656481" y="1444644"/>
            <a:ext cx="3751954" cy="3490864"/>
          </a:xfrm>
          <a:prstGeom prst="rect">
            <a:avLst/>
          </a:prstGeom>
        </p:spPr>
      </p:pic>
    </p:spTree>
    <p:extLst>
      <p:ext uri="{BB962C8B-B14F-4D97-AF65-F5344CB8AC3E}">
        <p14:creationId xmlns:p14="http://schemas.microsoft.com/office/powerpoint/2010/main" val="346488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ハンドル付ボトルカバー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50" charset="-128"/>
                <a:ea typeface="Meiryo UI" panose="020B0604030504040204" pitchFamily="50" charset="-128"/>
              </a:rPr>
              <a:t>素材：</a:t>
            </a:r>
            <a:r>
              <a:rPr lang="ja-JP" altLang="en-US" sz="900" b="0" i="0" dirty="0">
                <a:solidFill>
                  <a:srgbClr val="333333"/>
                </a:solidFill>
                <a:effectLst/>
                <a:latin typeface="Meiryo UI" panose="020B0604030504040204" pitchFamily="50" charset="-128"/>
                <a:ea typeface="Meiryo UI" panose="020B0604030504040204" pitchFamily="50" charset="-128"/>
              </a:rPr>
              <a:t>ポリエステル・ゴム</a:t>
            </a:r>
            <a:endParaRPr lang="en-US" altLang="ja-JP" sz="900" b="0" i="0" dirty="0">
              <a:solidFill>
                <a:srgbClr val="333333"/>
              </a:solidFill>
              <a:effectLst/>
              <a:latin typeface="Meiryo UI" panose="020B0604030504040204" pitchFamily="50" charset="-128"/>
              <a:ea typeface="Meiryo UI" panose="020B0604030504040204" pitchFamily="50" charset="-128"/>
            </a:endParaRPr>
          </a:p>
          <a:p>
            <a:pPr>
              <a:tabLst>
                <a:tab pos="450850" algn="l"/>
                <a:tab pos="631825" algn="l"/>
              </a:tabLst>
            </a:pPr>
            <a:r>
              <a:rPr lang="ja-JP" altLang="en-US" sz="900" dirty="0">
                <a:latin typeface="Meiryo UI" panose="020B0604030504040204" pitchFamily="50" charset="-128"/>
                <a:ea typeface="Meiryo UI" panose="020B0604030504040204" pitchFamily="50" charset="-128"/>
              </a:rPr>
              <a:t>サイズ：</a:t>
            </a:r>
            <a:r>
              <a:rPr lang="en-US" altLang="ja-JP" sz="900" b="0" i="0" dirty="0">
                <a:solidFill>
                  <a:srgbClr val="333333"/>
                </a:solidFill>
                <a:effectLst/>
                <a:latin typeface="Meiryo UI" panose="020B0604030504040204" pitchFamily="50" charset="-128"/>
                <a:ea typeface="Meiryo UI" panose="020B0604030504040204" pitchFamily="50" charset="-128"/>
              </a:rPr>
              <a:t>265×105×58mm</a:t>
            </a:r>
          </a:p>
          <a:p>
            <a:pPr>
              <a:tabLst>
                <a:tab pos="450850" algn="l"/>
                <a:tab pos="631825" algn="l"/>
              </a:tabLst>
            </a:pPr>
            <a:r>
              <a:rPr lang="ja-JP" altLang="en-US" sz="900" dirty="0">
                <a:latin typeface="Meiryo UI" panose="020B0604030504040204" pitchFamily="50" charset="-128"/>
                <a:ea typeface="Meiryo UI" panose="020B0604030504040204" pitchFamily="50" charset="-128"/>
              </a:rPr>
              <a:t>包装：</a:t>
            </a:r>
            <a:r>
              <a:rPr lang="ja-JP" altLang="en-US" sz="900" b="0" i="0" dirty="0">
                <a:solidFill>
                  <a:srgbClr val="333333"/>
                </a:solidFill>
                <a:effectLst/>
                <a:latin typeface="Meiryo UI" panose="020B0604030504040204" pitchFamily="50" charset="-128"/>
                <a:ea typeface="Meiryo UI" panose="020B0604030504040204" pitchFamily="50" charset="-128"/>
              </a:rPr>
              <a:t>ポリ入</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Meiryo UI" panose="020B0604030504040204" pitchFamily="50" charset="-128"/>
                <a:ea typeface="Meiryo UI" panose="020B0604030504040204" pitchFamily="50" charset="-128"/>
              </a:rPr>
              <a:t>500ml</a:t>
            </a:r>
            <a:r>
              <a:rPr lang="ja-JP" altLang="en-US" sz="1600" b="0" i="0" dirty="0">
                <a:solidFill>
                  <a:srgbClr val="333333"/>
                </a:solidFill>
                <a:effectLst/>
                <a:latin typeface="Meiryo UI" panose="020B0604030504040204" pitchFamily="50" charset="-128"/>
                <a:ea typeface="Meiryo UI" panose="020B0604030504040204" pitchFamily="50" charset="-128"/>
              </a:rPr>
              <a:t>ペットボトルもステンレスボトルも入れられるお洒落なハンドル付きのボトルカバーです。イベントやキャンペーンのノベルティ用にもおすすめ。カラーバリエーションは全</a:t>
            </a:r>
            <a:r>
              <a:rPr lang="en-US" altLang="ja-JP" sz="1600" b="0" i="0" dirty="0">
                <a:solidFill>
                  <a:srgbClr val="333333"/>
                </a:solidFill>
                <a:effectLst/>
                <a:latin typeface="Meiryo UI" panose="020B0604030504040204" pitchFamily="50" charset="-128"/>
                <a:ea typeface="Meiryo UI" panose="020B0604030504040204" pitchFamily="50" charset="-128"/>
              </a:rPr>
              <a:t>5</a:t>
            </a:r>
            <a:r>
              <a:rPr lang="ja-JP" altLang="en-US" sz="1600" b="0" i="0" dirty="0">
                <a:solidFill>
                  <a:srgbClr val="333333"/>
                </a:solidFill>
                <a:effectLst/>
                <a:latin typeface="Meiryo UI" panose="020B0604030504040204" pitchFamily="50" charset="-128"/>
                <a:ea typeface="Meiryo UI" panose="020B0604030504040204" pitchFamily="50" charset="-128"/>
              </a:rPr>
              <a:t>色。</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6864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60343"/>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素材：ポリエステル・ナイロン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30×30cm</a:t>
            </a:r>
            <a:r>
              <a:rPr lang="ja-JP" altLang="en-US" sz="900" dirty="0">
                <a:latin typeface="Meiryo UI" panose="020B0604030504040204" pitchFamily="34" charset="-128"/>
                <a:ea typeface="Meiryo UI" panose="020B0604030504040204" pitchFamily="34" charset="-128"/>
              </a:rPr>
              <a:t>（包装形態：化粧箱入り）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重量</a:t>
            </a:r>
            <a:r>
              <a:rPr lang="ja-JP" altLang="en-US"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31g</a:t>
            </a:r>
            <a:endParaRPr lang="en-US" altLang="ja-JP" sz="900"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プレミアム ハンドタオル</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5339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37978"/>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金色の箱でプレミアム感がありインパクトもありますので、イベントやキャンペーンで使用する景品などとしても人気のあるハンドタオルです。肌触りもとっても優しい点も特徴です。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0F01DD5B-623B-5644-8CF5-10768A529A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53" y="1604702"/>
            <a:ext cx="3550121" cy="355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7764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921</TotalTime>
  <Words>2707</Words>
  <Application>Microsoft Office PowerPoint</Application>
  <PresentationFormat>画面に合わせる (4:3)</PresentationFormat>
  <Paragraphs>459</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286</cp:revision>
  <cp:lastPrinted>2021-07-20T08:57:41Z</cp:lastPrinted>
  <dcterms:created xsi:type="dcterms:W3CDTF">2021-06-21T09:41:39Z</dcterms:created>
  <dcterms:modified xsi:type="dcterms:W3CDTF">2024-07-25T07:22:35Z</dcterms:modified>
</cp:coreProperties>
</file>