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7" r:id="rId31"/>
    <p:sldId id="284" r:id="rId32"/>
    <p:sldId id="285" r:id="rId33"/>
    <p:sldId id="286"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1371600" y="1143000"/>
            <a:ext cx="4114800" cy="3086100"/>
          </a:xfrm>
          <a:prstGeom prst="rect">
            <a:avLst/>
          </a:prstGeom>
          <a:ln w="0">
            <a:noFill/>
          </a:ln>
        </p:spPr>
      </p:sp>
      <p:sp>
        <p:nvSpPr>
          <p:cNvPr id="77"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US" sz="2000" b="0" strike="noStrike" spc="-1">
              <a:latin typeface="Arial"/>
            </a:endParaRPr>
          </a:p>
        </p:txBody>
      </p:sp>
      <p:sp>
        <p:nvSpPr>
          <p:cNvPr id="78"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019C3-CB79-4926-B591-F73327E972BF}"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95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592726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90253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251970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4093212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926267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3428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4857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212873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597000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365483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849858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195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Tree>
    <p:extLst>
      <p:ext uri="{BB962C8B-B14F-4D97-AF65-F5344CB8AC3E}">
        <p14:creationId xmlns:p14="http://schemas.microsoft.com/office/powerpoint/2010/main" val="2380431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素材：植物繊維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420×360×140</a:t>
            </a:r>
            <a:r>
              <a:rPr lang="en" altLang="ja-JP" sz="900" dirty="0">
                <a:latin typeface="Meiryo UI" panose="020B0604030504040204" pitchFamily="34" charset="-128"/>
                <a:ea typeface="Meiryo UI" panose="020B0604030504040204" pitchFamily="34" charset="-128"/>
              </a:rPr>
              <a:t>mm</a:t>
            </a:r>
            <a:r>
              <a:rPr lang="ja-JP" altLang="en"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20×370</a:t>
            </a:r>
            <a:r>
              <a:rPr lang="en" altLang="ja-JP" sz="900" dirty="0">
                <a:latin typeface="Meiryo UI" panose="020B0604030504040204" pitchFamily="34" charset="-128"/>
                <a:ea typeface="Meiryo UI" panose="020B0604030504040204" pitchFamily="34" charset="-128"/>
              </a:rPr>
              <a:t>mm </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21</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921AE2FF-71D7-0649-B0DE-42C11D43527A}"/>
              </a:ext>
            </a:extLst>
          </p:cNvPr>
          <p:cNvPicPr>
            <a:picLocks noChangeAspect="1"/>
          </p:cNvPicPr>
          <p:nvPr/>
        </p:nvPicPr>
        <p:blipFill>
          <a:blip r:embed="rId5"/>
          <a:stretch>
            <a:fillRect/>
          </a:stretch>
        </p:blipFill>
        <p:spPr>
          <a:xfrm>
            <a:off x="735056" y="1445404"/>
            <a:ext cx="3534036" cy="350785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スフィア・バンブーファイバーランチボックス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空気弁付き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素材：本体・留め具：ポリプロピレン（バンブーファイバー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蓋：ポリプロピレン（バンブーファイバー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r>
              <a:rPr lang="en-US" altLang="ja-JP" sz="900" dirty="0">
                <a:latin typeface="Meiryo UI" panose="020B0604030504040204" pitchFamily="34" charset="-128"/>
                <a:ea typeface="Meiryo UI" panose="020B0604030504040204" pitchFamily="34" charset="-128"/>
              </a:rPr>
              <a:t>TPR </a:t>
            </a:r>
            <a:r>
              <a:rPr lang="ja-JP" altLang="en-US" sz="900" dirty="0">
                <a:latin typeface="Meiryo UI" panose="020B0604030504040204" pitchFamily="34" charset="-128"/>
                <a:ea typeface="Meiryo UI" panose="020B0604030504040204" pitchFamily="34" charset="-128"/>
              </a:rPr>
              <a:t>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64×190×120mm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66×195×125mm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1000ml</a:t>
            </a:r>
          </a:p>
          <a:p>
            <a:r>
              <a:rPr lang="ja-JP" altLang="en-US" sz="900" dirty="0">
                <a:latin typeface="Meiryo UI" panose="020B0604030504040204" pitchFamily="34" charset="-128"/>
                <a:ea typeface="Meiryo UI" panose="020B0604030504040204" pitchFamily="34" charset="-128"/>
              </a:rPr>
              <a:t>包装 ：化粧箱入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バンブーファイバー配合素材で軽量</a:t>
            </a:r>
            <a:r>
              <a:rPr lang="en-US" altLang="ja-JP" sz="1600" dirty="0"/>
              <a:t>&amp;</a:t>
            </a:r>
            <a:r>
              <a:rPr lang="ja-JP" altLang="en-US" sz="1600" dirty="0"/>
              <a:t>耐久性にも優れている上、空気弁付きで使い勝手も良いランチボックス。カラーバリエーションはミントとアイボリーの</a:t>
            </a:r>
            <a:r>
              <a:rPr lang="en-US" altLang="ja-JP" sz="1600" dirty="0"/>
              <a:t>2</a:t>
            </a:r>
            <a:r>
              <a:rPr lang="ja-JP" altLang="en-US" sz="1600" dirty="0"/>
              <a:t>色展開から選択可能です。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00433BB6-7113-A072-E616-9E16F631B189}"/>
              </a:ext>
            </a:extLst>
          </p:cNvPr>
          <p:cNvPicPr>
            <a:picLocks noChangeAspect="1"/>
          </p:cNvPicPr>
          <p:nvPr/>
        </p:nvPicPr>
        <p:blipFill>
          <a:blip r:embed="rId5"/>
          <a:stretch>
            <a:fillRect/>
          </a:stretch>
        </p:blipFill>
        <p:spPr>
          <a:xfrm>
            <a:off x="783560" y="1399851"/>
            <a:ext cx="3516432" cy="3516432"/>
          </a:xfrm>
          <a:prstGeom prst="rect">
            <a:avLst/>
          </a:prstGeom>
        </p:spPr>
      </p:pic>
    </p:spTree>
    <p:extLst>
      <p:ext uri="{BB962C8B-B14F-4D97-AF65-F5344CB8AC3E}">
        <p14:creationId xmlns:p14="http://schemas.microsoft.com/office/powerpoint/2010/main" val="176443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(370g/㎡)</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480×400×150mm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 </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19L</a:t>
            </a:r>
          </a:p>
          <a:p>
            <a:r>
              <a:rPr lang="ja-JP" altLang="en-US" sz="900" dirty="0">
                <a:latin typeface="Meiryo UI" panose="020B0604030504040204" pitchFamily="34" charset="-128"/>
                <a:ea typeface="Meiryo UI" panose="020B0604030504040204" pitchFamily="34" charset="-128"/>
              </a:rPr>
              <a:t>備考：ミッドナイトブルー・ナチュラル・ナイトブラック・スカイグレー・ダークグリーン</a:t>
            </a:r>
          </a:p>
          <a:p>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ワインレッド・カーキ・サンドベージュ・ピンクライトブルー・ホワイト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dirty="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オンスのしっかりとした厚みのあるキャンバス素材を使用したシンプルなトートバッグです。マチ付きのため見た目以上に容量があります。こちらは旅行用にも使える</a:t>
            </a: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78C082B-428A-6441-AB9E-367EDB0655CE}"/>
              </a:ext>
            </a:extLst>
          </p:cNvPr>
          <p:cNvPicPr>
            <a:picLocks noChangeAspect="1"/>
          </p:cNvPicPr>
          <p:nvPr/>
        </p:nvPicPr>
        <p:blipFill>
          <a:blip r:embed="rId5"/>
          <a:stretch>
            <a:fillRect/>
          </a:stretch>
        </p:blipFill>
        <p:spPr>
          <a:xfrm>
            <a:off x="617151" y="1359034"/>
            <a:ext cx="3636993" cy="3706329"/>
          </a:xfrm>
          <a:prstGeom prst="rect">
            <a:avLst/>
          </a:prstGeom>
        </p:spPr>
      </p:pic>
    </p:spTree>
    <p:extLst>
      <p:ext uri="{BB962C8B-B14F-4D97-AF65-F5344CB8AC3E}">
        <p14:creationId xmlns:p14="http://schemas.microsoft.com/office/powerpoint/2010/main" val="104067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オーガニックコットンキャンバスサコッシュ</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190×240(mm)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25×1100(mm)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オーガニックコットン素材を使用したシンプルなサコッシュです。スマホや文庫本を入れて持ち歩くのに最適サイズ。カラーバリエーションはナチュラルとナイトブラックの二色展開。</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8" name="Picture 34">
            <a:extLst>
              <a:ext uri="{FF2B5EF4-FFF2-40B4-BE49-F238E27FC236}">
                <a16:creationId xmlns:a16="http://schemas.microsoft.com/office/drawing/2014/main" id="{272DDB50-A15C-A5EB-6C92-690AF1CB6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00" y="1428867"/>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10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0" name="Picture 46">
            <a:extLst>
              <a:ext uri="{FF2B5EF4-FFF2-40B4-BE49-F238E27FC236}">
                <a16:creationId xmlns:a16="http://schemas.microsoft.com/office/drawing/2014/main" id="{1F04EF74-E072-285C-54E3-2DDFCEF57B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17" y="1367245"/>
            <a:ext cx="3670648" cy="367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0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フタ付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φ70×90mm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190ml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職場や家庭内はもちろん、アウトドアなどでも便利に使えるフタ付きのステンレスマグカップです。名入れプリントも可能ですので、オリジナルグッズやノベルティアイテムとしてもおすすめです。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0153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リール付本革ストラップ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素材：牛革・亜鉛合金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270×20×10mm</a:t>
            </a:r>
          </a:p>
          <a:p>
            <a:r>
              <a:rPr lang="ja-JP" altLang="en-US" sz="900" dirty="0">
                <a:latin typeface="Meiryo UI" panose="020B0604030504040204" pitchFamily="34" charset="-128"/>
                <a:ea typeface="Meiryo UI" panose="020B0604030504040204" pitchFamily="34" charset="-128"/>
              </a:rPr>
              <a:t>包装：台紙付ポリ入</a:t>
            </a:r>
          </a:p>
          <a:p>
            <a:r>
              <a:rPr lang="ja-JP" altLang="en-US" sz="900" dirty="0">
                <a:latin typeface="Meiryo UI" panose="020B0604030504040204" pitchFamily="34" charset="-128"/>
                <a:ea typeface="Meiryo UI" panose="020B0604030504040204" pitchFamily="34" charset="-128"/>
              </a:rPr>
              <a:t>備考：リール長</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ｃｍ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家の鍵や</a:t>
            </a:r>
            <a:r>
              <a:rPr lang="en-US" altLang="ja-JP" sz="1600" dirty="0">
                <a:latin typeface="Meiryo UI" panose="020B0604030504040204" pitchFamily="50" charset="-128"/>
                <a:ea typeface="Meiryo UI" panose="020B0604030504040204" pitchFamily="50" charset="-128"/>
              </a:rPr>
              <a:t>IC</a:t>
            </a:r>
            <a:r>
              <a:rPr lang="ja-JP" altLang="en-US" sz="1600" dirty="0">
                <a:latin typeface="Meiryo UI" panose="020B0604030504040204" pitchFamily="50" charset="-128"/>
                <a:ea typeface="Meiryo UI" panose="020B0604030504040204" pitchFamily="50" charset="-128"/>
              </a:rPr>
              <a:t>カードなど、すぐに取り出したいものに付けておくと非常に便利で、見た目にも高級感のある本柄ストラップです。リール付きのため伸縮自在で使用後も自動で短くなってくれます。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711B6D7A-E61D-CFF5-89E0-579C8183C143}"/>
              </a:ext>
            </a:extLst>
          </p:cNvPr>
          <p:cNvPicPr>
            <a:picLocks noChangeAspect="1"/>
          </p:cNvPicPr>
          <p:nvPr/>
        </p:nvPicPr>
        <p:blipFill>
          <a:blip r:embed="rId5"/>
          <a:stretch>
            <a:fillRect/>
          </a:stretch>
        </p:blipFill>
        <p:spPr>
          <a:xfrm>
            <a:off x="752835" y="1411148"/>
            <a:ext cx="3514725" cy="3514725"/>
          </a:xfrm>
          <a:prstGeom prst="rect">
            <a:avLst/>
          </a:prstGeom>
        </p:spPr>
      </p:pic>
    </p:spTree>
    <p:extLst>
      <p:ext uri="{BB962C8B-B14F-4D97-AF65-F5344CB8AC3E}">
        <p14:creationId xmlns:p14="http://schemas.microsoft.com/office/powerpoint/2010/main" val="119898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あると便利なアウトドアバケツ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24cm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4cm(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24cm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25.5cm(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約</a:t>
            </a:r>
            <a:r>
              <a:rPr lang="en-US" altLang="ja-JP" sz="1600" dirty="0">
                <a:latin typeface="Meiryo UI" panose="020B0604030504040204" pitchFamily="50" charset="-128"/>
                <a:ea typeface="Meiryo UI" panose="020B0604030504040204" pitchFamily="50" charset="-128"/>
              </a:rPr>
              <a:t>10L</a:t>
            </a:r>
            <a:r>
              <a:rPr lang="ja-JP" altLang="en-US" sz="1600" dirty="0">
                <a:latin typeface="Meiryo UI" panose="020B0604030504040204" pitchFamily="50" charset="-128"/>
                <a:ea typeface="Meiryo UI" panose="020B0604030504040204" pitchFamily="50" charset="-128"/>
              </a:rPr>
              <a:t>の収容量で、水を注ぐと自立するバケツ。キャンプ、釣り、洗車、掃除、ガーデニングなど、アウトドアから日常のさまざまなシーンで役立ちます。コンパクトに収納可能です。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47D807-C809-788A-25AF-688F8A1DE39B}"/>
              </a:ext>
            </a:extLst>
          </p:cNvPr>
          <p:cNvPicPr>
            <a:picLocks noChangeAspect="1"/>
          </p:cNvPicPr>
          <p:nvPr/>
        </p:nvPicPr>
        <p:blipFill>
          <a:blip r:embed="rId5"/>
          <a:stretch>
            <a:fillRect/>
          </a:stretch>
        </p:blipFill>
        <p:spPr>
          <a:xfrm>
            <a:off x="720896" y="1411148"/>
            <a:ext cx="3597308" cy="3597308"/>
          </a:xfrm>
          <a:prstGeom prst="rect">
            <a:avLst/>
          </a:prstGeom>
        </p:spPr>
      </p:pic>
    </p:spTree>
    <p:extLst>
      <p:ext uri="{BB962C8B-B14F-4D97-AF65-F5344CB8AC3E}">
        <p14:creationId xmlns:p14="http://schemas.microsoft.com/office/powerpoint/2010/main" val="82128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カラフル保冷温大きなトートバッグ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・亜鉛合金・ナイロン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45×13.5×38cm</a:t>
            </a:r>
            <a:r>
              <a:rPr lang="ja-JP" altLang="en-US" sz="900" dirty="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276</a:t>
            </a:r>
            <a:r>
              <a:rPr lang="en" altLang="ja-JP" sz="900" dirty="0">
                <a:latin typeface="Meiryo UI" panose="020B0604030504040204" pitchFamily="34" charset="-128"/>
                <a:ea typeface="Meiryo UI" panose="020B0604030504040204" pitchFamily="34" charset="-128"/>
              </a:rPr>
              <a:t>g</a:t>
            </a:r>
          </a:p>
          <a:p>
            <a:r>
              <a:rPr lang="ja-JP" altLang="en-US" sz="900" dirty="0">
                <a:latin typeface="Meiryo UI" panose="020B0604030504040204" pitchFamily="34" charset="-128"/>
                <a:ea typeface="Meiryo UI" panose="020B0604030504040204" pitchFamily="34" charset="-128"/>
              </a:rPr>
              <a:t>注意事項：色指定不可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ポップなツートーンカラーとカラーバリエーション、そして大容量が嬉しい保冷温トートバッグです。休日の行楽用にもぴったり。オリジナル名入れも可能です。ただし色指定は不可となります。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5A22240A-896F-674A-B245-62CC620D6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560" y="1496155"/>
            <a:ext cx="3382596" cy="338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63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つつめるマルチクロス（カラビナ付）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カラー展開：ブルー・ベージュ（色指定不可）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％・アルミ・鉄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300×300</a:t>
            </a:r>
            <a:r>
              <a:rPr lang="ja-JP" altLang="en-US" sz="900" dirty="0">
                <a:latin typeface="Meiryo UI" panose="020B0604030504040204" pitchFamily="34" charset="-128"/>
                <a:ea typeface="Meiryo UI" panose="020B0604030504040204" pitchFamily="34" charset="-128"/>
              </a:rPr>
              <a:t>ｍｍ</a:t>
            </a:r>
          </a:p>
          <a:p>
            <a:r>
              <a:rPr lang="ja-JP" altLang="en-US" sz="900" dirty="0">
                <a:latin typeface="Meiryo UI" panose="020B0604030504040204" pitchFamily="34" charset="-128"/>
                <a:ea typeface="Meiryo UI" panose="020B0604030504040204" pitchFamily="34" charset="-128"/>
              </a:rPr>
              <a:t>包装：ポリ袋入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生地同士がくっ付き、様々な物をつつめるマルチクロス。筆記用具を入れればペンケース、コスメを包めばコンパクトポーチに使えます。傘やペットボトルを巻けば水濡れ防止にもなります。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C5AB61E8-5A0B-0424-6711-B09B92B3D02F}"/>
              </a:ext>
            </a:extLst>
          </p:cNvPr>
          <p:cNvPicPr>
            <a:picLocks noChangeAspect="1"/>
          </p:cNvPicPr>
          <p:nvPr/>
        </p:nvPicPr>
        <p:blipFill>
          <a:blip r:embed="rId5"/>
          <a:stretch>
            <a:fillRect/>
          </a:stretch>
        </p:blipFill>
        <p:spPr>
          <a:xfrm>
            <a:off x="682066" y="1391026"/>
            <a:ext cx="3651627" cy="3651627"/>
          </a:xfrm>
          <a:prstGeom prst="rect">
            <a:avLst/>
          </a:prstGeom>
        </p:spPr>
      </p:pic>
    </p:spTree>
    <p:extLst>
      <p:ext uri="{BB962C8B-B14F-4D97-AF65-F5344CB8AC3E}">
        <p14:creationId xmlns:p14="http://schemas.microsoft.com/office/powerpoint/2010/main" val="362685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PP､PU</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260ml</a:t>
            </a:r>
          </a:p>
          <a:p>
            <a:r>
              <a:rPr lang="ja-JP" altLang="en-US" sz="900" dirty="0">
                <a:latin typeface="Meiryo UI" panose="020B0604030504040204" pitchFamily="34" charset="-128"/>
                <a:ea typeface="Meiryo UI" panose="020B0604030504040204" pitchFamily="34" charset="-128"/>
              </a:rPr>
              <a:t>機能：本体耐熱温度</a:t>
            </a:r>
            <a:r>
              <a:rPr lang="en-US" altLang="ja-JP" sz="900" dirty="0">
                <a:latin typeface="Meiryo UI" panose="020B0604030504040204" pitchFamily="34" charset="-128"/>
                <a:ea typeface="Meiryo UI" panose="020B0604030504040204" pitchFamily="34" charset="-128"/>
              </a:rPr>
              <a:t>100℃</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373918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立つツールポーチ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カラー展開：ネイビー・ブラウン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・磁石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160×190×60mm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ふたつの大きなポケットとメッシュポケット、スマホ置き、ゴムホルダーまであり、自立してくれるため使い勝手バツグンのツールポーチです。景品用や特典用などにもおすすめ。</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2" name="図 91">
            <a:extLst>
              <a:ext uri="{FF2B5EF4-FFF2-40B4-BE49-F238E27FC236}">
                <a16:creationId xmlns:a16="http://schemas.microsoft.com/office/drawing/2014/main" id="{9C332AEB-186D-8E46-3AFF-3158484A9AEE}"/>
              </a:ext>
            </a:extLst>
          </p:cNvPr>
          <p:cNvPicPr>
            <a:picLocks noChangeAspect="1"/>
          </p:cNvPicPr>
          <p:nvPr/>
        </p:nvPicPr>
        <p:blipFill>
          <a:blip r:embed="rId5"/>
          <a:stretch>
            <a:fillRect/>
          </a:stretch>
        </p:blipFill>
        <p:spPr>
          <a:xfrm>
            <a:off x="715883" y="1382306"/>
            <a:ext cx="3627539" cy="3627539"/>
          </a:xfrm>
          <a:prstGeom prst="rect">
            <a:avLst/>
          </a:prstGeom>
        </p:spPr>
      </p:pic>
    </p:spTree>
    <p:extLst>
      <p:ext uri="{BB962C8B-B14F-4D97-AF65-F5344CB8AC3E}">
        <p14:creationId xmlns:p14="http://schemas.microsoft.com/office/powerpoint/2010/main" val="43827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充電マルチコネクター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カラー展開：単色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165mm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種の充電コネクターと</a:t>
            </a:r>
            <a:r>
              <a:rPr lang="en-US" altLang="ja-JP" sz="1600" b="0" i="0" dirty="0">
                <a:solidFill>
                  <a:srgbClr val="333333"/>
                </a:solidFill>
                <a:effectLst/>
                <a:latin typeface="Meiryo UI" panose="020B0604030504040204" pitchFamily="50" charset="-128"/>
                <a:ea typeface="Meiryo UI" panose="020B0604030504040204" pitchFamily="50" charset="-128"/>
              </a:rPr>
              <a:t>USB</a:t>
            </a:r>
            <a:r>
              <a:rPr lang="ja-JP" altLang="en-US" sz="1600" b="0" i="0" dirty="0">
                <a:solidFill>
                  <a:srgbClr val="333333"/>
                </a:solidFill>
                <a:effectLst/>
                <a:latin typeface="Meiryo UI" panose="020B0604030504040204" pitchFamily="50" charset="-128"/>
                <a:ea typeface="Meiryo UI" panose="020B0604030504040204" pitchFamily="50" charset="-128"/>
              </a:rPr>
              <a:t>給電コネクターがひとつになったシンプルなマルチ充電ケーブルです。オリジナルデザインによる名入れプリントも可能なアイテムですのでお気軽にご相談ください。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9252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お手軽便利なパエリア鍋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サイズ：鍋口部直径</a:t>
            </a:r>
            <a:r>
              <a:rPr lang="en-US" altLang="ja-JP" sz="900" dirty="0">
                <a:latin typeface="Meiryo UI" panose="020B0604030504040204" pitchFamily="34" charset="-128"/>
                <a:ea typeface="Meiryo UI" panose="020B0604030504040204" pitchFamily="34" charset="-128"/>
              </a:rPr>
              <a:t>20cm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316g</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美味しいパエリアを家庭内でもアウトドアでも手軽に作ることできる鍋です。パエリアの他、お好み焼きやパンキッシュなども作れるレシピ付き！料理イベントの特典用や景品用にもおすすめ。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E9F32614-1C5B-F2AD-D60E-9AD74AB1D955}"/>
              </a:ext>
            </a:extLst>
          </p:cNvPr>
          <p:cNvPicPr>
            <a:picLocks noChangeAspect="1"/>
          </p:cNvPicPr>
          <p:nvPr/>
        </p:nvPicPr>
        <p:blipFill>
          <a:blip r:embed="rId5"/>
          <a:stretch>
            <a:fillRect/>
          </a:stretch>
        </p:blipFill>
        <p:spPr>
          <a:xfrm>
            <a:off x="687976" y="1371901"/>
            <a:ext cx="3622841" cy="3622841"/>
          </a:xfrm>
          <a:prstGeom prst="rect">
            <a:avLst/>
          </a:prstGeom>
        </p:spPr>
      </p:pic>
    </p:spTree>
    <p:extLst>
      <p:ext uri="{BB962C8B-B14F-4D97-AF65-F5344CB8AC3E}">
        <p14:creationId xmlns:p14="http://schemas.microsoft.com/office/powerpoint/2010/main" val="215325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 </a:t>
            </a:r>
            <a:r>
              <a:rPr lang="ja-JP" altLang="en-US" sz="2000">
                <a:solidFill>
                  <a:schemeClr val="bg1"/>
                </a:solidFill>
                <a:latin typeface="Meiryo UI" panose="020B0604030504040204" pitchFamily="34" charset="-128"/>
                <a:ea typeface="Meiryo UI" panose="020B0604030504040204" pitchFamily="34" charset="-128"/>
              </a:rPr>
              <a:t>アウトドアライト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ポリスチレン・エラストマー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8.5×8.5×19.8cm(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懐中電灯使用時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8.5×14.1×9cm(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236g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上部の取っ手を使ってフック等にかければランタンとして使用でき、側面の取っ手を握って持ち歩けば懐中電灯としても使用できる、アウトドアシーンで大変重宝する便利アイテムです。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3ED3527-313A-AE43-9005-7B0D67582E87}"/>
              </a:ext>
            </a:extLst>
          </p:cNvPr>
          <p:cNvPicPr>
            <a:picLocks noChangeAspect="1"/>
          </p:cNvPicPr>
          <p:nvPr/>
        </p:nvPicPr>
        <p:blipFill>
          <a:blip r:embed="rId5"/>
          <a:stretch>
            <a:fillRect/>
          </a:stretch>
        </p:blipFill>
        <p:spPr>
          <a:xfrm>
            <a:off x="968856" y="1567422"/>
            <a:ext cx="3175000" cy="3175000"/>
          </a:xfrm>
          <a:prstGeom prst="rect">
            <a:avLst/>
          </a:prstGeom>
        </p:spPr>
      </p:pic>
    </p:spTree>
    <p:extLst>
      <p:ext uri="{BB962C8B-B14F-4D97-AF65-F5344CB8AC3E}">
        <p14:creationId xmlns:p14="http://schemas.microsoft.com/office/powerpoint/2010/main" val="1497842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万能クッカー アウトドアメスティン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56×160×90mm</a:t>
            </a:r>
          </a:p>
          <a:p>
            <a:r>
              <a:rPr lang="ja-JP" altLang="en-US" sz="900" dirty="0">
                <a:latin typeface="Meiryo UI" panose="020B0604030504040204" pitchFamily="34" charset="-128"/>
                <a:ea typeface="Meiryo UI" panose="020B0604030504040204" pitchFamily="34" charset="-128"/>
              </a:rPr>
              <a:t>容量：容量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650ml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 ：中国</a:t>
            </a:r>
          </a:p>
          <a:p>
            <a:r>
              <a:rPr lang="ja-JP" altLang="en-US" sz="900" dirty="0">
                <a:latin typeface="Meiryo UI" panose="020B0604030504040204" pitchFamily="34" charset="-128"/>
                <a:ea typeface="Meiryo UI" panose="020B0604030504040204" pitchFamily="34" charset="-128"/>
              </a:rPr>
              <a:t>備考：単色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蒸すのも炊くのも燻製作りにも使えるアウトドアシーンでは大活躍間違いなしのクッカーです。折りたためるためコンパクトにもなる持ち手はシリコンカバー付きで熱くなりません！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C65F8D14-FAD0-79EC-65F5-247F396EE07A}"/>
              </a:ext>
            </a:extLst>
          </p:cNvPr>
          <p:cNvPicPr>
            <a:picLocks noChangeAspect="1"/>
          </p:cNvPicPr>
          <p:nvPr/>
        </p:nvPicPr>
        <p:blipFill>
          <a:blip r:embed="rId5"/>
          <a:stretch>
            <a:fillRect/>
          </a:stretch>
        </p:blipFill>
        <p:spPr>
          <a:xfrm>
            <a:off x="775891" y="1334290"/>
            <a:ext cx="3679104" cy="3679104"/>
          </a:xfrm>
          <a:prstGeom prst="rect">
            <a:avLst/>
          </a:prstGeom>
        </p:spPr>
      </p:pic>
    </p:spTree>
    <p:extLst>
      <p:ext uri="{BB962C8B-B14F-4D97-AF65-F5344CB8AC3E}">
        <p14:creationId xmlns:p14="http://schemas.microsoft.com/office/powerpoint/2010/main" val="111989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10"/>
          <p:cNvPicPr/>
          <p:nvPr/>
        </p:nvPicPr>
        <p:blipFill>
          <a:blip r:embed="rId3"/>
          <a:stretch/>
        </p:blipFill>
        <p:spPr>
          <a:xfrm>
            <a:off x="5100120" y="4667760"/>
            <a:ext cx="721440" cy="794880"/>
          </a:xfrm>
          <a:prstGeom prst="rect">
            <a:avLst/>
          </a:prstGeom>
          <a:ln w="0">
            <a:noFill/>
          </a:ln>
        </p:spPr>
      </p:pic>
      <p:pic>
        <p:nvPicPr>
          <p:cNvPr id="46" name="図 7"/>
          <p:cNvPicPr/>
          <p:nvPr/>
        </p:nvPicPr>
        <p:blipFill>
          <a:blip r:embed="rId4"/>
          <a:stretch/>
        </p:blipFill>
        <p:spPr>
          <a:xfrm>
            <a:off x="5096880" y="3119040"/>
            <a:ext cx="703440" cy="815400"/>
          </a:xfrm>
          <a:prstGeom prst="rect">
            <a:avLst/>
          </a:prstGeom>
          <a:ln w="0">
            <a:noFill/>
          </a:ln>
        </p:spPr>
      </p:pic>
      <p:sp>
        <p:nvSpPr>
          <p:cNvPr id="47" name="テキスト ボックス 2"/>
          <p:cNvSpPr/>
          <p:nvPr/>
        </p:nvSpPr>
        <p:spPr>
          <a:xfrm>
            <a:off x="1098720" y="596520"/>
            <a:ext cx="774972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金色のタンブラー＆アイスストーンセット</a:t>
            </a:r>
            <a:endParaRPr kumimoji="1" lang="en-US" sz="2000" b="0" i="0" u="none" strike="noStrike" kern="1200" cap="none" spc="-1" normalizeH="0" baseline="0" noProof="0">
              <a:ln>
                <a:noFill/>
              </a:ln>
              <a:solidFill>
                <a:prstClr val="black"/>
              </a:solidFill>
              <a:effectLst/>
              <a:uLnTx/>
              <a:uFillTx/>
              <a:latin typeface="Arial"/>
            </a:endParaRPr>
          </a:p>
        </p:txBody>
      </p:sp>
      <p:sp>
        <p:nvSpPr>
          <p:cNvPr id="48" name="テキスト ボックス 53"/>
          <p:cNvSpPr/>
          <p:nvPr/>
        </p:nvSpPr>
        <p:spPr>
          <a:xfrm>
            <a:off x="486000" y="5252040"/>
            <a:ext cx="4140360" cy="77904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dirty="0">
                <a:ln>
                  <a:noFill/>
                </a:ln>
                <a:solidFill>
                  <a:srgbClr val="000000"/>
                </a:solidFill>
                <a:effectLst/>
                <a:uLnTx/>
                <a:uFillTx/>
                <a:latin typeface="Meiryo UI"/>
                <a:ea typeface="Meiryo UI"/>
              </a:rPr>
              <a:t>素</a:t>
            </a:r>
            <a:r>
              <a:rPr kumimoji="1" lang="en-US" sz="900" b="0" i="0" u="none" strike="noStrike" kern="1200" cap="none" spc="-1" normalizeH="0" baseline="0" noProof="0" dirty="0">
                <a:ln>
                  <a:noFill/>
                </a:ln>
                <a:solidFill>
                  <a:srgbClr val="000000"/>
                </a:solidFill>
                <a:effectLst/>
                <a:uLnTx/>
                <a:uFillTx/>
                <a:latin typeface="Meiryo UI"/>
                <a:ea typeface="Meiryo UI"/>
              </a:rPr>
              <a:t>   </a:t>
            </a:r>
            <a:r>
              <a:rPr kumimoji="1" lang="en-US" sz="900" b="0" i="0" u="none" strike="noStrike" kern="1200" cap="none" spc="-1" normalizeH="0" baseline="0" noProof="0" dirty="0" err="1">
                <a:ln>
                  <a:noFill/>
                </a:ln>
                <a:solidFill>
                  <a:srgbClr val="000000"/>
                </a:solidFill>
                <a:effectLst/>
                <a:uLnTx/>
                <a:uFillTx/>
                <a:latin typeface="Meiryo UI"/>
                <a:ea typeface="Meiryo UI"/>
              </a:rPr>
              <a:t>材：金色のタンブラ</a:t>
            </a:r>
            <a:r>
              <a:rPr kumimoji="1" lang="en-US" sz="900" b="0" i="0" u="none" strike="noStrike" kern="1200" cap="none" spc="-1" normalizeH="0" baseline="0" noProof="0" dirty="0">
                <a:ln>
                  <a:noFill/>
                </a:ln>
                <a:solidFill>
                  <a:srgbClr val="000000"/>
                </a:solidFill>
                <a:effectLst/>
                <a:uLnTx/>
                <a:uFillTx/>
                <a:latin typeface="Meiryo UI"/>
                <a:ea typeface="Meiryo UI"/>
              </a:rPr>
              <a:t>ー/</a:t>
            </a:r>
            <a:r>
              <a:rPr kumimoji="1" lang="ja-JP" altLang="en-US" sz="900" b="0" i="0" u="none" strike="noStrike" kern="1200" cap="none" spc="-1" normalizeH="0" baseline="0" noProof="0" dirty="0">
                <a:ln>
                  <a:noFill/>
                </a:ln>
                <a:solidFill>
                  <a:srgbClr val="000000"/>
                </a:solidFill>
                <a:effectLst/>
                <a:uLnTx/>
                <a:uFillTx/>
                <a:latin typeface="Meiryo UI"/>
                <a:ea typeface="Meiryo UI"/>
              </a:rPr>
              <a:t>アルミ、アイスストーン</a:t>
            </a:r>
            <a:r>
              <a:rPr kumimoji="1" lang="en-US" sz="900" b="0" i="0" u="none" strike="noStrike" kern="1200" cap="none" spc="-1" normalizeH="0" baseline="0" noProof="0" dirty="0">
                <a:ln>
                  <a:noFill/>
                </a:ln>
                <a:solidFill>
                  <a:srgbClr val="000000"/>
                </a:solidFill>
                <a:effectLst/>
                <a:uLnTx/>
                <a:uFillTx/>
                <a:latin typeface="Meiryo UI"/>
                <a:ea typeface="Meiryo UI"/>
              </a:rPr>
              <a:t>/</a:t>
            </a:r>
            <a:r>
              <a:rPr kumimoji="1" lang="ja-JP" altLang="en-US" sz="900" b="0" i="0" u="none" strike="noStrike" kern="1200" cap="none" spc="-1" normalizeH="0" baseline="0" noProof="0" dirty="0">
                <a:ln>
                  <a:noFill/>
                </a:ln>
                <a:solidFill>
                  <a:srgbClr val="000000"/>
                </a:solidFill>
                <a:effectLst/>
                <a:uLnTx/>
                <a:uFillTx/>
                <a:latin typeface="Meiryo UI"/>
                <a:ea typeface="Meiryo UI"/>
              </a:rPr>
              <a:t>大理石</a:t>
            </a:r>
            <a:endParaRPr kumimoji="1" lang="en-US" sz="9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7" normalizeH="0" baseline="0" noProof="0" dirty="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dirty="0">
                <a:ln>
                  <a:noFill/>
                </a:ln>
                <a:solidFill>
                  <a:srgbClr val="000000"/>
                </a:solidFill>
                <a:effectLst/>
                <a:uLnTx/>
                <a:uFillTx/>
                <a:latin typeface="Meiryo UI"/>
                <a:ea typeface="Meiryo UI"/>
              </a:rPr>
              <a:t>：金色のタンブラー</a:t>
            </a:r>
            <a:r>
              <a:rPr kumimoji="1" lang="en-US" sz="900" b="0" i="0" u="none" strike="noStrike" kern="1200" cap="none" spc="-1" normalizeH="0" baseline="0" noProof="0" dirty="0">
                <a:ln>
                  <a:noFill/>
                </a:ln>
                <a:solidFill>
                  <a:srgbClr val="000000"/>
                </a:solidFill>
                <a:effectLst/>
                <a:uLnTx/>
                <a:uFillTx/>
                <a:latin typeface="Meiryo UI"/>
                <a:ea typeface="Meiryo UI"/>
              </a:rPr>
              <a:t>/</a:t>
            </a:r>
            <a:r>
              <a:rPr kumimoji="1" lang="ja-JP" altLang="en-US" sz="900" b="0" i="0" u="none" strike="noStrike" kern="1200" cap="none" spc="-1" normalizeH="0" baseline="0" noProof="0" dirty="0">
                <a:ln>
                  <a:noFill/>
                </a:ln>
                <a:solidFill>
                  <a:srgbClr val="000000"/>
                </a:solidFill>
                <a:effectLst/>
                <a:uLnTx/>
                <a:uFillTx/>
                <a:latin typeface="Meiryo UI"/>
                <a:ea typeface="Meiryo UI"/>
              </a:rPr>
              <a:t>口径</a:t>
            </a:r>
            <a:r>
              <a:rPr kumimoji="1" lang="en-US" sz="900" b="0" i="0" u="none" strike="noStrike" kern="1200" cap="none" spc="-1" normalizeH="0" baseline="0" noProof="0" dirty="0">
                <a:ln>
                  <a:noFill/>
                </a:ln>
                <a:solidFill>
                  <a:srgbClr val="000000"/>
                </a:solidFill>
                <a:effectLst/>
                <a:uLnTx/>
                <a:uFillTx/>
                <a:latin typeface="Meiryo UI"/>
                <a:ea typeface="Meiryo UI"/>
              </a:rPr>
              <a:t>8cm </a:t>
            </a:r>
            <a:r>
              <a:rPr kumimoji="1" lang="ja-JP" altLang="en-US" sz="900" b="0" i="0" u="none" strike="noStrike" kern="1200" cap="none" spc="-1" normalizeH="0" baseline="0" noProof="0" dirty="0">
                <a:ln>
                  <a:noFill/>
                </a:ln>
                <a:solidFill>
                  <a:srgbClr val="000000"/>
                </a:solidFill>
                <a:effectLst/>
                <a:uLnTx/>
                <a:uFillTx/>
                <a:latin typeface="Meiryo UI"/>
                <a:ea typeface="Meiryo UI"/>
              </a:rPr>
              <a:t>高さ</a:t>
            </a:r>
            <a:r>
              <a:rPr kumimoji="1" lang="en-US" sz="900" b="0" i="0" u="none" strike="noStrike" kern="1200" cap="none" spc="-1" normalizeH="0" baseline="0" noProof="0" dirty="0">
                <a:ln>
                  <a:noFill/>
                </a:ln>
                <a:solidFill>
                  <a:srgbClr val="000000"/>
                </a:solidFill>
                <a:effectLst/>
                <a:uLnTx/>
                <a:uFillTx/>
                <a:latin typeface="Meiryo UI"/>
                <a:ea typeface="Meiryo UI"/>
              </a:rPr>
              <a:t>12.2cm</a:t>
            </a:r>
            <a:r>
              <a:rPr kumimoji="1" lang="ja-JP" altLang="en-US" sz="900" b="0" i="0" u="none" strike="noStrike" kern="1200" cap="none" spc="-1" normalizeH="0" baseline="0" noProof="0" dirty="0">
                <a:ln>
                  <a:noFill/>
                </a:ln>
                <a:solidFill>
                  <a:srgbClr val="000000"/>
                </a:solidFill>
                <a:effectLst/>
                <a:uLnTx/>
                <a:uFillTx/>
                <a:latin typeface="Meiryo UI"/>
                <a:ea typeface="Meiryo UI"/>
              </a:rPr>
              <a:t>、アイスストーン</a:t>
            </a:r>
            <a:r>
              <a:rPr kumimoji="1" lang="en-US" sz="900" b="0" i="0" u="none" strike="noStrike" kern="1200" cap="none" spc="-1" normalizeH="0" baseline="0" noProof="0" dirty="0">
                <a:ln>
                  <a:noFill/>
                </a:ln>
                <a:solidFill>
                  <a:srgbClr val="000000"/>
                </a:solidFill>
                <a:effectLst/>
                <a:uLnTx/>
                <a:uFillTx/>
                <a:latin typeface="Meiryo UI"/>
                <a:ea typeface="Meiryo UI"/>
              </a:rPr>
              <a:t>/</a:t>
            </a:r>
            <a:r>
              <a:rPr kumimoji="1" lang="ja-JP" altLang="en-US" sz="900" b="0" i="0" u="none" strike="noStrike" kern="1200" cap="none" spc="-1" normalizeH="0" baseline="0" noProof="0" dirty="0">
                <a:ln>
                  <a:noFill/>
                </a:ln>
                <a:solidFill>
                  <a:srgbClr val="000000"/>
                </a:solidFill>
                <a:effectLst/>
                <a:uLnTx/>
                <a:uFillTx/>
                <a:latin typeface="Meiryo UI"/>
                <a:ea typeface="Meiryo UI"/>
              </a:rPr>
              <a:t>約</a:t>
            </a:r>
            <a:r>
              <a:rPr kumimoji="1" lang="en-US" sz="900" b="0" i="0" u="none" strike="noStrike" kern="1200" cap="none" spc="-1" normalizeH="0" baseline="0" noProof="0" dirty="0">
                <a:ln>
                  <a:noFill/>
                </a:ln>
                <a:solidFill>
                  <a:srgbClr val="000000"/>
                </a:solidFill>
                <a:effectLst/>
                <a:uLnTx/>
                <a:uFillTx/>
                <a:latin typeface="Meiryo UI"/>
                <a:ea typeface="Meiryo UI"/>
              </a:rPr>
              <a:t>2×2×2cm</a:t>
            </a:r>
            <a:endParaRPr kumimoji="1" lang="en-US" sz="9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dirty="0">
                <a:ln>
                  <a:noFill/>
                </a:ln>
                <a:solidFill>
                  <a:srgbClr val="000000"/>
                </a:solidFill>
                <a:effectLst/>
                <a:uLnTx/>
                <a:uFillTx/>
                <a:latin typeface="Meiryo UI"/>
                <a:ea typeface="Meiryo UI"/>
              </a:rPr>
              <a:t>　　　　　（包装形態：化粧箱入り） </a:t>
            </a:r>
            <a:endParaRPr kumimoji="1" lang="en-US" sz="9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dirty="0">
                <a:ln>
                  <a:noFill/>
                </a:ln>
                <a:solidFill>
                  <a:srgbClr val="000000"/>
                </a:solidFill>
                <a:effectLst/>
                <a:uLnTx/>
                <a:uFillTx/>
                <a:latin typeface="Meiryo UI"/>
                <a:ea typeface="Meiryo UI"/>
              </a:rPr>
              <a:t>重　 量：</a:t>
            </a:r>
            <a:r>
              <a:rPr kumimoji="1" lang="en-US" sz="900" b="0" i="0" u="none" strike="noStrike" kern="1200" cap="none" spc="-1" normalizeH="0" baseline="0" noProof="0" dirty="0">
                <a:ln>
                  <a:noFill/>
                </a:ln>
                <a:solidFill>
                  <a:srgbClr val="000000"/>
                </a:solidFill>
                <a:effectLst/>
                <a:uLnTx/>
                <a:uFillTx/>
                <a:latin typeface="Meiryo UI"/>
                <a:ea typeface="Meiryo UI"/>
              </a:rPr>
              <a:t>82g</a:t>
            </a:r>
            <a:endParaRPr kumimoji="1" lang="en-US" sz="9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dirty="0">
                <a:ln>
                  <a:noFill/>
                </a:ln>
                <a:solidFill>
                  <a:srgbClr val="000000"/>
                </a:solidFill>
                <a:effectLst/>
                <a:uLnTx/>
                <a:uFillTx/>
                <a:latin typeface="Meiryo UI"/>
                <a:ea typeface="Meiryo UI"/>
              </a:rPr>
              <a:t>付属品：金色のタンブラー</a:t>
            </a:r>
            <a:r>
              <a:rPr kumimoji="1" lang="en-US" sz="900" b="0" i="0" u="none" strike="noStrike" kern="1200" cap="none" spc="-1" normalizeH="0" baseline="0" noProof="0" dirty="0">
                <a:ln>
                  <a:noFill/>
                </a:ln>
                <a:solidFill>
                  <a:srgbClr val="000000"/>
                </a:solidFill>
                <a:effectLst/>
                <a:uLnTx/>
                <a:uFillTx/>
                <a:latin typeface="Meiryo UI"/>
                <a:ea typeface="Meiryo UI"/>
              </a:rPr>
              <a:t>350m</a:t>
            </a:r>
            <a:r>
              <a:rPr kumimoji="1" lang="ja-JP" altLang="en-US" sz="900" b="0" i="0" u="none" strike="noStrike" kern="1200" cap="none" spc="-1" normalizeH="0" baseline="0" noProof="0" dirty="0">
                <a:ln>
                  <a:noFill/>
                </a:ln>
                <a:solidFill>
                  <a:srgbClr val="000000"/>
                </a:solidFill>
                <a:effectLst/>
                <a:uLnTx/>
                <a:uFillTx/>
                <a:latin typeface="Meiryo UI"/>
                <a:ea typeface="Meiryo UI"/>
              </a:rPr>
              <a:t>ｌ</a:t>
            </a:r>
            <a:r>
              <a:rPr kumimoji="1" lang="en-US" sz="900" b="0" i="0" u="none" strike="noStrike" kern="1200" cap="none" spc="-1" normalizeH="0" baseline="0" noProof="0" dirty="0">
                <a:ln>
                  <a:noFill/>
                </a:ln>
                <a:solidFill>
                  <a:srgbClr val="000000"/>
                </a:solidFill>
                <a:effectLst/>
                <a:uLnTx/>
                <a:uFillTx/>
                <a:latin typeface="Meiryo UI"/>
                <a:ea typeface="Meiryo UI"/>
              </a:rPr>
              <a:t>×1</a:t>
            </a:r>
            <a:r>
              <a:rPr kumimoji="1" lang="ja-JP" altLang="en-US" sz="900" b="0" i="0" u="none" strike="noStrike" kern="1200" cap="none" spc="-1" normalizeH="0" baseline="0" noProof="0" dirty="0">
                <a:ln>
                  <a:noFill/>
                </a:ln>
                <a:solidFill>
                  <a:srgbClr val="000000"/>
                </a:solidFill>
                <a:effectLst/>
                <a:uLnTx/>
                <a:uFillTx/>
                <a:latin typeface="Meiryo UI"/>
                <a:ea typeface="Meiryo UI"/>
              </a:rPr>
              <a:t>、アイスストーン</a:t>
            </a:r>
            <a:r>
              <a:rPr kumimoji="1" lang="en-US" sz="900" b="0" i="0" u="none" strike="noStrike" kern="1200" cap="none" spc="-1" normalizeH="0" baseline="0" noProof="0" dirty="0">
                <a:ln>
                  <a:noFill/>
                </a:ln>
                <a:solidFill>
                  <a:srgbClr val="000000"/>
                </a:solidFill>
                <a:effectLst/>
                <a:uLnTx/>
                <a:uFillTx/>
                <a:latin typeface="Meiryo UI"/>
                <a:ea typeface="Meiryo UI"/>
              </a:rPr>
              <a:t>×2</a:t>
            </a:r>
            <a:endParaRPr kumimoji="1" lang="en-US" sz="900" b="0" i="0" u="none" strike="noStrike" kern="1200" cap="none" spc="-1" normalizeH="0" baseline="0" noProof="0" dirty="0">
              <a:ln>
                <a:noFill/>
              </a:ln>
              <a:solidFill>
                <a:prstClr val="black"/>
              </a:solidFill>
              <a:effectLst/>
              <a:uLnTx/>
              <a:uFillTx/>
              <a:latin typeface="Arial"/>
            </a:endParaRPr>
          </a:p>
        </p:txBody>
      </p:sp>
      <p:sp>
        <p:nvSpPr>
          <p:cNvPr id="49" name="テキスト ボックス 3"/>
          <p:cNvSpPr/>
          <p:nvPr/>
        </p:nvSpPr>
        <p:spPr>
          <a:xfrm>
            <a:off x="8151480" y="40334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1" name="円/楕円 8"/>
          <p:cNvSpPr/>
          <p:nvPr/>
        </p:nvSpPr>
        <p:spPr>
          <a:xfrm>
            <a:off x="5035680" y="126864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2" name="テキスト ボックス 42"/>
          <p:cNvSpPr/>
          <p:nvPr/>
        </p:nvSpPr>
        <p:spPr>
          <a:xfrm>
            <a:off x="5035320" y="1496160"/>
            <a:ext cx="73872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5" name="テキスト ボックス 14"/>
          <p:cNvSpPr/>
          <p:nvPr/>
        </p:nvSpPr>
        <p:spPr>
          <a:xfrm>
            <a:off x="-674640" y="10418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28"/>
          <p:cNvSpPr/>
          <p:nvPr/>
        </p:nvSpPr>
        <p:spPr>
          <a:xfrm>
            <a:off x="6222960" y="34416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9"/>
          <p:cNvSpPr/>
          <p:nvPr/>
        </p:nvSpPr>
        <p:spPr>
          <a:xfrm>
            <a:off x="5950080" y="34164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6"/>
          <p:cNvSpPr/>
          <p:nvPr/>
        </p:nvSpPr>
        <p:spPr>
          <a:xfrm>
            <a:off x="8390520" y="73321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7"/>
          <p:cNvSpPr/>
          <p:nvPr/>
        </p:nvSpPr>
        <p:spPr>
          <a:xfrm>
            <a:off x="8017920" y="-73656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1"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2" name="テキスト ボックス 47"/>
          <p:cNvSpPr/>
          <p:nvPr/>
        </p:nvSpPr>
        <p:spPr>
          <a:xfrm>
            <a:off x="486000" y="5029920"/>
            <a:ext cx="44676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3" name="テキスト ボックス 48"/>
          <p:cNvSpPr/>
          <p:nvPr/>
        </p:nvSpPr>
        <p:spPr>
          <a:xfrm>
            <a:off x="296280" y="658440"/>
            <a:ext cx="8550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4" name="テキスト ボックス 51"/>
          <p:cNvSpPr/>
          <p:nvPr/>
        </p:nvSpPr>
        <p:spPr>
          <a:xfrm>
            <a:off x="5932080" y="1422000"/>
            <a:ext cx="291636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高級感があり上品なゴールドのタンブラーと、飲み物を薄めずに冷やすことのできるアイスストーンのセットです。抽選会などの賞品としても最適ですし、プレゼント用としても人気です。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5" name="円/楕円 50"/>
          <p:cNvSpPr/>
          <p:nvPr/>
        </p:nvSpPr>
        <p:spPr>
          <a:xfrm>
            <a:off x="5035680" y="53445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6" name="テキスト ボックス 52"/>
          <p:cNvSpPr/>
          <p:nvPr/>
        </p:nvSpPr>
        <p:spPr>
          <a:xfrm>
            <a:off x="5035320" y="5569200"/>
            <a:ext cx="7387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7"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8" name="グループ化 57"/>
          <p:cNvGrpSpPr/>
          <p:nvPr/>
        </p:nvGrpSpPr>
        <p:grpSpPr>
          <a:xfrm>
            <a:off x="5042520" y="3830760"/>
            <a:ext cx="738720" cy="738720"/>
            <a:chOff x="5042520" y="3830760"/>
            <a:chExt cx="738720" cy="738720"/>
          </a:xfrm>
        </p:grpSpPr>
        <p:sp>
          <p:nvSpPr>
            <p:cNvPr id="69" name="円/楕円 58"/>
            <p:cNvSpPr/>
            <p:nvPr/>
          </p:nvSpPr>
          <p:spPr>
            <a:xfrm>
              <a:off x="5042520" y="38307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0" name="テキスト ボックス 59"/>
            <p:cNvSpPr/>
            <p:nvPr/>
          </p:nvSpPr>
          <p:spPr>
            <a:xfrm>
              <a:off x="5135040" y="4065480"/>
              <a:ext cx="5691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1"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2" name="テキスト ボックス 61"/>
          <p:cNvSpPr/>
          <p:nvPr/>
        </p:nvSpPr>
        <p:spPr>
          <a:xfrm>
            <a:off x="6071040" y="420624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3" name="テキスト ボックス 62"/>
          <p:cNvSpPr/>
          <p:nvPr/>
        </p:nvSpPr>
        <p:spPr>
          <a:xfrm>
            <a:off x="6071040" y="556596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1"/>
          <p:cNvSpPr/>
          <p:nvPr/>
        </p:nvSpPr>
        <p:spPr>
          <a:xfrm>
            <a:off x="8007120" y="-148320"/>
            <a:ext cx="183960" cy="368640"/>
          </a:xfrm>
          <a:prstGeom prst="rect">
            <a:avLst/>
          </a:prstGeom>
          <a:noFill/>
          <a:ln w="0">
            <a:noFill/>
          </a:ln>
        </p:spPr>
        <p:style>
          <a:lnRef idx="0">
            <a:scrgbClr r="0" g="0" b="0"/>
          </a:lnRef>
          <a:fillRef idx="0">
            <a:scrgbClr r="0" g="0" b="0"/>
          </a:fillRef>
          <a:effectRef idx="0">
            <a:scrgbClr r="0" g="0" b="0"/>
          </a:effectRef>
          <a:fontRef idx="minor"/>
        </p:style>
      </p:sp>
      <p:pic>
        <p:nvPicPr>
          <p:cNvPr id="75" name="図 74"/>
          <p:cNvPicPr/>
          <p:nvPr/>
        </p:nvPicPr>
        <p:blipFill>
          <a:blip r:embed="rId5"/>
          <a:stretch/>
        </p:blipFill>
        <p:spPr>
          <a:xfrm>
            <a:off x="720000" y="1496160"/>
            <a:ext cx="3420000" cy="342000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dirty="0">
                <a:solidFill>
                  <a:schemeClr val="bg1"/>
                </a:solidFill>
                <a:latin typeface="Meiryo UI" panose="020B0604030504040204" pitchFamily="34" charset="-128"/>
                <a:ea typeface="Meiryo UI" panose="020B0604030504040204" pitchFamily="34" charset="-128"/>
              </a:rPr>
              <a:t>灯カラビナ付ライト スムース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素材：アルミ 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φ26×142mm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　装：エアパッキン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スムースなクールな見た目が格好良い、すっきりとした</a:t>
            </a:r>
            <a:r>
              <a:rPr lang="en-US" altLang="ja-JP" sz="1600" b="0" i="0" dirty="0">
                <a:solidFill>
                  <a:srgbClr val="333333"/>
                </a:solidFill>
                <a:effectLst/>
                <a:latin typeface="Meiryo UI" panose="020B0604030504040204" pitchFamily="50" charset="-128"/>
                <a:ea typeface="Meiryo UI" panose="020B0604030504040204" pitchFamily="50" charset="-128"/>
              </a:rPr>
              <a:t>LED</a:t>
            </a:r>
            <a:r>
              <a:rPr lang="ja-JP" altLang="en-US" sz="1600" b="0" i="0" dirty="0">
                <a:solidFill>
                  <a:srgbClr val="333333"/>
                </a:solidFill>
                <a:effectLst/>
                <a:latin typeface="Meiryo UI" panose="020B0604030504040204" pitchFamily="50" charset="-128"/>
                <a:ea typeface="Meiryo UI" panose="020B0604030504040204" pitchFamily="50" charset="-128"/>
              </a:rPr>
              <a:t>ライトです。</a:t>
            </a:r>
            <a:r>
              <a:rPr lang="en-US" altLang="ja-JP" sz="1600" b="0" i="0" dirty="0">
                <a:solidFill>
                  <a:srgbClr val="333333"/>
                </a:solidFill>
                <a:effectLst/>
                <a:latin typeface="Meiryo UI" panose="020B0604030504040204" pitchFamily="50" charset="-128"/>
                <a:ea typeface="Meiryo UI" panose="020B0604030504040204" pitchFamily="50" charset="-128"/>
              </a:rPr>
              <a:t>9</a:t>
            </a:r>
            <a:r>
              <a:rPr lang="ja-JP" altLang="en-US" sz="1600" b="0" i="0" dirty="0">
                <a:solidFill>
                  <a:srgbClr val="333333"/>
                </a:solidFill>
                <a:effectLst/>
                <a:latin typeface="Meiryo UI" panose="020B0604030504040204" pitchFamily="50" charset="-128"/>
                <a:ea typeface="Meiryo UI" panose="020B0604030504040204" pitchFamily="50" charset="-128"/>
              </a:rPr>
              <a:t>灯でとっても明るく照らしてくれますのでキャンプ用にも災害用にもおすすめ。</a:t>
            </a:r>
            <a:r>
              <a:rPr lang="en-US" altLang="ja-JP" sz="1600" b="0" i="0" dirty="0">
                <a:solidFill>
                  <a:srgbClr val="333333"/>
                </a:solidFill>
                <a:effectLst/>
                <a:latin typeface="Meiryo UI" panose="020B0604030504040204" pitchFamily="50" charset="-128"/>
                <a:ea typeface="Meiryo UI" panose="020B0604030504040204" pitchFamily="50" charset="-128"/>
              </a:rPr>
              <a:t>2</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色のカラー展開からお選びください。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60234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カフェタンブラーベーシック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コーヒー配合タイプ</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カラー展開：ブラック、ブラウン、ベージュ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、コーヒー粒、シリコーンゴム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φ80×139(mm)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コーヒー粒を配合したエシカルなカフェタンブラー。スライド式で大小</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種類の飲み口を選べます。本体はプラスチック</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層構造で保温・保冷効果抜群！物販・ノベルティグッズに幅広く使えます。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9E4F80EF-5912-F75A-3D8F-B7D4E8C7F1F2}"/>
              </a:ext>
            </a:extLst>
          </p:cNvPr>
          <p:cNvPicPr>
            <a:picLocks noChangeAspect="1"/>
          </p:cNvPicPr>
          <p:nvPr/>
        </p:nvPicPr>
        <p:blipFill>
          <a:blip r:embed="rId5"/>
          <a:stretch>
            <a:fillRect/>
          </a:stretch>
        </p:blipFill>
        <p:spPr>
          <a:xfrm>
            <a:off x="709624" y="1396800"/>
            <a:ext cx="3590621" cy="3590621"/>
          </a:xfrm>
          <a:prstGeom prst="rect">
            <a:avLst/>
          </a:prstGeom>
        </p:spPr>
      </p:pic>
    </p:spTree>
    <p:extLst>
      <p:ext uri="{BB962C8B-B14F-4D97-AF65-F5344CB8AC3E}">
        <p14:creationId xmlns:p14="http://schemas.microsoft.com/office/powerpoint/2010/main" val="1502181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メタリックマイボトル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素材：アルミ・ポリプロピレン・シリコン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φ65×190mm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450ml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軽量で耐久性にも優れたアルミ素材を使用している上に、便利なカラビナも付いたマイボトルです。からバリエーションは</a:t>
            </a:r>
            <a:r>
              <a:rPr lang="en-US" altLang="ja-JP" sz="1600" b="0" i="0" dirty="0">
                <a:solidFill>
                  <a:srgbClr val="333333"/>
                </a:solidFill>
                <a:effectLst/>
                <a:latin typeface="Meiryo UI" panose="020B0604030504040204" pitchFamily="50" charset="-128"/>
                <a:ea typeface="Meiryo UI" panose="020B0604030504040204" pitchFamily="50" charset="-128"/>
              </a:rPr>
              <a:t>2</a:t>
            </a:r>
            <a:r>
              <a:rPr lang="ja-JP" altLang="en-US" sz="1600" b="0" i="0" dirty="0">
                <a:solidFill>
                  <a:srgbClr val="333333"/>
                </a:solidFill>
                <a:effectLst/>
                <a:latin typeface="Meiryo UI" panose="020B0604030504040204" pitchFamily="50" charset="-128"/>
                <a:ea typeface="Meiryo UI" panose="020B0604030504040204" pitchFamily="50" charset="-128"/>
              </a:rPr>
              <a:t>色、ゴールドとシルバーから選択可能です。是非ご活用ください。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4655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陶器マグストレート ラウンドリップ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素材：ストーンウェア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φ80×81(mm)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270ml</a:t>
            </a:r>
          </a:p>
          <a:p>
            <a:r>
              <a:rPr lang="ja-JP" altLang="en-US" sz="900" dirty="0">
                <a:latin typeface="Meiryo UI" panose="020B0604030504040204" pitchFamily="34" charset="-128"/>
                <a:ea typeface="Meiryo UI" panose="020B0604030504040204" pitchFamily="34" charset="-128"/>
              </a:rPr>
              <a:t>包装：紙箱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飲み口部分をふっくらと口当たり良くさせたと同時にカラーを入れることでよりオシャレにした陶器マグカップです。フルカラープリントが可能なため、物販用にも販促用にもおすすめです。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ECA84A7-DCA0-8C74-809E-E790C5768690}"/>
              </a:ext>
            </a:extLst>
          </p:cNvPr>
          <p:cNvPicPr>
            <a:picLocks noChangeAspect="1"/>
          </p:cNvPicPr>
          <p:nvPr/>
        </p:nvPicPr>
        <p:blipFill>
          <a:blip r:embed="rId5"/>
          <a:stretch>
            <a:fillRect/>
          </a:stretch>
        </p:blipFill>
        <p:spPr>
          <a:xfrm>
            <a:off x="731034" y="1422052"/>
            <a:ext cx="3560090" cy="3560090"/>
          </a:xfrm>
          <a:prstGeom prst="rect">
            <a:avLst/>
          </a:prstGeom>
        </p:spPr>
      </p:pic>
    </p:spTree>
    <p:extLst>
      <p:ext uri="{BB962C8B-B14F-4D97-AF65-F5344CB8AC3E}">
        <p14:creationId xmlns:p14="http://schemas.microsoft.com/office/powerpoint/2010/main" val="155070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54C09422-8720-83C3-2B19-D84EDCD2D57A}"/>
              </a:ext>
            </a:extLst>
          </p:cNvPr>
          <p:cNvPicPr>
            <a:picLocks noChangeAspect="1"/>
          </p:cNvPicPr>
          <p:nvPr/>
        </p:nvPicPr>
        <p:blipFill>
          <a:blip r:embed="rId5"/>
          <a:stretch>
            <a:fillRect/>
          </a:stretch>
        </p:blipFill>
        <p:spPr>
          <a:xfrm>
            <a:off x="628664" y="1327013"/>
            <a:ext cx="3632439" cy="3632439"/>
          </a:xfrm>
          <a:prstGeom prst="rect">
            <a:avLst/>
          </a:prstGeom>
        </p:spPr>
      </p:pic>
    </p:spTree>
    <p:extLst>
      <p:ext uri="{BB962C8B-B14F-4D97-AF65-F5344CB8AC3E}">
        <p14:creationId xmlns:p14="http://schemas.microsoft.com/office/powerpoint/2010/main" val="409307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 altLang="ja-JP" sz="900" dirty="0">
                <a:latin typeface="Meiryo UI" panose="020B0604030504040204" pitchFamily="34" charset="-128"/>
                <a:ea typeface="Meiryo UI" panose="020B0604030504040204" pitchFamily="34" charset="-128"/>
              </a:rPr>
              <a:t>AS</a:t>
            </a:r>
            <a:r>
              <a:rPr lang="ja-JP" altLang="en"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機能：本体耐熱温度</a:t>
            </a:r>
            <a:r>
              <a:rPr lang="en-US" altLang="ja-JP" sz="900" dirty="0">
                <a:latin typeface="Meiryo UI" panose="020B0604030504040204" pitchFamily="34" charset="-128"/>
                <a:ea typeface="Meiryo UI" panose="020B0604030504040204" pitchFamily="34" charset="-128"/>
              </a:rPr>
              <a:t>80℃</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備考：食品衛生検査済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B95123-B01D-0D45-B1AA-1A95585B01A2}"/>
              </a:ext>
            </a:extLst>
          </p:cNvPr>
          <p:cNvPicPr>
            <a:picLocks noChangeAspect="1"/>
          </p:cNvPicPr>
          <p:nvPr/>
        </p:nvPicPr>
        <p:blipFill>
          <a:blip r:embed="rId5"/>
          <a:stretch>
            <a:fillRect/>
          </a:stretch>
        </p:blipFill>
        <p:spPr>
          <a:xfrm>
            <a:off x="867784" y="1597412"/>
            <a:ext cx="3175000" cy="3175000"/>
          </a:xfrm>
          <a:prstGeom prst="rect">
            <a:avLst/>
          </a:prstGeom>
        </p:spPr>
      </p:pic>
    </p:spTree>
    <p:extLst>
      <p:ext uri="{BB962C8B-B14F-4D97-AF65-F5344CB8AC3E}">
        <p14:creationId xmlns:p14="http://schemas.microsoft.com/office/powerpoint/2010/main" val="120939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ハンドル付き折りたたみコンテナボックス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353g</a:t>
            </a:r>
          </a:p>
          <a:p>
            <a:r>
              <a:rPr lang="ja-JP" altLang="en-US" sz="900" dirty="0">
                <a:latin typeface="Meiryo UI" panose="020B0604030504040204" pitchFamily="34" charset="-128"/>
                <a:ea typeface="Meiryo UI" panose="020B0604030504040204" pitchFamily="34" charset="-128"/>
              </a:rPr>
              <a:t>包装：持ち手付ポリ袋入り</a:t>
            </a:r>
          </a:p>
          <a:p>
            <a:r>
              <a:rPr lang="ja-JP" altLang="en-US" sz="900" dirty="0">
                <a:latin typeface="Meiryo UI" panose="020B0604030504040204" pitchFamily="34" charset="-128"/>
                <a:ea typeface="Meiryo UI" panose="020B0604030504040204" pitchFamily="34" charset="-128"/>
              </a:rPr>
              <a:t>備考：耐荷重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2kg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使わないときはコンパクトに折りたたんでおける整理整頓に便利なコンテナボックスです。オリジナルデザインの名入れプリントも格安で可能なため、オリジナルグッズ用としてもおすすめ。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5F0932C4-5FE2-1E46-10FD-D060E9201300}"/>
              </a:ext>
            </a:extLst>
          </p:cNvPr>
          <p:cNvPicPr>
            <a:picLocks noChangeAspect="1"/>
          </p:cNvPicPr>
          <p:nvPr/>
        </p:nvPicPr>
        <p:blipFill>
          <a:blip r:embed="rId5"/>
          <a:stretch>
            <a:fillRect/>
          </a:stretch>
        </p:blipFill>
        <p:spPr>
          <a:xfrm>
            <a:off x="653353" y="1350711"/>
            <a:ext cx="3639587" cy="3639587"/>
          </a:xfrm>
          <a:prstGeom prst="rect">
            <a:avLst/>
          </a:prstGeom>
        </p:spPr>
      </p:pic>
    </p:spTree>
    <p:extLst>
      <p:ext uri="{BB962C8B-B14F-4D97-AF65-F5344CB8AC3E}">
        <p14:creationId xmlns:p14="http://schemas.microsoft.com/office/powerpoint/2010/main" val="74931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真空ステンレス保冷温缶ホルダー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フタ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ポリプロピレン・熱可塑性エラストマー</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8.5cm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10.5cm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175g</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真空ステンレス素材で保冷温効果が高く、美味しい飲み物を美味しい温度でキープできるホルダーです。</a:t>
            </a:r>
            <a:r>
              <a:rPr lang="en-US" altLang="ja-JP" sz="1600" dirty="0">
                <a:latin typeface="Meiryo UI" panose="020B0604030504040204" pitchFamily="50" charset="-128"/>
                <a:ea typeface="Meiryo UI" panose="020B0604030504040204" pitchFamily="50" charset="-128"/>
              </a:rPr>
              <a:t>350ml</a:t>
            </a:r>
            <a:r>
              <a:rPr lang="ja-JP" altLang="en-US" sz="1600" dirty="0">
                <a:latin typeface="Meiryo UI" panose="020B0604030504040204" pitchFamily="50" charset="-128"/>
                <a:ea typeface="Meiryo UI" panose="020B0604030504040204" pitchFamily="50" charset="-128"/>
              </a:rPr>
              <a:t>サイズの缶やペットボトルに対応。ノベルティ用などにもおすすめです。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C36021DC-7242-DD7A-197A-84D339436FE1}"/>
              </a:ext>
            </a:extLst>
          </p:cNvPr>
          <p:cNvPicPr>
            <a:picLocks noChangeAspect="1"/>
          </p:cNvPicPr>
          <p:nvPr/>
        </p:nvPicPr>
        <p:blipFill>
          <a:blip r:embed="rId5"/>
          <a:stretch>
            <a:fillRect/>
          </a:stretch>
        </p:blipFill>
        <p:spPr>
          <a:xfrm>
            <a:off x="619110" y="1374357"/>
            <a:ext cx="3639705" cy="3639705"/>
          </a:xfrm>
          <a:prstGeom prst="rect">
            <a:avLst/>
          </a:prstGeom>
        </p:spPr>
      </p:pic>
    </p:spTree>
    <p:extLst>
      <p:ext uri="{BB962C8B-B14F-4D97-AF65-F5344CB8AC3E}">
        <p14:creationId xmlns:p14="http://schemas.microsoft.com/office/powerpoint/2010/main" val="3393722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アウトドアランタン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カラー展開：モスグリーン</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・ポリスチレン・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樹脂・ポリプロピレン・スチール</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202g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288302"/>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雰囲気あるオシャレなデザインは部屋の中でも使えるランタン。本体カラーはモスグリーンのみ。オリジナルの名入れプリントも格安で承ります。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430BA5E6-F2A9-EC40-437B-198C517EF0A4}"/>
              </a:ext>
            </a:extLst>
          </p:cNvPr>
          <p:cNvPicPr>
            <a:picLocks noChangeAspect="1"/>
          </p:cNvPicPr>
          <p:nvPr/>
        </p:nvPicPr>
        <p:blipFill>
          <a:blip r:embed="rId5"/>
          <a:stretch>
            <a:fillRect/>
          </a:stretch>
        </p:blipFill>
        <p:spPr>
          <a:xfrm>
            <a:off x="711956" y="1385081"/>
            <a:ext cx="3665843" cy="3665843"/>
          </a:xfrm>
          <a:prstGeom prst="rect">
            <a:avLst/>
          </a:prstGeom>
        </p:spPr>
      </p:pic>
    </p:spTree>
    <p:extLst>
      <p:ext uri="{BB962C8B-B14F-4D97-AF65-F5344CB8AC3E}">
        <p14:creationId xmlns:p14="http://schemas.microsoft.com/office/powerpoint/2010/main" val="627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248×</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333×</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23mm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中に入れた物を外からでもひと目で視認できる上、耐久性にも優れたテントクロスを使用した、使い勝手の良い</a:t>
            </a:r>
            <a:r>
              <a:rPr lang="en-US" altLang="ja-JP" sz="1600" b="0" i="0" dirty="0">
                <a:solidFill>
                  <a:srgbClr val="333333"/>
                </a:solidFill>
                <a:effectLst/>
                <a:latin typeface="Meiryo UI" panose="020B0604030504040204" pitchFamily="50" charset="-128"/>
                <a:ea typeface="Meiryo UI" panose="020B0604030504040204" pitchFamily="50" charset="-128"/>
              </a:rPr>
              <a:t>A4</a:t>
            </a:r>
            <a:r>
              <a:rPr lang="ja-JP" altLang="en-US" sz="1600" b="0" i="0" dirty="0">
                <a:solidFill>
                  <a:srgbClr val="333333"/>
                </a:solidFill>
                <a:effectLst/>
                <a:latin typeface="Meiryo UI" panose="020B0604030504040204" pitchFamily="50" charset="-128"/>
                <a:ea typeface="Meiryo UI" panose="020B0604030504040204" pitchFamily="50" charset="-128"/>
              </a:rPr>
              <a:t>サイズのポーチです。全</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色のカラー展開から選択可能。名入れも格安で承ります。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4508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カジュアルでナチュラルな印象を与えるキャンバス素材がオシャレな、すっきりシンプルなサコッシュです。カラー展開も全</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色と豊富で、ノベルティやショッパー用などにもおすすめ。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6" name="図 35">
            <a:extLst>
              <a:ext uri="{FF2B5EF4-FFF2-40B4-BE49-F238E27FC236}">
                <a16:creationId xmlns:a16="http://schemas.microsoft.com/office/drawing/2014/main" id="{24307AFD-014D-8120-BC6A-3D1D7578F75F}"/>
              </a:ext>
            </a:extLst>
          </p:cNvPr>
          <p:cNvPicPr>
            <a:picLocks noChangeAspect="1"/>
          </p:cNvPicPr>
          <p:nvPr/>
        </p:nvPicPr>
        <p:blipFill>
          <a:blip r:embed="rId5"/>
          <a:stretch>
            <a:fillRect/>
          </a:stretch>
        </p:blipFill>
        <p:spPr>
          <a:xfrm>
            <a:off x="620683" y="1323570"/>
            <a:ext cx="3762684" cy="3762684"/>
          </a:xfrm>
          <a:prstGeom prst="rect">
            <a:avLst/>
          </a:prstGeom>
        </p:spPr>
      </p:pic>
    </p:spTree>
    <p:extLst>
      <p:ext uri="{BB962C8B-B14F-4D97-AF65-F5344CB8AC3E}">
        <p14:creationId xmlns:p14="http://schemas.microsoft.com/office/powerpoint/2010/main" val="267772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素材：ポリエステル・アルミ蒸着フィルム</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350×150×350mm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アルミ蒸着フィルムを内側に貼ってあるため保冷温効果の高いビッグサイズのトートバッグです。カラーバリエーションは全</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色。すべて名入れプリントも可能ですのでデザインに合わせて選択可能。</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1539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カトラリーセット麦わら入りタイプロング</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、麦わら他</a:t>
            </a:r>
          </a:p>
          <a:p>
            <a:r>
              <a:rPr lang="ja-JP" altLang="en-US" sz="900" dirty="0">
                <a:latin typeface="Meiryo UI" panose="020B0604030504040204" pitchFamily="34" charset="-128"/>
                <a:ea typeface="Meiryo UI" panose="020B0604030504040204" pitchFamily="34" charset="-128"/>
              </a:rPr>
              <a:t>サイズ：ケース／約</a:t>
            </a:r>
            <a:r>
              <a:rPr lang="en-US" altLang="ja-JP" sz="900" dirty="0">
                <a:latin typeface="Meiryo UI" panose="020B0604030504040204" pitchFamily="34" charset="-128"/>
                <a:ea typeface="Meiryo UI" panose="020B0604030504040204" pitchFamily="34" charset="-128"/>
              </a:rPr>
              <a:t>W57×H24×D210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）スプーン／約</a:t>
            </a:r>
            <a:r>
              <a:rPr lang="en-US" altLang="ja-JP" sz="900" dirty="0">
                <a:latin typeface="Meiryo UI" panose="020B0604030504040204" pitchFamily="34" charset="-128"/>
                <a:ea typeface="Meiryo UI" panose="020B0604030504040204" pitchFamily="34" charset="-128"/>
              </a:rPr>
              <a:t>W42×H180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）フォーク／約</a:t>
            </a:r>
            <a:r>
              <a:rPr lang="en-US" altLang="ja-JP" sz="900" dirty="0">
                <a:latin typeface="Meiryo UI" panose="020B0604030504040204" pitchFamily="34" charset="-128"/>
                <a:ea typeface="Meiryo UI" panose="020B0604030504040204" pitchFamily="34" charset="-128"/>
              </a:rPr>
              <a:t>W27×H175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）箸／約</a:t>
            </a:r>
            <a:r>
              <a:rPr lang="en-US" altLang="ja-JP" sz="900" dirty="0">
                <a:latin typeface="Meiryo UI" panose="020B0604030504040204" pitchFamily="34" charset="-128"/>
                <a:ea typeface="Meiryo UI" panose="020B0604030504040204" pitchFamily="34" charset="-128"/>
              </a:rPr>
              <a:t>H188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本来破棄される麦わらを配合し、使用するプラスチック量を減らして作られたエコなカトラリーセットです。スプーン・フォーク・箸の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点セットは、可愛いくすみカラー</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29F533F1-48B3-455D-A831-8FDBAD232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00" y="1337926"/>
            <a:ext cx="3609744" cy="36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6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ステンレスマグ</a:t>
            </a:r>
            <a:r>
              <a:rPr lang="en-US" altLang="ja-JP" sz="2000" dirty="0">
                <a:solidFill>
                  <a:schemeClr val="bg1"/>
                </a:solidFill>
                <a:latin typeface="Meiryo UI" panose="020B0604030504040204" pitchFamily="34" charset="-128"/>
                <a:ea typeface="Meiryo UI" panose="020B0604030504040204" pitchFamily="34" charset="-128"/>
              </a:rPr>
              <a:t>(300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材：（本体）ステンレス（取手）</a:t>
            </a:r>
            <a:r>
              <a:rPr lang="en"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：（本体）ステンレス（取手）</a:t>
            </a:r>
            <a:r>
              <a:rPr lang="en" altLang="ja-JP" sz="900" dirty="0">
                <a:latin typeface="Meiryo UI" panose="020B0604030504040204" pitchFamily="34" charset="-128"/>
                <a:ea typeface="Meiryo UI" panose="020B0604030504040204" pitchFamily="34" charset="-128"/>
              </a:rPr>
              <a:t>PP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容量：</a:t>
            </a:r>
            <a:r>
              <a:rPr lang="en" altLang="ja-JP" sz="900" dirty="0">
                <a:latin typeface="Meiryo UI" panose="020B0604030504040204" pitchFamily="34" charset="-128"/>
                <a:ea typeface="Meiryo UI" panose="020B0604030504040204" pitchFamily="34" charset="-128"/>
              </a:rPr>
              <a:t>300ml </a:t>
            </a:r>
          </a:p>
          <a:p>
            <a:r>
              <a:rPr lang="ja-JP" altLang="en-US" sz="900" dirty="0">
                <a:latin typeface="Meiryo UI" panose="020B0604030504040204" pitchFamily="34" charset="-128"/>
                <a:ea typeface="Meiryo UI" panose="020B0604030504040204" pitchFamily="34" charset="-128"/>
              </a:rPr>
              <a:t>包装：白箱入り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備考：黒・白・シルバー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黒、白、シルバーの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色カラーラインナップからお選びいただける、シンプルなステンレスマグ。中空二重構造で放熱しにくく、冷たさ・温かさが持続しやすい点がポイントです。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4B411DF0-4E63-CE49-BFD5-56C188C37188}"/>
              </a:ext>
            </a:extLst>
          </p:cNvPr>
          <p:cNvPicPr>
            <a:picLocks noChangeAspect="1"/>
          </p:cNvPicPr>
          <p:nvPr/>
        </p:nvPicPr>
        <p:blipFill>
          <a:blip r:embed="rId5"/>
          <a:stretch>
            <a:fillRect/>
          </a:stretch>
        </p:blipFill>
        <p:spPr>
          <a:xfrm>
            <a:off x="651327" y="1411148"/>
            <a:ext cx="3701127" cy="3441048"/>
          </a:xfrm>
          <a:prstGeom prst="rect">
            <a:avLst/>
          </a:prstGeom>
        </p:spPr>
      </p:pic>
    </p:spTree>
    <p:extLst>
      <p:ext uri="{BB962C8B-B14F-4D97-AF65-F5344CB8AC3E}">
        <p14:creationId xmlns:p14="http://schemas.microsoft.com/office/powerpoint/2010/main" val="78189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フォールディングカトラリー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素材：ステンレス・アルミ</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サイズ：収納時</a:t>
            </a:r>
            <a:r>
              <a:rPr lang="en-US" altLang="ja-JP" sz="900" dirty="0">
                <a:latin typeface="Meiryo UI" panose="020B0604030504040204" pitchFamily="50" charset="-128"/>
                <a:ea typeface="Meiryo UI" panose="020B0604030504040204" pitchFamily="50" charset="-128"/>
              </a:rPr>
              <a:t>:106×39×30mm/</a:t>
            </a:r>
            <a:r>
              <a:rPr lang="ja-JP" altLang="en-US" sz="900" dirty="0">
                <a:latin typeface="Meiryo UI" panose="020B0604030504040204" pitchFamily="50" charset="-128"/>
                <a:ea typeface="Meiryo UI" panose="020B0604030504040204" pitchFamily="50" charset="-128"/>
              </a:rPr>
              <a:t>使用時</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177mm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185m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包装：化粧箱入</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スプーンとフォークを一体型にして纏めて持ち歩くことができるカトラリーセットです。アウトドア系イベントやキャンペーンの特典用やノベルティ用としておすすめです。是非ご活用ください。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505902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TotalTime>
  <Words>2699</Words>
  <Application>Microsoft Office PowerPoint</Application>
  <PresentationFormat>画面に合わせる (4:3)</PresentationFormat>
  <Paragraphs>469</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32</vt:i4>
      </vt:variant>
    </vt:vector>
  </HeadingPairs>
  <TitlesOfParts>
    <vt:vector size="41" baseType="lpstr">
      <vt:lpstr>-apple-system</vt:lpstr>
      <vt:lpstr>Meiryo UI</vt:lpstr>
      <vt:lpstr>游ゴシック</vt:lpstr>
      <vt:lpstr>Arial</vt:lpstr>
      <vt:lpstr>Calibri</vt:lpstr>
      <vt:lpstr>Calibri Light</vt:lpstr>
      <vt:lpstr>Times New Roman</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2024-07-25T07:26:47Z</dcterms:modified>
</cp:coreProperties>
</file>