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7" r:id="rId3"/>
    <p:sldId id="258" r:id="rId4"/>
    <p:sldId id="259" r:id="rId5"/>
    <p:sldId id="260" r:id="rId6"/>
    <p:sldId id="288"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 id="286" r:id="rId32"/>
    <p:sldId id="287"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59"/>
    <p:restoredTop sz="94670"/>
  </p:normalViewPr>
  <p:slideViewPr>
    <p:cSldViewPr snapToGrid="0" snapToObjects="1">
      <p:cViewPr varScale="1">
        <p:scale>
          <a:sx n="82" d="100"/>
          <a:sy n="82" d="100"/>
        </p:scale>
        <p:origin x="780"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08D55-502A-E34A-8EAC-0CBDB58BC935}" type="datetimeFigureOut">
              <a:rPr kumimoji="1" lang="ja-JP" altLang="en-US" smtClean="0"/>
              <a:t>2024/7/25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3F492-097D-4343-8401-B9480D7F56FB}" type="slidenum">
              <a:rPr kumimoji="1" lang="ja-JP" altLang="en-US" smtClean="0"/>
              <a:t>‹#›</a:t>
            </a:fld>
            <a:endParaRPr kumimoji="1" lang="ja-JP" altLang="en-US"/>
          </a:p>
        </p:txBody>
      </p:sp>
    </p:spTree>
    <p:extLst>
      <p:ext uri="{BB962C8B-B14F-4D97-AF65-F5344CB8AC3E}">
        <p14:creationId xmlns:p14="http://schemas.microsoft.com/office/powerpoint/2010/main" val="2947449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46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7742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20811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344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5792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22087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9504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8294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05095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0860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320483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76214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oleObject" Target="../embeddings/oleObject3.bin"/><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oleObject" Target="../embeddings/oleObject4.bin"/><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oleObject" Target="../embeddings/oleObject5.bin"/><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oleObject" Target="../embeddings/oleObject6.bin"/><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oleObject" Target="../embeddings/oleObject7.bin"/><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oleObject" Target="../embeddings/oleObject8.bin"/><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oleObject" Target="../embeddings/oleObject9.bin"/><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oleObject" Target="../embeddings/oleObject10.bin"/><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oleObject" Target="../embeddings/oleObject11.bin"/><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oleObject" Target="../embeddings/oleObject12.bin"/><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oleObject" Target="../embeddings/oleObject13.bin"/><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oleObject" Target="../embeddings/oleObject14.bin"/><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oleObject" Target="../embeddings/oleObject15.bin"/><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12</a:t>
            </a:r>
            <a:r>
              <a:rPr lang="ja-JP" altLang="en-US" sz="2000">
                <a:solidFill>
                  <a:schemeClr val="bg1"/>
                </a:solidFill>
                <a:latin typeface="Meiryo UI" panose="020B0604030504040204" pitchFamily="34" charset="-128"/>
                <a:ea typeface="Meiryo UI" panose="020B0604030504040204" pitchFamily="34" charset="-128"/>
              </a:rPr>
              <a:t>オンス・厚生地コットンポーチ</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材：綿</a:t>
            </a:r>
            <a:r>
              <a:rPr lang="en-US" altLang="ja-JP" sz="900" dirty="0">
                <a:latin typeface="Meiryo UI" panose="020B0604030504040204" pitchFamily="34" charset="-128"/>
                <a:ea typeface="Meiryo UI" panose="020B0604030504040204" pitchFamily="34" charset="-128"/>
              </a:rPr>
              <a:t>(10</a:t>
            </a:r>
            <a:r>
              <a:rPr lang="ja-JP" altLang="en-US" sz="900">
                <a:latin typeface="Meiryo UI" panose="020B0604030504040204" pitchFamily="34" charset="-128"/>
                <a:ea typeface="Meiryo UI" panose="020B0604030504040204" pitchFamily="34" charset="-128"/>
              </a:rPr>
              <a:t>オンス</a:t>
            </a:r>
            <a:r>
              <a:rPr lang="en-US" altLang="ja-JP" sz="900" dirty="0">
                <a:latin typeface="Meiryo UI" panose="020B0604030504040204" pitchFamily="34" charset="-128"/>
                <a:ea typeface="Meiryo UI" panose="020B0604030504040204" pitchFamily="34" charset="-128"/>
              </a:rPr>
              <a:t>)</a:t>
            </a: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180×200×90</a:t>
            </a:r>
            <a:r>
              <a:rPr lang="en" altLang="ja-JP" sz="900" dirty="0">
                <a:latin typeface="Meiryo UI" panose="020B0604030504040204" pitchFamily="34" charset="-128"/>
                <a:ea typeface="Meiryo UI" panose="020B0604030504040204" pitchFamily="34" charset="-128"/>
              </a:rPr>
              <a:t>mm(</a:t>
            </a:r>
            <a:r>
              <a:rPr lang="ja-JP" altLang="en-US" sz="900">
                <a:latin typeface="Meiryo UI" panose="020B0604030504040204" pitchFamily="34" charset="-128"/>
                <a:ea typeface="Meiryo UI" panose="020B0604030504040204" pitchFamily="34" charset="-128"/>
              </a:rPr>
              <a:t>間口</a:t>
            </a:r>
            <a:r>
              <a:rPr lang="en-US" altLang="ja-JP" sz="900" dirty="0">
                <a:latin typeface="Meiryo UI" panose="020B0604030504040204" pitchFamily="34" charset="-128"/>
                <a:ea typeface="Meiryo UI" panose="020B0604030504040204" pitchFamily="34" charset="-128"/>
              </a:rPr>
              <a:t>300</a:t>
            </a:r>
            <a:r>
              <a:rPr lang="en"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　　　　　（包装形態：</a:t>
            </a:r>
            <a:r>
              <a:rPr lang="en-US" altLang="ja-JP" sz="900" dirty="0">
                <a:latin typeface="Meiryo UI" panose="020B0604030504040204" pitchFamily="34" charset="-128"/>
                <a:ea typeface="Meiryo UI" panose="020B0604030504040204" pitchFamily="34" charset="-128"/>
              </a:rPr>
              <a:t>10</a:t>
            </a:r>
            <a:r>
              <a:rPr lang="ja-JP" altLang="en-US" sz="900">
                <a:latin typeface="Meiryo UI" panose="020B0604030504040204" pitchFamily="34" charset="-128"/>
                <a:ea typeface="Meiryo UI" panose="020B0604030504040204" pitchFamily="34" charset="-128"/>
              </a:rPr>
              <a:t>枚単位でポリ袋入）</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考：ナチュラル・ブラック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en-US" altLang="ja-JP" sz="1600" dirty="0">
                <a:latin typeface="Meiryo UI" panose="020B0604030504040204" pitchFamily="34" charset="-128"/>
                <a:ea typeface="Meiryo UI" panose="020B0604030504040204" pitchFamily="34" charset="-128"/>
              </a:rPr>
              <a:t>12</a:t>
            </a:r>
            <a:r>
              <a:rPr lang="ja-JP" altLang="en-US" sz="1600">
                <a:latin typeface="Meiryo UI" panose="020B0604030504040204" pitchFamily="34" charset="-128"/>
                <a:ea typeface="Meiryo UI" panose="020B0604030504040204" pitchFamily="34" charset="-128"/>
              </a:rPr>
              <a:t>オンスと厚手のコットン素材で耐久性に優れ、見た目はすっきりとシンプルな舟型ポーチです。名入れプリントが可能ですのでちょっとしたノベルティグッズなどにもおすすめです。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11BEE72E-FB87-8840-AB69-9C025A026FD2}"/>
              </a:ext>
            </a:extLst>
          </p:cNvPr>
          <p:cNvPicPr>
            <a:picLocks noChangeAspect="1"/>
          </p:cNvPicPr>
          <p:nvPr/>
        </p:nvPicPr>
        <p:blipFill>
          <a:blip r:embed="rId5"/>
          <a:stretch>
            <a:fillRect/>
          </a:stretch>
        </p:blipFill>
        <p:spPr>
          <a:xfrm>
            <a:off x="767498" y="1454928"/>
            <a:ext cx="3441677" cy="3463646"/>
          </a:xfrm>
          <a:prstGeom prst="rect">
            <a:avLst/>
          </a:prstGeom>
        </p:spPr>
      </p:pic>
    </p:spTree>
    <p:extLst>
      <p:ext uri="{BB962C8B-B14F-4D97-AF65-F5344CB8AC3E}">
        <p14:creationId xmlns:p14="http://schemas.microsoft.com/office/powerpoint/2010/main" val="316179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白雲石コースター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素材：白雲石・コルク</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φ103×7mm</a:t>
            </a:r>
          </a:p>
          <a:p>
            <a:r>
              <a:rPr lang="ja-JP" altLang="en-US" sz="900" dirty="0">
                <a:latin typeface="Meiryo UI" panose="020B0604030504040204" pitchFamily="34" charset="-128"/>
                <a:ea typeface="Meiryo UI" panose="020B0604030504040204" pitchFamily="34" charset="-128"/>
              </a:rPr>
              <a:t>包装：化粧箱</a:t>
            </a:r>
          </a:p>
          <a:p>
            <a:r>
              <a:rPr lang="ja-JP" altLang="en-US" sz="900" dirty="0">
                <a:latin typeface="Meiryo UI" panose="020B0604030504040204" pitchFamily="34" charset="-128"/>
                <a:ea typeface="Meiryo UI" panose="020B0604030504040204" pitchFamily="34" charset="-128"/>
              </a:rPr>
              <a:t>生産国：中国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20142"/>
          </a:xfrm>
          <a:prstGeom prst="rect">
            <a:avLst/>
          </a:prstGeom>
          <a:noFill/>
        </p:spPr>
        <p:txBody>
          <a:bodyPr wrap="square" lIns="0" tIns="46800" rIns="0" spcCol="360000" rtlCol="0">
            <a:spAutoFit/>
          </a:bodyPr>
          <a:lstStyle/>
          <a:p>
            <a:pPr algn="just">
              <a:lnSpc>
                <a:spcPts val="2400"/>
              </a:lnSpc>
            </a:pPr>
            <a:r>
              <a:rPr lang="ja-JP" altLang="en-US" sz="1600" dirty="0"/>
              <a:t>裏面はコルク素材で滑り止めになっているため使い勝手の良い、白雲石コースターです。シンプルなアイテムのためオリジナルデザインによる名入れもよく映えて、販促用にもぴったり！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65" name="図 64">
            <a:extLst>
              <a:ext uri="{FF2B5EF4-FFF2-40B4-BE49-F238E27FC236}">
                <a16:creationId xmlns:a16="http://schemas.microsoft.com/office/drawing/2014/main" id="{B4EB7591-3F29-F304-A06E-78A4F3913870}"/>
              </a:ext>
            </a:extLst>
          </p:cNvPr>
          <p:cNvPicPr>
            <a:picLocks noChangeAspect="1"/>
          </p:cNvPicPr>
          <p:nvPr/>
        </p:nvPicPr>
        <p:blipFill>
          <a:blip r:embed="rId5"/>
          <a:stretch>
            <a:fillRect/>
          </a:stretch>
        </p:blipFill>
        <p:spPr>
          <a:xfrm>
            <a:off x="659556" y="1397098"/>
            <a:ext cx="3632658" cy="3632658"/>
          </a:xfrm>
          <a:prstGeom prst="rect">
            <a:avLst/>
          </a:prstGeom>
        </p:spPr>
      </p:pic>
    </p:spTree>
    <p:extLst>
      <p:ext uri="{BB962C8B-B14F-4D97-AF65-F5344CB8AC3E}">
        <p14:creationId xmlns:p14="http://schemas.microsoft.com/office/powerpoint/2010/main" val="2715733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オリジナルステッカー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印刷：オフセット印刷</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サイズ：はがきサイズ</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ハガキ程度のサイズを、一つのデザインにカットするシングルタイプから、色々なデザインのシールを複数レイアウトするマルチタイプまでご要望に沿ったオリジナルステッカーを製作します。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1" name="オブジェクト 20">
            <a:extLst>
              <a:ext uri="{FF2B5EF4-FFF2-40B4-BE49-F238E27FC236}">
                <a16:creationId xmlns:a16="http://schemas.microsoft.com/office/drawing/2014/main" id="{932BFF6A-F835-FE3D-1E15-11A12DA12E01}"/>
              </a:ext>
            </a:extLst>
          </p:cNvPr>
          <p:cNvGraphicFramePr>
            <a:graphicFrameLocks noChangeAspect="1"/>
          </p:cNvGraphicFramePr>
          <p:nvPr/>
        </p:nvGraphicFramePr>
        <p:xfrm>
          <a:off x="785545" y="1404676"/>
          <a:ext cx="3656012" cy="3673938"/>
        </p:xfrm>
        <a:graphic>
          <a:graphicData uri="http://schemas.openxmlformats.org/presentationml/2006/ole">
            <mc:AlternateContent xmlns:mc="http://schemas.openxmlformats.org/markup-compatibility/2006">
              <mc:Choice xmlns:v="urn:schemas-microsoft-com:vml" Requires="v">
                <p:oleObj name="Image" r:id="rId5" imgW="6475647" imgH="6507692" progId="Photoshop.Image.13">
                  <p:embed/>
                </p:oleObj>
              </mc:Choice>
              <mc:Fallback>
                <p:oleObj name="Image" r:id="rId5" imgW="6475647" imgH="6507692" progId="Photoshop.Image.13">
                  <p:embed/>
                  <p:pic>
                    <p:nvPicPr>
                      <p:cNvPr id="21" name="オブジェクト 20">
                        <a:extLst>
                          <a:ext uri="{FF2B5EF4-FFF2-40B4-BE49-F238E27FC236}">
                            <a16:creationId xmlns:a16="http://schemas.microsoft.com/office/drawing/2014/main" id="{932BFF6A-F835-FE3D-1E15-11A12DA12E01}"/>
                          </a:ext>
                        </a:extLst>
                      </p:cNvPr>
                      <p:cNvPicPr/>
                      <p:nvPr/>
                    </p:nvPicPr>
                    <p:blipFill>
                      <a:blip r:embed="rId6"/>
                      <a:stretch>
                        <a:fillRect/>
                      </a:stretch>
                    </p:blipFill>
                    <p:spPr>
                      <a:xfrm>
                        <a:off x="785545" y="1404676"/>
                        <a:ext cx="3656012" cy="3673938"/>
                      </a:xfrm>
                      <a:prstGeom prst="rect">
                        <a:avLst/>
                      </a:prstGeom>
                    </p:spPr>
                  </p:pic>
                </p:oleObj>
              </mc:Fallback>
            </mc:AlternateContent>
          </a:graphicData>
        </a:graphic>
      </p:graphicFrame>
    </p:spTree>
    <p:extLst>
      <p:ext uri="{BB962C8B-B14F-4D97-AF65-F5344CB8AC3E}">
        <p14:creationId xmlns:p14="http://schemas.microsoft.com/office/powerpoint/2010/main" val="76976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リサイクル</a:t>
            </a:r>
            <a:r>
              <a:rPr lang="en" altLang="ja-JP" sz="2000" dirty="0">
                <a:solidFill>
                  <a:schemeClr val="bg1"/>
                </a:solidFill>
                <a:latin typeface="Meiryo UI" panose="020B0604030504040204" pitchFamily="34" charset="-128"/>
                <a:ea typeface="Meiryo UI" panose="020B0604030504040204" pitchFamily="34" charset="-128"/>
              </a:rPr>
              <a:t>A7</a:t>
            </a:r>
            <a:r>
              <a:rPr lang="ja-JP" altLang="en-US" sz="2000">
                <a:solidFill>
                  <a:schemeClr val="bg1"/>
                </a:solidFill>
                <a:latin typeface="Meiryo UI" panose="020B0604030504040204" pitchFamily="34" charset="-128"/>
                <a:ea typeface="Meiryo UI" panose="020B0604030504040204" pitchFamily="34" charset="-128"/>
              </a:rPr>
              <a:t>リングメモ</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材：再生紙</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60</a:t>
            </a:r>
            <a:r>
              <a:rPr lang="ja-JP" altLang="en-US" sz="900">
                <a:latin typeface="Meiryo UI" panose="020B0604030504040204" pitchFamily="34" charset="-128"/>
                <a:ea typeface="Meiryo UI" panose="020B0604030504040204" pitchFamily="34" charset="-128"/>
              </a:rPr>
              <a:t>枚</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スチール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75×125×7mm </a:t>
            </a:r>
            <a:r>
              <a:rPr lang="ja-JP" altLang="en-US" sz="900">
                <a:latin typeface="Meiryo UI" panose="020B0604030504040204" pitchFamily="34" charset="-128"/>
                <a:ea typeface="Meiryo UI" panose="020B0604030504040204" pitchFamily="34" charset="-128"/>
              </a:rPr>
              <a:t>（包装形態：</a:t>
            </a:r>
            <a:r>
              <a:rPr lang="en" altLang="ja-JP" sz="900" dirty="0">
                <a:latin typeface="Meiryo UI" panose="020B0604030504040204" pitchFamily="34" charset="-128"/>
                <a:ea typeface="Meiryo UI" panose="020B0604030504040204" pitchFamily="34" charset="-128"/>
              </a:rPr>
              <a:t>OPP</a:t>
            </a:r>
            <a:r>
              <a:rPr lang="ja-JP" altLang="en-US" sz="900">
                <a:latin typeface="Meiryo UI" panose="020B0604030504040204" pitchFamily="34" charset="-128"/>
                <a:ea typeface="Meiryo UI" panose="020B0604030504040204" pitchFamily="34" charset="-128"/>
              </a:rPr>
              <a:t>袋）</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考：再生紙使用（</a:t>
            </a:r>
            <a:r>
              <a:rPr lang="en" altLang="ja-JP" sz="900" dirty="0">
                <a:latin typeface="Meiryo UI" panose="020B0604030504040204" pitchFamily="34" charset="-128"/>
                <a:ea typeface="Meiryo UI" panose="020B0604030504040204" pitchFamily="34" charset="-128"/>
              </a:rPr>
              <a:t>R</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マーク（本体裏面）</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ナチュラル</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地球環境に優しい再生紙を使用した</a:t>
            </a:r>
            <a:r>
              <a:rPr lang="en" altLang="ja-JP" sz="1600" dirty="0">
                <a:latin typeface="Meiryo UI" panose="020B0604030504040204" pitchFamily="34" charset="-128"/>
                <a:ea typeface="Meiryo UI" panose="020B0604030504040204" pitchFamily="34" charset="-128"/>
              </a:rPr>
              <a:t>A7</a:t>
            </a:r>
            <a:r>
              <a:rPr lang="ja-JP" altLang="en-US" sz="1600">
                <a:latin typeface="Meiryo UI" panose="020B0604030504040204" pitchFamily="34" charset="-128"/>
                <a:ea typeface="Meiryo UI" panose="020B0604030504040204" pitchFamily="34" charset="-128"/>
              </a:rPr>
              <a:t>サイズのリサイクルリングメモです。とてもシンプルなデザインで、どんなオリジナル名入れでもマッチしますので、ノベルティ用などにおすすめです。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8DDD76B7-F08D-F44C-B480-2549C35E7D0B}"/>
              </a:ext>
            </a:extLst>
          </p:cNvPr>
          <p:cNvPicPr>
            <a:picLocks noChangeAspect="1"/>
          </p:cNvPicPr>
          <p:nvPr/>
        </p:nvPicPr>
        <p:blipFill>
          <a:blip r:embed="rId5"/>
          <a:stretch>
            <a:fillRect/>
          </a:stretch>
        </p:blipFill>
        <p:spPr>
          <a:xfrm>
            <a:off x="813861" y="1570567"/>
            <a:ext cx="3175000" cy="3175000"/>
          </a:xfrm>
          <a:prstGeom prst="rect">
            <a:avLst/>
          </a:prstGeom>
        </p:spPr>
      </p:pic>
    </p:spTree>
    <p:extLst>
      <p:ext uri="{BB962C8B-B14F-4D97-AF65-F5344CB8AC3E}">
        <p14:creationId xmlns:p14="http://schemas.microsoft.com/office/powerpoint/2010/main" val="166460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ハードカバーメモ </a:t>
            </a:r>
            <a:r>
              <a:rPr lang="en-US" altLang="ja-JP" sz="2000" dirty="0">
                <a:solidFill>
                  <a:schemeClr val="bg1"/>
                </a:solidFill>
                <a:latin typeface="Meiryo UI" panose="020B0604030504040204" pitchFamily="34" charset="-128"/>
                <a:ea typeface="Meiryo UI" panose="020B0604030504040204" pitchFamily="34" charset="-128"/>
              </a:rPr>
              <a:t>A7</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pPr>
              <a:tabLst>
                <a:tab pos="450850" algn="l"/>
                <a:tab pos="631825" algn="l"/>
              </a:tabLst>
            </a:pPr>
            <a:r>
              <a:rPr lang="ja-JP" altLang="en-US" sz="900" dirty="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PU</a:t>
            </a:r>
            <a:r>
              <a:rPr lang="ja-JP" altLang="en-US" sz="900" b="0" i="0" dirty="0">
                <a:solidFill>
                  <a:srgbClr val="333333"/>
                </a:solidFill>
                <a:effectLst/>
                <a:latin typeface="-apple-system"/>
              </a:rPr>
              <a:t>・紙</a:t>
            </a:r>
            <a:endParaRPr lang="en-US" altLang="ja-JP" sz="900" b="0" i="0" dirty="0">
              <a:solidFill>
                <a:srgbClr val="333333"/>
              </a:solidFill>
              <a:effectLst/>
              <a:latin typeface="-apple-system"/>
            </a:endParaRPr>
          </a:p>
          <a:p>
            <a:pPr>
              <a:tabLst>
                <a:tab pos="450850" algn="l"/>
                <a:tab pos="631825"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107×75×16mm</a:t>
            </a:r>
          </a:p>
          <a:p>
            <a:pPr>
              <a:tabLst>
                <a:tab pos="450850" algn="l"/>
                <a:tab pos="631825"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ポリ入</a:t>
            </a:r>
            <a:endParaRPr lang="en-US" altLang="ja-JP" sz="900" b="0" i="0" dirty="0">
              <a:solidFill>
                <a:srgbClr val="333333"/>
              </a:solidFill>
              <a:effectLst/>
              <a:latin typeface="-apple-system"/>
            </a:endParaRPr>
          </a:p>
          <a:p>
            <a:pPr>
              <a:tabLst>
                <a:tab pos="450850" algn="l"/>
                <a:tab pos="631825" algn="l"/>
              </a:tabLst>
            </a:pPr>
            <a:r>
              <a:rPr lang="ja-JP" altLang="en-US" sz="900" spc="200" dirty="0">
                <a:latin typeface="Meiryo UI" panose="020B0604030504040204" pitchFamily="34" charset="-128"/>
                <a:ea typeface="Meiryo UI" panose="020B0604030504040204" pitchFamily="34" charset="-128"/>
              </a:rPr>
              <a:t>備　考</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ミシン目付メモ紙</a:t>
            </a:r>
            <a:r>
              <a:rPr lang="en-US" altLang="ja-JP" sz="900" b="0" i="0" dirty="0">
                <a:solidFill>
                  <a:srgbClr val="333333"/>
                </a:solidFill>
                <a:effectLst/>
                <a:latin typeface="-apple-system"/>
              </a:rPr>
              <a:t>96</a:t>
            </a:r>
            <a:r>
              <a:rPr lang="ja-JP" altLang="en-US" sz="900" b="0" i="0" dirty="0">
                <a:solidFill>
                  <a:srgbClr val="333333"/>
                </a:solidFill>
                <a:effectLst/>
                <a:latin typeface="-apple-system"/>
              </a:rPr>
              <a:t>枚</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罫入</a:t>
            </a:r>
            <a:r>
              <a:rPr lang="en-US" altLang="ja-JP" sz="900" b="0" i="0" dirty="0">
                <a:solidFill>
                  <a:srgbClr val="333333"/>
                </a:solidFill>
                <a:effectLst/>
                <a:latin typeface="-apple-system"/>
              </a:rPr>
              <a:t>48</a:t>
            </a:r>
            <a:r>
              <a:rPr lang="ja-JP" altLang="en-US" sz="900" b="0" i="0" dirty="0">
                <a:solidFill>
                  <a:srgbClr val="333333"/>
                </a:solidFill>
                <a:effectLst/>
                <a:latin typeface="-apple-system"/>
              </a:rPr>
              <a:t>･無地</a:t>
            </a:r>
            <a:r>
              <a:rPr lang="en-US" altLang="ja-JP" sz="900" b="0" i="0" dirty="0">
                <a:solidFill>
                  <a:srgbClr val="333333"/>
                </a:solidFill>
                <a:effectLst/>
                <a:latin typeface="-apple-system"/>
              </a:rPr>
              <a:t>48)</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ミシン目付きで使い勝手が良く、オシャレなハードカバーも高ポイントな</a:t>
            </a:r>
            <a:r>
              <a:rPr lang="en-US" altLang="ja-JP" sz="1600" b="0" i="0" dirty="0">
                <a:solidFill>
                  <a:srgbClr val="333333"/>
                </a:solidFill>
                <a:effectLst/>
                <a:latin typeface="-apple-system"/>
              </a:rPr>
              <a:t>A7</a:t>
            </a:r>
            <a:r>
              <a:rPr lang="ja-JP" altLang="en-US" sz="1600" b="0" i="0" dirty="0">
                <a:solidFill>
                  <a:srgbClr val="333333"/>
                </a:solidFill>
                <a:effectLst/>
                <a:latin typeface="-apple-system"/>
              </a:rPr>
              <a:t>サイズのメモ帳です。カラーバリエーションはオレンジ、ネイビー、ブルー、ベージュの全</a:t>
            </a:r>
            <a:r>
              <a:rPr lang="en-US" altLang="ja-JP" sz="1600" b="0" i="0" dirty="0">
                <a:solidFill>
                  <a:srgbClr val="333333"/>
                </a:solidFill>
                <a:effectLst/>
                <a:latin typeface="-apple-system"/>
              </a:rPr>
              <a:t>4</a:t>
            </a:r>
            <a:r>
              <a:rPr lang="ja-JP" altLang="en-US" sz="1600" b="0" i="0" dirty="0">
                <a:solidFill>
                  <a:srgbClr val="333333"/>
                </a:solidFill>
                <a:effectLst/>
                <a:latin typeface="-apple-system"/>
              </a:rPr>
              <a:t>色展開。</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83936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アイスタオル</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pPr>
              <a:tabLst>
                <a:tab pos="450850" algn="l"/>
                <a:tab pos="631825" algn="l"/>
              </a:tabLst>
            </a:pPr>
            <a:r>
              <a:rPr lang="ja-JP" altLang="en-US" sz="900" dirty="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ポリエステル</a:t>
            </a:r>
            <a:r>
              <a:rPr lang="en-US" altLang="ja-JP" sz="900" b="0" i="0" dirty="0">
                <a:solidFill>
                  <a:srgbClr val="333333"/>
                </a:solidFill>
                <a:effectLst/>
                <a:latin typeface="-apple-system"/>
              </a:rPr>
              <a:t>100%</a:t>
            </a:r>
          </a:p>
          <a:p>
            <a:pPr>
              <a:tabLst>
                <a:tab pos="450850" algn="l"/>
                <a:tab pos="631825"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300×850mm</a:t>
            </a:r>
          </a:p>
          <a:p>
            <a:pPr>
              <a:tabLst>
                <a:tab pos="450850" algn="l"/>
                <a:tab pos="631825"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ポリ入</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濡らして絞るとそれだけでひんやりとした涼感を得られる昨今流行のタオルです。暑い夏場のイベント・キャンペーンのちょっとした特典用などにもおすすめ。カラーはホワイトとブルーの</a:t>
            </a:r>
            <a:r>
              <a:rPr lang="en-US" altLang="ja-JP" sz="1600" b="0" i="0" dirty="0">
                <a:solidFill>
                  <a:srgbClr val="333333"/>
                </a:solidFill>
                <a:effectLst/>
                <a:latin typeface="-apple-system"/>
              </a:rPr>
              <a:t>2</a:t>
            </a:r>
            <a:r>
              <a:rPr lang="ja-JP" altLang="en-US" sz="1600" b="0" i="0" dirty="0">
                <a:solidFill>
                  <a:srgbClr val="333333"/>
                </a:solidFill>
                <a:effectLst/>
                <a:latin typeface="-apple-system"/>
              </a:rPr>
              <a:t>色展開。</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2255956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アクリルアンブレラマーカー</a:t>
            </a:r>
            <a:r>
              <a:rPr lang="en-US" altLang="ja-JP" sz="2000" dirty="0">
                <a:solidFill>
                  <a:schemeClr val="bg1"/>
                </a:solidFill>
                <a:latin typeface="Meiryo UI" panose="020B0604030504040204" pitchFamily="34" charset="-128"/>
                <a:ea typeface="Meiryo UI" panose="020B0604030504040204" pitchFamily="34" charset="-128"/>
              </a:rPr>
              <a:t>(S) </a:t>
            </a:r>
            <a:r>
              <a:rPr lang="ja-JP" altLang="en-US" sz="2000" dirty="0">
                <a:solidFill>
                  <a:schemeClr val="bg1"/>
                </a:solidFill>
                <a:latin typeface="Meiryo UI" panose="020B0604030504040204" pitchFamily="34" charset="-128"/>
                <a:ea typeface="Meiryo UI" panose="020B0604030504040204" pitchFamily="34" charset="-128"/>
              </a:rPr>
              <a:t>クリア</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56179"/>
          </a:xfrm>
          <a:prstGeom prst="rect">
            <a:avLst/>
          </a:prstGeom>
          <a:noFill/>
        </p:spPr>
        <p:txBody>
          <a:bodyPr wrap="square" lIns="90000" tIns="46800" rIns="0" bIns="46800" rtlCol="0">
            <a:spAutoFit/>
          </a:bodyPr>
          <a:lstStyle/>
          <a:p>
            <a:r>
              <a:rPr lang="ja-JP" altLang="en-US" sz="1000" dirty="0">
                <a:latin typeface="Meiryo UI" panose="020B0604030504040204" pitchFamily="34" charset="-128"/>
                <a:ea typeface="Meiryo UI" panose="020B0604030504040204" pitchFamily="34" charset="-128"/>
              </a:rPr>
              <a:t>素材：アクリル 他</a:t>
            </a:r>
          </a:p>
          <a:p>
            <a:r>
              <a:rPr lang="ja-JP" altLang="en-US" sz="1000" dirty="0">
                <a:latin typeface="Meiryo UI" panose="020B0604030504040204" pitchFamily="34" charset="-128"/>
                <a:ea typeface="Meiryo UI" panose="020B0604030504040204" pitchFamily="34" charset="-128"/>
              </a:rPr>
              <a:t>サイズ：</a:t>
            </a:r>
            <a:r>
              <a:rPr lang="en-US" altLang="ja-JP" sz="1000" dirty="0">
                <a:latin typeface="Meiryo UI" panose="020B0604030504040204" pitchFamily="34" charset="-128"/>
                <a:ea typeface="Meiryo UI" panose="020B0604030504040204" pitchFamily="34" charset="-128"/>
              </a:rPr>
              <a:t>30×30×3(mm)</a:t>
            </a:r>
          </a:p>
          <a:p>
            <a:r>
              <a:rPr lang="ja-JP" altLang="en-US" sz="1000" dirty="0">
                <a:latin typeface="Meiryo UI" panose="020B0604030504040204" pitchFamily="34" charset="-128"/>
                <a:ea typeface="Meiryo UI" panose="020B0604030504040204" pitchFamily="34" charset="-128"/>
              </a:rPr>
              <a:t>包装：</a:t>
            </a:r>
            <a:r>
              <a:rPr lang="en-US" altLang="ja-JP" sz="1000" dirty="0">
                <a:latin typeface="Meiryo UI" panose="020B0604030504040204" pitchFamily="34" charset="-128"/>
                <a:ea typeface="Meiryo UI" panose="020B0604030504040204" pitchFamily="34" charset="-128"/>
              </a:rPr>
              <a:t>PP</a:t>
            </a:r>
            <a:r>
              <a:rPr lang="ja-JP" altLang="en-US" sz="1000" dirty="0">
                <a:latin typeface="Meiryo UI" panose="020B0604030504040204" pitchFamily="34" charset="-128"/>
                <a:ea typeface="Meiryo UI" panose="020B0604030504040204" pitchFamily="34" charset="-128"/>
              </a:rPr>
              <a:t>袋 </a:t>
            </a:r>
            <a:endParaRPr lang="en-US" altLang="ja-JP" sz="10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dirty="0"/>
              <a:t>S</a:t>
            </a:r>
            <a:r>
              <a:rPr lang="ja-JP" altLang="en-US" sz="1600" dirty="0"/>
              <a:t>サイズのアンブレラマーカーです。オリジナルプリントされたキャラクターやデザインに合わせて形状をカットできるアクリル素材で、オリジナルグッズやノベルティ用などに最適です。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81" name="図 80">
            <a:extLst>
              <a:ext uri="{FF2B5EF4-FFF2-40B4-BE49-F238E27FC236}">
                <a16:creationId xmlns:a16="http://schemas.microsoft.com/office/drawing/2014/main" id="{6471FE1D-F70D-4A30-BBF9-FBCAD154B5C6}"/>
              </a:ext>
            </a:extLst>
          </p:cNvPr>
          <p:cNvPicPr>
            <a:picLocks noChangeAspect="1"/>
          </p:cNvPicPr>
          <p:nvPr/>
        </p:nvPicPr>
        <p:blipFill>
          <a:blip r:embed="rId5"/>
          <a:stretch>
            <a:fillRect/>
          </a:stretch>
        </p:blipFill>
        <p:spPr>
          <a:xfrm>
            <a:off x="696894" y="1429747"/>
            <a:ext cx="3635616" cy="3635616"/>
          </a:xfrm>
          <a:prstGeom prst="rect">
            <a:avLst/>
          </a:prstGeom>
        </p:spPr>
      </p:pic>
    </p:spTree>
    <p:extLst>
      <p:ext uri="{BB962C8B-B14F-4D97-AF65-F5344CB8AC3E}">
        <p14:creationId xmlns:p14="http://schemas.microsoft.com/office/powerpoint/2010/main" val="3148315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レーザーカットできるモバイルリングホルダー ラージ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カラー展開：ブラック、ホワイト</a:t>
            </a:r>
          </a:p>
          <a:p>
            <a:r>
              <a:rPr lang="ja-JP" altLang="en-US" sz="900" dirty="0">
                <a:latin typeface="Meiryo UI" panose="020B0604030504040204" pitchFamily="34" charset="-128"/>
                <a:ea typeface="Meiryo UI" panose="020B0604030504040204" pitchFamily="34" charset="-128"/>
              </a:rPr>
              <a:t>素材：アクリル、亜鉛合金 他</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60×90×7(mm)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備考：取説付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大型のスマートフォンにも対応した大きめのモバイルリングホルダー。レーザーカット加工をすればキャラクターに合わせたデザインに仕上げることができます。物販から販促まで多用途で使えます。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4" name="図 43">
            <a:extLst>
              <a:ext uri="{FF2B5EF4-FFF2-40B4-BE49-F238E27FC236}">
                <a16:creationId xmlns:a16="http://schemas.microsoft.com/office/drawing/2014/main" id="{2383F92C-BB2F-96CB-7D69-F7092DF3B36C}"/>
              </a:ext>
            </a:extLst>
          </p:cNvPr>
          <p:cNvPicPr>
            <a:picLocks noChangeAspect="1"/>
          </p:cNvPicPr>
          <p:nvPr/>
        </p:nvPicPr>
        <p:blipFill>
          <a:blip r:embed="rId5"/>
          <a:stretch>
            <a:fillRect/>
          </a:stretch>
        </p:blipFill>
        <p:spPr>
          <a:xfrm>
            <a:off x="668466" y="1359200"/>
            <a:ext cx="3610731" cy="3610731"/>
          </a:xfrm>
          <a:prstGeom prst="rect">
            <a:avLst/>
          </a:prstGeom>
        </p:spPr>
      </p:pic>
    </p:spTree>
    <p:extLst>
      <p:ext uri="{BB962C8B-B14F-4D97-AF65-F5344CB8AC3E}">
        <p14:creationId xmlns:p14="http://schemas.microsoft.com/office/powerpoint/2010/main" val="2709734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アイスクリームスプーン</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材：アルミ</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26×100×6mm</a:t>
            </a:r>
            <a:r>
              <a:rPr lang="ja-JP" altLang="en-US" sz="900">
                <a:latin typeface="Meiryo UI" panose="020B0604030504040204" pitchFamily="34" charset="-128"/>
                <a:ea typeface="Meiryo UI" panose="020B0604030504040204" pitchFamily="34" charset="-128"/>
              </a:rPr>
              <a:t>（包装形態：</a:t>
            </a:r>
            <a:r>
              <a:rPr lang="en-US" altLang="ja-JP" sz="900" dirty="0">
                <a:latin typeface="Meiryo UI" panose="020B0604030504040204" pitchFamily="34" charset="-128"/>
                <a:ea typeface="Meiryo UI" panose="020B0604030504040204" pitchFamily="34" charset="-128"/>
              </a:rPr>
              <a:t>OPP</a:t>
            </a:r>
            <a:r>
              <a:rPr lang="ja-JP" altLang="en-US" sz="900">
                <a:latin typeface="Meiryo UI" panose="020B0604030504040204" pitchFamily="34" charset="-128"/>
                <a:ea typeface="Meiryo UI" panose="020B0604030504040204" pitchFamily="34" charset="-128"/>
              </a:rPr>
              <a:t>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台紙）</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台紙面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考：シルバー・ブラック・シャンパンゴールド</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食品衛生検査済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手の体温が伝わりやすいアルミ素材のアイスクリーム専用スプーンです。カチカチに固いアイスクリームを早く食べたい方におすすめ。</a:t>
            </a:r>
            <a:r>
              <a:rPr lang="en-US" altLang="ja-JP" sz="1600" dirty="0">
                <a:latin typeface="Meiryo UI" panose="020B0604030504040204" pitchFamily="34" charset="-128"/>
                <a:ea typeface="Meiryo UI" panose="020B0604030504040204" pitchFamily="34" charset="-128"/>
              </a:rPr>
              <a:t>3</a:t>
            </a:r>
            <a:r>
              <a:rPr lang="ja-JP" altLang="en-US" sz="1600">
                <a:latin typeface="Meiryo UI" panose="020B0604030504040204" pitchFamily="34" charset="-128"/>
                <a:ea typeface="Meiryo UI" panose="020B0604030504040204" pitchFamily="34" charset="-128"/>
              </a:rPr>
              <a:t>色のカラーバリエーションからお選びいただけます。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E8423D46-BBC5-884E-8B5E-D2740B363229}"/>
              </a:ext>
            </a:extLst>
          </p:cNvPr>
          <p:cNvPicPr>
            <a:picLocks noChangeAspect="1"/>
          </p:cNvPicPr>
          <p:nvPr/>
        </p:nvPicPr>
        <p:blipFill>
          <a:blip r:embed="rId5"/>
          <a:stretch>
            <a:fillRect/>
          </a:stretch>
        </p:blipFill>
        <p:spPr>
          <a:xfrm>
            <a:off x="895104" y="1496155"/>
            <a:ext cx="3212303" cy="3361713"/>
          </a:xfrm>
          <a:prstGeom prst="rect">
            <a:avLst/>
          </a:prstGeom>
        </p:spPr>
      </p:pic>
    </p:spTree>
    <p:extLst>
      <p:ext uri="{BB962C8B-B14F-4D97-AF65-F5344CB8AC3E}">
        <p14:creationId xmlns:p14="http://schemas.microsoft.com/office/powerpoint/2010/main" val="1187593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厚手コットンサコッシュ</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 </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330×250mm</a:t>
            </a:r>
            <a:r>
              <a:rPr lang="ja-JP" altLang="en-US" sz="900">
                <a:latin typeface="Meiryo UI" panose="020B0604030504040204" pitchFamily="34" charset="-128"/>
                <a:ea typeface="Meiryo UI" panose="020B0604030504040204" pitchFamily="34" charset="-128"/>
              </a:rPr>
              <a:t>、ショルダー部分</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25×1150mm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考：ネイビー・ナチュラル・ブラック・ワインレッド</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展示会や説明会の資料配布用にも活用できる</a:t>
            </a:r>
            <a:r>
              <a:rPr lang="en" altLang="ja-JP" sz="1600" dirty="0">
                <a:latin typeface="Meiryo UI" panose="020B0604030504040204" pitchFamily="34" charset="-128"/>
                <a:ea typeface="Meiryo UI" panose="020B0604030504040204" pitchFamily="34" charset="-128"/>
              </a:rPr>
              <a:t>A4</a:t>
            </a:r>
            <a:r>
              <a:rPr lang="ja-JP" altLang="en-US" sz="1600">
                <a:latin typeface="Meiryo UI" panose="020B0604030504040204" pitchFamily="34" charset="-128"/>
                <a:ea typeface="Meiryo UI" panose="020B0604030504040204" pitchFamily="34" charset="-128"/>
              </a:rPr>
              <a:t>サイズがぴったり入るコットン素材のサコッシュです。ショップのオリジナルグッズやショッパーとしても人気の高いアイテムです。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2FC5C3F2-559F-6847-A2E5-7BA756CA0581}"/>
              </a:ext>
            </a:extLst>
          </p:cNvPr>
          <p:cNvPicPr>
            <a:picLocks noChangeAspect="1"/>
          </p:cNvPicPr>
          <p:nvPr/>
        </p:nvPicPr>
        <p:blipFill>
          <a:blip r:embed="rId5"/>
          <a:stretch>
            <a:fillRect/>
          </a:stretch>
        </p:blipFill>
        <p:spPr>
          <a:xfrm>
            <a:off x="792549" y="1472504"/>
            <a:ext cx="3309050" cy="3494289"/>
          </a:xfrm>
          <a:prstGeom prst="rect">
            <a:avLst/>
          </a:prstGeom>
        </p:spPr>
      </p:pic>
    </p:spTree>
    <p:extLst>
      <p:ext uri="{BB962C8B-B14F-4D97-AF65-F5344CB8AC3E}">
        <p14:creationId xmlns:p14="http://schemas.microsoft.com/office/powerpoint/2010/main" val="2019910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付箋付スマホスタンド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648512"/>
          </a:xfrm>
          <a:prstGeom prst="rect">
            <a:avLst/>
          </a:prstGeom>
          <a:noFill/>
        </p:spPr>
        <p:txBody>
          <a:bodyPr wrap="square" lIns="90000" tIns="46800" rIns="0" bIns="46800" rtlCol="0">
            <a:spAutoFit/>
          </a:bodyPr>
          <a:lstStyle/>
          <a:p>
            <a:pPr>
              <a:tabLst>
                <a:tab pos="542925" algn="l"/>
                <a:tab pos="715963" algn="l"/>
              </a:tabLst>
            </a:pPr>
            <a:r>
              <a:rPr lang="ja-JP" altLang="en-US" sz="900" dirty="0">
                <a:latin typeface="Meiryo UI" panose="020B0604030504040204" pitchFamily="34" charset="-128"/>
                <a:ea typeface="Meiryo UI" panose="020B0604030504040204" pitchFamily="34" charset="-128"/>
              </a:rPr>
              <a:t>カラー展開</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単色</a:t>
            </a:r>
            <a:endParaRPr lang="en-US" altLang="ja-JP" sz="900" spc="200" dirty="0">
              <a:latin typeface="Meiryo UI" panose="020B0604030504040204" pitchFamily="34" charset="-128"/>
              <a:ea typeface="Meiryo UI" panose="020B0604030504040204" pitchFamily="34" charset="-128"/>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ABS</a:t>
            </a:r>
            <a:r>
              <a:rPr lang="ja-JP" altLang="en-US" sz="900" b="0" i="0" dirty="0">
                <a:solidFill>
                  <a:srgbClr val="333333"/>
                </a:solidFill>
                <a:effectLst/>
                <a:latin typeface="-apple-system"/>
              </a:rPr>
              <a:t>・紙</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12×83×95mm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包装袋</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リモート会議などに役立つスマホスタンドと付箋がひとつになった便利グッズです。ケースにはオリジナルデザインのフルカラー名入れプリントも可能なためノベルティ用にもおすすめ。</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261292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キャンバスフラットポーチ</a:t>
            </a:r>
            <a:r>
              <a:rPr lang="en-US" altLang="ja-JP" sz="2000" dirty="0">
                <a:solidFill>
                  <a:schemeClr val="bg1"/>
                </a:solidFill>
                <a:latin typeface="Meiryo UI" panose="020B0604030504040204" pitchFamily="34" charset="-128"/>
                <a:ea typeface="Meiryo UI" panose="020B0604030504040204" pitchFamily="34" charset="-128"/>
              </a:rPr>
              <a:t>(</a:t>
            </a:r>
            <a:r>
              <a:rPr lang="en" altLang="ja-JP" sz="2000" dirty="0">
                <a:solidFill>
                  <a:schemeClr val="bg1"/>
                </a:solidFill>
                <a:latin typeface="Meiryo UI" panose="020B0604030504040204" pitchFamily="34" charset="-128"/>
                <a:ea typeface="Meiryo UI" panose="020B0604030504040204" pitchFamily="34" charset="-128"/>
              </a:rPr>
              <a:t>S)</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200×120mm</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考：ミッドナイトブルー・ナチュラル・ナイトブラック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ステーショナリーやコスメ入れ、バッグインバッグ用などに大変重宝する、シンプルなキャンバス素材の</a:t>
            </a:r>
            <a:r>
              <a:rPr lang="en" altLang="ja-JP" sz="1600" dirty="0">
                <a:latin typeface="Meiryo UI" panose="020B0604030504040204" pitchFamily="34" charset="-128"/>
                <a:ea typeface="Meiryo UI" panose="020B0604030504040204" pitchFamily="34" charset="-128"/>
              </a:rPr>
              <a:t>S</a:t>
            </a:r>
            <a:r>
              <a:rPr lang="ja-JP" altLang="en-US" sz="1600">
                <a:latin typeface="Meiryo UI" panose="020B0604030504040204" pitchFamily="34" charset="-128"/>
                <a:ea typeface="Meiryo UI" panose="020B0604030504040204" pitchFamily="34" charset="-128"/>
              </a:rPr>
              <a:t>サイズトートです。名入れプリントが映えますのでノベルティグッズとしても大人気！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72AE6FC4-B537-3B44-AE04-9600FECC6691}"/>
              </a:ext>
            </a:extLst>
          </p:cNvPr>
          <p:cNvPicPr>
            <a:picLocks noChangeAspect="1"/>
          </p:cNvPicPr>
          <p:nvPr/>
        </p:nvPicPr>
        <p:blipFill>
          <a:blip r:embed="rId5"/>
          <a:stretch>
            <a:fillRect/>
          </a:stretch>
        </p:blipFill>
        <p:spPr>
          <a:xfrm>
            <a:off x="856214" y="1358569"/>
            <a:ext cx="3371124" cy="3576939"/>
          </a:xfrm>
          <a:prstGeom prst="rect">
            <a:avLst/>
          </a:prstGeom>
        </p:spPr>
      </p:pic>
    </p:spTree>
    <p:extLst>
      <p:ext uri="{BB962C8B-B14F-4D97-AF65-F5344CB8AC3E}">
        <p14:creationId xmlns:p14="http://schemas.microsoft.com/office/powerpoint/2010/main" val="3514532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壁掛け</a:t>
            </a:r>
            <a:r>
              <a:rPr lang="en-US" altLang="ja-JP" sz="2000" dirty="0">
                <a:solidFill>
                  <a:schemeClr val="bg1"/>
                </a:solidFill>
                <a:latin typeface="Meiryo UI" panose="020B0604030504040204" pitchFamily="34" charset="-128"/>
                <a:ea typeface="Meiryo UI" panose="020B0604030504040204" pitchFamily="34" charset="-128"/>
              </a:rPr>
              <a:t>&amp;</a:t>
            </a:r>
            <a:r>
              <a:rPr lang="ja-JP" altLang="en-US" sz="2000" dirty="0">
                <a:solidFill>
                  <a:schemeClr val="bg1"/>
                </a:solidFill>
                <a:latin typeface="Meiryo UI" panose="020B0604030504040204" pitchFamily="34" charset="-128"/>
                <a:ea typeface="Meiryo UI" panose="020B0604030504040204" pitchFamily="34" charset="-128"/>
              </a:rPr>
              <a:t>スタンドピクチャーボード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はがきサイズ</a:t>
            </a:r>
            <a:r>
              <a:rPr lang="en-US" altLang="ja-JP" sz="2000" dirty="0">
                <a:solidFill>
                  <a:schemeClr val="bg1"/>
                </a:solidFill>
                <a:latin typeface="Meiryo UI" panose="020B0604030504040204" pitchFamily="34" charset="-128"/>
                <a:ea typeface="Meiryo UI" panose="020B0604030504040204" pitchFamily="34" charset="-128"/>
              </a:rPr>
              <a:t>)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ABS</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100×148×10(mm)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備考：取説付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はがきサイズの、縦でも横でもスタンドで利用できる上、壁掛けとしても使えるピクチャーボードです。アニメ等のキャラクターグッズやイベント・キャンペーンのノベルティ用としてもおすすめ。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3" name="図 22">
            <a:extLst>
              <a:ext uri="{FF2B5EF4-FFF2-40B4-BE49-F238E27FC236}">
                <a16:creationId xmlns:a16="http://schemas.microsoft.com/office/drawing/2014/main" id="{77B6BE15-B499-BCC7-7081-53DE9A61511A}"/>
              </a:ext>
            </a:extLst>
          </p:cNvPr>
          <p:cNvPicPr>
            <a:picLocks noChangeAspect="1"/>
          </p:cNvPicPr>
          <p:nvPr/>
        </p:nvPicPr>
        <p:blipFill>
          <a:blip r:embed="rId5"/>
          <a:stretch>
            <a:fillRect/>
          </a:stretch>
        </p:blipFill>
        <p:spPr>
          <a:xfrm>
            <a:off x="688492" y="1392357"/>
            <a:ext cx="3602759" cy="3602759"/>
          </a:xfrm>
          <a:prstGeom prst="rect">
            <a:avLst/>
          </a:prstGeom>
        </p:spPr>
      </p:pic>
    </p:spTree>
    <p:extLst>
      <p:ext uri="{BB962C8B-B14F-4D97-AF65-F5344CB8AC3E}">
        <p14:creationId xmlns:p14="http://schemas.microsoft.com/office/powerpoint/2010/main" val="3715778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オリジナル手拭い（顔料プリント）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印刷：顔料プリント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900×340mm</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素材：綿</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手ぬぐいの生地の上にインクを乗せる事で、細かな線のデザインを再現する顔料プリント手ぬぐい。展示会用ノベルティや物販品を。大量枚数＆低コストで製作したいとお考えの方にはオススメです。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1" name="オブジェクト 20">
            <a:extLst>
              <a:ext uri="{FF2B5EF4-FFF2-40B4-BE49-F238E27FC236}">
                <a16:creationId xmlns:a16="http://schemas.microsoft.com/office/drawing/2014/main" id="{CB70EAE8-404D-A55C-09B5-D254903C91B5}"/>
              </a:ext>
            </a:extLst>
          </p:cNvPr>
          <p:cNvGraphicFramePr>
            <a:graphicFrameLocks noChangeAspect="1"/>
          </p:cNvGraphicFramePr>
          <p:nvPr/>
        </p:nvGraphicFramePr>
        <p:xfrm>
          <a:off x="639642" y="1308104"/>
          <a:ext cx="3781425" cy="3793617"/>
        </p:xfrm>
        <a:graphic>
          <a:graphicData uri="http://schemas.openxmlformats.org/presentationml/2006/ole">
            <mc:AlternateContent xmlns:mc="http://schemas.openxmlformats.org/markup-compatibility/2006">
              <mc:Choice xmlns:v="urn:schemas-microsoft-com:vml" Requires="v">
                <p:oleObj name="Image" r:id="rId5" imgW="6400800" imgH="6420908" progId="Photoshop.Image.13">
                  <p:embed/>
                </p:oleObj>
              </mc:Choice>
              <mc:Fallback>
                <p:oleObj name="Image" r:id="rId5" imgW="6400800" imgH="6420908" progId="Photoshop.Image.13">
                  <p:embed/>
                  <p:pic>
                    <p:nvPicPr>
                      <p:cNvPr id="21" name="オブジェクト 20">
                        <a:extLst>
                          <a:ext uri="{FF2B5EF4-FFF2-40B4-BE49-F238E27FC236}">
                            <a16:creationId xmlns:a16="http://schemas.microsoft.com/office/drawing/2014/main" id="{CB70EAE8-404D-A55C-09B5-D254903C91B5}"/>
                          </a:ext>
                        </a:extLst>
                      </p:cNvPr>
                      <p:cNvPicPr/>
                      <p:nvPr/>
                    </p:nvPicPr>
                    <p:blipFill>
                      <a:blip r:embed="rId6"/>
                      <a:stretch>
                        <a:fillRect/>
                      </a:stretch>
                    </p:blipFill>
                    <p:spPr>
                      <a:xfrm>
                        <a:off x="639642" y="1308104"/>
                        <a:ext cx="3781425" cy="3793617"/>
                      </a:xfrm>
                      <a:prstGeom prst="rect">
                        <a:avLst/>
                      </a:prstGeom>
                    </p:spPr>
                  </p:pic>
                </p:oleObj>
              </mc:Fallback>
            </mc:AlternateContent>
          </a:graphicData>
        </a:graphic>
      </p:graphicFrame>
    </p:spTree>
    <p:extLst>
      <p:ext uri="{BB962C8B-B14F-4D97-AF65-F5344CB8AC3E}">
        <p14:creationId xmlns:p14="http://schemas.microsoft.com/office/powerpoint/2010/main" val="1175872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オリジナルアクリルキーホルダー</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小</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W50×H50㎜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放送：個別袋入れ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アイドルやアーティスト、アニメや漫画のキャラをフルカラーでプリントできる厚さ約</a:t>
            </a:r>
            <a:r>
              <a:rPr lang="en-US" altLang="ja-JP" sz="1600" dirty="0"/>
              <a:t>3mm</a:t>
            </a:r>
            <a:r>
              <a:rPr lang="ja-JP" altLang="en-US" sz="1600" dirty="0"/>
              <a:t>のアクリルキーホルダー。</a:t>
            </a:r>
            <a:r>
              <a:rPr lang="en-US" altLang="ja-JP" sz="1600" dirty="0"/>
              <a:t>50×50mm</a:t>
            </a:r>
            <a:r>
              <a:rPr lang="ja-JP" altLang="en-US" sz="1600" dirty="0"/>
              <a:t>以内であれば、デザインに合わせて自由な形にカットできます。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5" name="オブジェクト 24">
            <a:extLst>
              <a:ext uri="{FF2B5EF4-FFF2-40B4-BE49-F238E27FC236}">
                <a16:creationId xmlns:a16="http://schemas.microsoft.com/office/drawing/2014/main" id="{5317960A-4551-E748-29D6-47CA8EA3E578}"/>
              </a:ext>
            </a:extLst>
          </p:cNvPr>
          <p:cNvGraphicFramePr>
            <a:graphicFrameLocks noChangeAspect="1"/>
          </p:cNvGraphicFramePr>
          <p:nvPr/>
        </p:nvGraphicFramePr>
        <p:xfrm>
          <a:off x="680266" y="1416127"/>
          <a:ext cx="3586739" cy="3583939"/>
        </p:xfrm>
        <a:graphic>
          <a:graphicData uri="http://schemas.openxmlformats.org/presentationml/2006/ole">
            <mc:AlternateContent xmlns:mc="http://schemas.openxmlformats.org/markup-compatibility/2006">
              <mc:Choice xmlns:v="urn:schemas-microsoft-com:vml" Requires="v">
                <p:oleObj name="Image" r:id="rId5" imgW="12751820" imgH="12741981" progId="Photoshop.Image.13">
                  <p:embed/>
                </p:oleObj>
              </mc:Choice>
              <mc:Fallback>
                <p:oleObj name="Image" r:id="rId5" imgW="12751820" imgH="12741981" progId="Photoshop.Image.13">
                  <p:embed/>
                  <p:pic>
                    <p:nvPicPr>
                      <p:cNvPr id="25" name="オブジェクト 24">
                        <a:extLst>
                          <a:ext uri="{FF2B5EF4-FFF2-40B4-BE49-F238E27FC236}">
                            <a16:creationId xmlns:a16="http://schemas.microsoft.com/office/drawing/2014/main" id="{5317960A-4551-E748-29D6-47CA8EA3E578}"/>
                          </a:ext>
                        </a:extLst>
                      </p:cNvPr>
                      <p:cNvPicPr/>
                      <p:nvPr/>
                    </p:nvPicPr>
                    <p:blipFill>
                      <a:blip r:embed="rId6"/>
                      <a:stretch>
                        <a:fillRect/>
                      </a:stretch>
                    </p:blipFill>
                    <p:spPr>
                      <a:xfrm>
                        <a:off x="680266" y="1416127"/>
                        <a:ext cx="3586739" cy="3583939"/>
                      </a:xfrm>
                      <a:prstGeom prst="rect">
                        <a:avLst/>
                      </a:prstGeom>
                    </p:spPr>
                  </p:pic>
                </p:oleObj>
              </mc:Fallback>
            </mc:AlternateContent>
          </a:graphicData>
        </a:graphic>
      </p:graphicFrame>
    </p:spTree>
    <p:extLst>
      <p:ext uri="{BB962C8B-B14F-4D97-AF65-F5344CB8AC3E}">
        <p14:creationId xmlns:p14="http://schemas.microsoft.com/office/powerpoint/2010/main" val="3802926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オリジナルアクリルスタンド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小</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W50×H50㎜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放送：個別袋入れ</a:t>
            </a:r>
            <a:endParaRPr lang="en-US" altLang="ja-JP" sz="900" dirty="0">
              <a:latin typeface="Meiryo UI" panose="020B0604030504040204" pitchFamily="34" charset="-128"/>
              <a:ea typeface="Meiryo UI" panose="020B0604030504040204" pitchFamily="34" charset="-128"/>
            </a:endParaRPr>
          </a:p>
          <a:p>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写真やイラストをフルカラーで再現できる約</a:t>
            </a:r>
            <a:r>
              <a:rPr lang="en-US" altLang="ja-JP" sz="1600" dirty="0"/>
              <a:t>50×50mm</a:t>
            </a:r>
            <a:r>
              <a:rPr lang="ja-JP" altLang="en-US" sz="1600" dirty="0"/>
              <a:t>のミニアクリルスタンド。デスクの省スペースにもお気に入りキャラをさりげなく飾れます。本体も台座も自由な形にカットが可能です。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3" name="オブジェクト 12">
            <a:extLst>
              <a:ext uri="{FF2B5EF4-FFF2-40B4-BE49-F238E27FC236}">
                <a16:creationId xmlns:a16="http://schemas.microsoft.com/office/drawing/2014/main" id="{FD54BCAF-CD7E-B50C-D139-46067F861212}"/>
              </a:ext>
            </a:extLst>
          </p:cNvPr>
          <p:cNvGraphicFramePr>
            <a:graphicFrameLocks noChangeAspect="1"/>
          </p:cNvGraphicFramePr>
          <p:nvPr/>
        </p:nvGraphicFramePr>
        <p:xfrm>
          <a:off x="741363" y="1428750"/>
          <a:ext cx="3511550" cy="3508375"/>
        </p:xfrm>
        <a:graphic>
          <a:graphicData uri="http://schemas.openxmlformats.org/presentationml/2006/ole">
            <mc:AlternateContent xmlns:mc="http://schemas.openxmlformats.org/markup-compatibility/2006">
              <mc:Choice xmlns:v="urn:schemas-microsoft-com:vml" Requires="v">
                <p:oleObj name="Image" r:id="rId5" imgW="6277232" imgH="6272389" progId="Photoshop.Image.13">
                  <p:embed/>
                </p:oleObj>
              </mc:Choice>
              <mc:Fallback>
                <p:oleObj name="Image" r:id="rId5" imgW="6277232" imgH="6272389" progId="Photoshop.Image.13">
                  <p:embed/>
                  <p:pic>
                    <p:nvPicPr>
                      <p:cNvPr id="13" name="オブジェクト 12">
                        <a:extLst>
                          <a:ext uri="{FF2B5EF4-FFF2-40B4-BE49-F238E27FC236}">
                            <a16:creationId xmlns:a16="http://schemas.microsoft.com/office/drawing/2014/main" id="{FD54BCAF-CD7E-B50C-D139-46067F861212}"/>
                          </a:ext>
                        </a:extLst>
                      </p:cNvPr>
                      <p:cNvPicPr/>
                      <p:nvPr/>
                    </p:nvPicPr>
                    <p:blipFill>
                      <a:blip r:embed="rId6"/>
                      <a:stretch>
                        <a:fillRect/>
                      </a:stretch>
                    </p:blipFill>
                    <p:spPr>
                      <a:xfrm>
                        <a:off x="741363" y="1428750"/>
                        <a:ext cx="3511550" cy="3508375"/>
                      </a:xfrm>
                      <a:prstGeom prst="rect">
                        <a:avLst/>
                      </a:prstGeom>
                    </p:spPr>
                  </p:pic>
                </p:oleObj>
              </mc:Fallback>
            </mc:AlternateContent>
          </a:graphicData>
        </a:graphic>
      </p:graphicFrame>
    </p:spTree>
    <p:extLst>
      <p:ext uri="{BB962C8B-B14F-4D97-AF65-F5344CB8AC3E}">
        <p14:creationId xmlns:p14="http://schemas.microsoft.com/office/powerpoint/2010/main" val="2551881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オリジナルハイブリッドハンドタオル</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小</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W200×H200㎜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ポリエステル　裏</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綿</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表はポリエステル、裏は綿素材のハンドタオル。アニメ・ゲームなどのキャラもフルカラーで鮮やかにプリントできます。ミニサイズでポケットにも収納しやすく、持ち歩きに便利です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8" name="オブジェクト 27">
            <a:extLst>
              <a:ext uri="{FF2B5EF4-FFF2-40B4-BE49-F238E27FC236}">
                <a16:creationId xmlns:a16="http://schemas.microsoft.com/office/drawing/2014/main" id="{F73D6C56-72A4-6EA6-A991-1FD06752212B}"/>
              </a:ext>
            </a:extLst>
          </p:cNvPr>
          <p:cNvGraphicFramePr>
            <a:graphicFrameLocks noChangeAspect="1"/>
          </p:cNvGraphicFramePr>
          <p:nvPr/>
        </p:nvGraphicFramePr>
        <p:xfrm>
          <a:off x="663577" y="1379772"/>
          <a:ext cx="3660946" cy="3664557"/>
        </p:xfrm>
        <a:graphic>
          <a:graphicData uri="http://schemas.openxmlformats.org/presentationml/2006/ole">
            <mc:AlternateContent xmlns:mc="http://schemas.openxmlformats.org/markup-compatibility/2006">
              <mc:Choice xmlns:v="urn:schemas-microsoft-com:vml" Requires="v">
                <p:oleObj name="Image" r:id="rId5" imgW="6438223" imgH="6445603" progId="Photoshop.Image.13">
                  <p:embed/>
                </p:oleObj>
              </mc:Choice>
              <mc:Fallback>
                <p:oleObj name="Image" r:id="rId5" imgW="6438223" imgH="6445603" progId="Photoshop.Image.13">
                  <p:embed/>
                  <p:pic>
                    <p:nvPicPr>
                      <p:cNvPr id="28" name="オブジェクト 27">
                        <a:extLst>
                          <a:ext uri="{FF2B5EF4-FFF2-40B4-BE49-F238E27FC236}">
                            <a16:creationId xmlns:a16="http://schemas.microsoft.com/office/drawing/2014/main" id="{F73D6C56-72A4-6EA6-A991-1FD06752212B}"/>
                          </a:ext>
                        </a:extLst>
                      </p:cNvPr>
                      <p:cNvPicPr/>
                      <p:nvPr/>
                    </p:nvPicPr>
                    <p:blipFill>
                      <a:blip r:embed="rId6"/>
                      <a:stretch>
                        <a:fillRect/>
                      </a:stretch>
                    </p:blipFill>
                    <p:spPr>
                      <a:xfrm>
                        <a:off x="663577" y="1379772"/>
                        <a:ext cx="3660946" cy="3664557"/>
                      </a:xfrm>
                      <a:prstGeom prst="rect">
                        <a:avLst/>
                      </a:prstGeom>
                    </p:spPr>
                  </p:pic>
                </p:oleObj>
              </mc:Fallback>
            </mc:AlternateContent>
          </a:graphicData>
        </a:graphic>
      </p:graphicFrame>
    </p:spTree>
    <p:extLst>
      <p:ext uri="{BB962C8B-B14F-4D97-AF65-F5344CB8AC3E}">
        <p14:creationId xmlns:p14="http://schemas.microsoft.com/office/powerpoint/2010/main" val="4098675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オリジナルタペストリー</a:t>
            </a:r>
            <a:r>
              <a:rPr lang="en-US" altLang="ja-JP" sz="2000" dirty="0">
                <a:solidFill>
                  <a:schemeClr val="bg1"/>
                </a:solidFill>
                <a:latin typeface="Meiryo UI" panose="020B0604030504040204" pitchFamily="34" charset="-128"/>
                <a:ea typeface="Meiryo UI" panose="020B0604030504040204" pitchFamily="34" charset="-128"/>
              </a:rPr>
              <a:t>(A4</a:t>
            </a:r>
            <a:r>
              <a:rPr lang="ja-JP" altLang="en-US" sz="2000" dirty="0">
                <a:solidFill>
                  <a:schemeClr val="bg1"/>
                </a:solidFill>
                <a:latin typeface="Meiryo UI" panose="020B0604030504040204" pitchFamily="34" charset="-128"/>
                <a:ea typeface="Meiryo UI" panose="020B0604030504040204" pitchFamily="34" charset="-128"/>
              </a:rPr>
              <a:t>サイズ</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A4</a:t>
            </a:r>
            <a:r>
              <a:rPr lang="ja-JP" altLang="en-US" sz="900" dirty="0">
                <a:latin typeface="Meiryo UI" panose="020B0604030504040204" pitchFamily="34" charset="-128"/>
                <a:ea typeface="Meiryo UI" panose="020B0604030504040204" pitchFamily="34" charset="-128"/>
              </a:rPr>
              <a:t>サイズ程度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アニメ・ゲーム関係の展示会やイベントで使える、プリント映えのする生地を使った、</a:t>
            </a:r>
            <a:r>
              <a:rPr lang="en-US" altLang="ja-JP" sz="1600" dirty="0"/>
              <a:t>A4</a:t>
            </a:r>
            <a:r>
              <a:rPr lang="ja-JP" altLang="en-US" sz="1600" dirty="0"/>
              <a:t>サイズ相当のタペストリー。アニメやゲームのキャラをフルカラーで綺麗にプリントできます。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2" name="オブジェクト 21">
            <a:extLst>
              <a:ext uri="{FF2B5EF4-FFF2-40B4-BE49-F238E27FC236}">
                <a16:creationId xmlns:a16="http://schemas.microsoft.com/office/drawing/2014/main" id="{ED3F34EA-5ED8-AF7C-1073-33A5663BFD41}"/>
              </a:ext>
            </a:extLst>
          </p:cNvPr>
          <p:cNvGraphicFramePr>
            <a:graphicFrameLocks noChangeAspect="1"/>
          </p:cNvGraphicFramePr>
          <p:nvPr/>
        </p:nvGraphicFramePr>
        <p:xfrm>
          <a:off x="646301" y="1357217"/>
          <a:ext cx="3677365" cy="3710004"/>
        </p:xfrm>
        <a:graphic>
          <a:graphicData uri="http://schemas.openxmlformats.org/presentationml/2006/ole">
            <mc:AlternateContent xmlns:mc="http://schemas.openxmlformats.org/markup-compatibility/2006">
              <mc:Choice xmlns:v="urn:schemas-microsoft-com:vml" Requires="v">
                <p:oleObj name="Image" r:id="rId5" imgW="6438223" imgH="6495344" progId="Photoshop.Image.13">
                  <p:embed/>
                </p:oleObj>
              </mc:Choice>
              <mc:Fallback>
                <p:oleObj name="Image" r:id="rId5" imgW="6438223" imgH="6495344" progId="Photoshop.Image.13">
                  <p:embed/>
                  <p:pic>
                    <p:nvPicPr>
                      <p:cNvPr id="22" name="オブジェクト 21">
                        <a:extLst>
                          <a:ext uri="{FF2B5EF4-FFF2-40B4-BE49-F238E27FC236}">
                            <a16:creationId xmlns:a16="http://schemas.microsoft.com/office/drawing/2014/main" id="{ED3F34EA-5ED8-AF7C-1073-33A5663BFD41}"/>
                          </a:ext>
                        </a:extLst>
                      </p:cNvPr>
                      <p:cNvPicPr/>
                      <p:nvPr/>
                    </p:nvPicPr>
                    <p:blipFill>
                      <a:blip r:embed="rId6"/>
                      <a:stretch>
                        <a:fillRect/>
                      </a:stretch>
                    </p:blipFill>
                    <p:spPr>
                      <a:xfrm>
                        <a:off x="646301" y="1357217"/>
                        <a:ext cx="3677365" cy="3710004"/>
                      </a:xfrm>
                      <a:prstGeom prst="rect">
                        <a:avLst/>
                      </a:prstGeom>
                    </p:spPr>
                  </p:pic>
                </p:oleObj>
              </mc:Fallback>
            </mc:AlternateContent>
          </a:graphicData>
        </a:graphic>
      </p:graphicFrame>
    </p:spTree>
    <p:extLst>
      <p:ext uri="{BB962C8B-B14F-4D97-AF65-F5344CB8AC3E}">
        <p14:creationId xmlns:p14="http://schemas.microsoft.com/office/powerpoint/2010/main" val="1051739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オリジナル扇子（片貼り紙）</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印刷：片面オフセット印刷</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寸</a:t>
            </a:r>
            <a:r>
              <a:rPr lang="en-US" altLang="ja-JP" sz="900" dirty="0">
                <a:latin typeface="Meiryo UI" panose="020B0604030504040204" pitchFamily="34" charset="-128"/>
                <a:ea typeface="Meiryo UI" panose="020B0604030504040204" pitchFamily="34" charset="-128"/>
              </a:rPr>
              <a:t>30</a:t>
            </a:r>
            <a:r>
              <a:rPr lang="ja-JP" altLang="en-US" sz="900" dirty="0">
                <a:latin typeface="Meiryo UI" panose="020B0604030504040204" pitchFamily="34" charset="-128"/>
                <a:ea typeface="Meiryo UI" panose="020B0604030504040204" pitchFamily="34" charset="-128"/>
              </a:rPr>
              <a:t>間</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素材：紙・竹（白・茶・黒）</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紙製の扇面の片側に、フルカラーのオフセット印刷でイラスト・文字などのオリジナルデザインを自由に入れることができます。骨の色も、白・黒・茶色の中からお好みの色をお選びください。</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4" name="オブジェクト 23">
            <a:extLst>
              <a:ext uri="{FF2B5EF4-FFF2-40B4-BE49-F238E27FC236}">
                <a16:creationId xmlns:a16="http://schemas.microsoft.com/office/drawing/2014/main" id="{FAE67F48-1E38-0159-5E32-F8D5A4BC01E4}"/>
              </a:ext>
            </a:extLst>
          </p:cNvPr>
          <p:cNvGraphicFramePr>
            <a:graphicFrameLocks noChangeAspect="1"/>
          </p:cNvGraphicFramePr>
          <p:nvPr/>
        </p:nvGraphicFramePr>
        <p:xfrm>
          <a:off x="718975" y="1403931"/>
          <a:ext cx="3590620" cy="3650050"/>
        </p:xfrm>
        <a:graphic>
          <a:graphicData uri="http://schemas.openxmlformats.org/presentationml/2006/ole">
            <mc:AlternateContent xmlns:mc="http://schemas.openxmlformats.org/markup-compatibility/2006">
              <mc:Choice xmlns:v="urn:schemas-microsoft-com:vml" Requires="v">
                <p:oleObj name="Image" r:id="rId5" imgW="6425867" imgH="6532739" progId="Photoshop.Image.13">
                  <p:embed/>
                </p:oleObj>
              </mc:Choice>
              <mc:Fallback>
                <p:oleObj name="Image" r:id="rId5" imgW="6425867" imgH="6532739" progId="Photoshop.Image.13">
                  <p:embed/>
                  <p:pic>
                    <p:nvPicPr>
                      <p:cNvPr id="24" name="オブジェクト 23">
                        <a:extLst>
                          <a:ext uri="{FF2B5EF4-FFF2-40B4-BE49-F238E27FC236}">
                            <a16:creationId xmlns:a16="http://schemas.microsoft.com/office/drawing/2014/main" id="{FAE67F48-1E38-0159-5E32-F8D5A4BC01E4}"/>
                          </a:ext>
                        </a:extLst>
                      </p:cNvPr>
                      <p:cNvPicPr/>
                      <p:nvPr/>
                    </p:nvPicPr>
                    <p:blipFill>
                      <a:blip r:embed="rId6"/>
                      <a:stretch>
                        <a:fillRect/>
                      </a:stretch>
                    </p:blipFill>
                    <p:spPr>
                      <a:xfrm>
                        <a:off x="718975" y="1403931"/>
                        <a:ext cx="3590620" cy="3650050"/>
                      </a:xfrm>
                      <a:prstGeom prst="rect">
                        <a:avLst/>
                      </a:prstGeom>
                    </p:spPr>
                  </p:pic>
                </p:oleObj>
              </mc:Fallback>
            </mc:AlternateContent>
          </a:graphicData>
        </a:graphic>
      </p:graphicFrame>
    </p:spTree>
    <p:extLst>
      <p:ext uri="{BB962C8B-B14F-4D97-AF65-F5344CB8AC3E}">
        <p14:creationId xmlns:p14="http://schemas.microsoft.com/office/powerpoint/2010/main" val="1077968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オリジナル缶バッジ（小～中サイズ）</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233014"/>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サイズ：</a:t>
            </a:r>
            <a:r>
              <a:rPr lang="el-GR" altLang="ja-JP" sz="900" dirty="0">
                <a:latin typeface="Meiryo UI" panose="020B0604030504040204" pitchFamily="34" charset="-128"/>
                <a:ea typeface="Meiryo UI" panose="020B0604030504040204" pitchFamily="34" charset="-128"/>
              </a:rPr>
              <a:t>φ25</a:t>
            </a:r>
            <a:r>
              <a:rPr lang="ja-JP" altLang="el-GR" sz="900" dirty="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76</a:t>
            </a:r>
            <a:r>
              <a:rPr lang="en-US" altLang="ja-JP" sz="900" dirty="0">
                <a:latin typeface="Meiryo UI" panose="020B0604030504040204" pitchFamily="34" charset="-128"/>
                <a:ea typeface="Meiryo UI" panose="020B0604030504040204" pitchFamily="34" charset="-128"/>
              </a:rPr>
              <a:t>mm</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オリジナルのキャラクターやロゴをプリントした自由なデザインで、小～中サイズのオリジナル缶バッジを製作することができます。物販品からノベルティまで幅広い用途でご活用ください。</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5" name="オブジェクト 4">
            <a:extLst>
              <a:ext uri="{FF2B5EF4-FFF2-40B4-BE49-F238E27FC236}">
                <a16:creationId xmlns:a16="http://schemas.microsoft.com/office/drawing/2014/main" id="{6B44F51D-FDB8-63B7-7275-0B4F838103F8}"/>
              </a:ext>
            </a:extLst>
          </p:cNvPr>
          <p:cNvGraphicFramePr>
            <a:graphicFrameLocks noChangeAspect="1"/>
          </p:cNvGraphicFramePr>
          <p:nvPr/>
        </p:nvGraphicFramePr>
        <p:xfrm>
          <a:off x="631991" y="1311839"/>
          <a:ext cx="3724180" cy="3700396"/>
        </p:xfrm>
        <a:graphic>
          <a:graphicData uri="http://schemas.openxmlformats.org/presentationml/2006/ole">
            <mc:AlternateContent xmlns:mc="http://schemas.openxmlformats.org/markup-compatibility/2006">
              <mc:Choice xmlns:v="urn:schemas-microsoft-com:vml" Requires="v">
                <p:oleObj name="Image" r:id="rId5" imgW="6462937" imgH="6420908" progId="Photoshop.Image.13">
                  <p:embed/>
                </p:oleObj>
              </mc:Choice>
              <mc:Fallback>
                <p:oleObj name="Image" r:id="rId5" imgW="6462937" imgH="6420908" progId="Photoshop.Image.13">
                  <p:embed/>
                  <p:pic>
                    <p:nvPicPr>
                      <p:cNvPr id="5" name="オブジェクト 4">
                        <a:extLst>
                          <a:ext uri="{FF2B5EF4-FFF2-40B4-BE49-F238E27FC236}">
                            <a16:creationId xmlns:a16="http://schemas.microsoft.com/office/drawing/2014/main" id="{6B44F51D-FDB8-63B7-7275-0B4F838103F8}"/>
                          </a:ext>
                        </a:extLst>
                      </p:cNvPr>
                      <p:cNvPicPr/>
                      <p:nvPr/>
                    </p:nvPicPr>
                    <p:blipFill>
                      <a:blip r:embed="rId6"/>
                      <a:stretch>
                        <a:fillRect/>
                      </a:stretch>
                    </p:blipFill>
                    <p:spPr>
                      <a:xfrm>
                        <a:off x="631991" y="1311839"/>
                        <a:ext cx="3724180" cy="3700396"/>
                      </a:xfrm>
                      <a:prstGeom prst="rect">
                        <a:avLst/>
                      </a:prstGeom>
                    </p:spPr>
                  </p:pic>
                </p:oleObj>
              </mc:Fallback>
            </mc:AlternateContent>
          </a:graphicData>
        </a:graphic>
      </p:graphicFrame>
    </p:spTree>
    <p:extLst>
      <p:ext uri="{BB962C8B-B14F-4D97-AF65-F5344CB8AC3E}">
        <p14:creationId xmlns:p14="http://schemas.microsoft.com/office/powerpoint/2010/main" val="1488379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オリジナルラバーキーホルダー</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小</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 W30×H30㎜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素材：ソフト</a:t>
            </a:r>
            <a:r>
              <a:rPr lang="en-US" altLang="ja-JP" sz="900" dirty="0">
                <a:latin typeface="Meiryo UI" panose="020B0604030504040204" pitchFamily="34" charset="-128"/>
                <a:ea typeface="Meiryo UI" panose="020B0604030504040204" pitchFamily="34" charset="-128"/>
              </a:rPr>
              <a:t>PVC</a:t>
            </a: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立体感のあるキャラクターやロゴマークなどを表現することができる小さなサイズのラバーキーホルダー。金具部分は取り付け簡単なナスカンかボールチェーンの</a:t>
            </a:r>
            <a:r>
              <a:rPr lang="en-US" altLang="ja-JP" sz="1600" dirty="0"/>
              <a:t>2</a:t>
            </a:r>
            <a:r>
              <a:rPr lang="ja-JP" altLang="en-US" sz="1600" dirty="0"/>
              <a:t>種類から選べます。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3" name="オブジェクト 12">
            <a:extLst>
              <a:ext uri="{FF2B5EF4-FFF2-40B4-BE49-F238E27FC236}">
                <a16:creationId xmlns:a16="http://schemas.microsoft.com/office/drawing/2014/main" id="{2017FC7C-CB24-49B2-270D-70C68DC78FC0}"/>
              </a:ext>
            </a:extLst>
          </p:cNvPr>
          <p:cNvGraphicFramePr>
            <a:graphicFrameLocks noChangeAspect="1"/>
          </p:cNvGraphicFramePr>
          <p:nvPr/>
        </p:nvGraphicFramePr>
        <p:xfrm>
          <a:off x="747345" y="1446681"/>
          <a:ext cx="3484872" cy="3489253"/>
        </p:xfrm>
        <a:graphic>
          <a:graphicData uri="http://schemas.openxmlformats.org/presentationml/2006/ole">
            <mc:AlternateContent xmlns:mc="http://schemas.openxmlformats.org/markup-compatibility/2006">
              <mc:Choice xmlns:v="urn:schemas-microsoft-com:vml" Requires="v">
                <p:oleObj name="Image" r:id="rId5" imgW="6313597" imgH="6321072" progId="Photoshop.Image.13">
                  <p:embed/>
                </p:oleObj>
              </mc:Choice>
              <mc:Fallback>
                <p:oleObj name="Image" r:id="rId5" imgW="6313597" imgH="6321072" progId="Photoshop.Image.13">
                  <p:embed/>
                  <p:pic>
                    <p:nvPicPr>
                      <p:cNvPr id="13" name="オブジェクト 12">
                        <a:extLst>
                          <a:ext uri="{FF2B5EF4-FFF2-40B4-BE49-F238E27FC236}">
                            <a16:creationId xmlns:a16="http://schemas.microsoft.com/office/drawing/2014/main" id="{2017FC7C-CB24-49B2-270D-70C68DC78FC0}"/>
                          </a:ext>
                        </a:extLst>
                      </p:cNvPr>
                      <p:cNvPicPr/>
                      <p:nvPr/>
                    </p:nvPicPr>
                    <p:blipFill>
                      <a:blip r:embed="rId6"/>
                      <a:stretch>
                        <a:fillRect/>
                      </a:stretch>
                    </p:blipFill>
                    <p:spPr>
                      <a:xfrm>
                        <a:off x="747345" y="1446681"/>
                        <a:ext cx="3484872" cy="3489253"/>
                      </a:xfrm>
                      <a:prstGeom prst="rect">
                        <a:avLst/>
                      </a:prstGeom>
                    </p:spPr>
                  </p:pic>
                </p:oleObj>
              </mc:Fallback>
            </mc:AlternateContent>
          </a:graphicData>
        </a:graphic>
      </p:graphicFrame>
    </p:spTree>
    <p:extLst>
      <p:ext uri="{BB962C8B-B14F-4D97-AF65-F5344CB8AC3E}">
        <p14:creationId xmlns:p14="http://schemas.microsoft.com/office/powerpoint/2010/main" val="3866079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オリジナルネックストラップ</a:t>
            </a:r>
            <a:r>
              <a:rPr lang="en-US" altLang="ja-JP" sz="2000" dirty="0">
                <a:solidFill>
                  <a:schemeClr val="bg1"/>
                </a:solidFill>
                <a:latin typeface="Meiryo UI" panose="020B0604030504040204" pitchFamily="34" charset="-128"/>
                <a:ea typeface="Meiryo UI" panose="020B0604030504040204" pitchFamily="34" charset="-128"/>
              </a:rPr>
              <a:t>(1</a:t>
            </a:r>
            <a:r>
              <a:rPr lang="ja-JP" altLang="en-US" sz="2000" dirty="0">
                <a:solidFill>
                  <a:schemeClr val="bg1"/>
                </a:solidFill>
                <a:latin typeface="Meiryo UI" panose="020B0604030504040204" pitchFamily="34" charset="-128"/>
                <a:ea typeface="Meiryo UI" panose="020B0604030504040204" pitchFamily="34" charset="-128"/>
              </a:rPr>
              <a:t>色</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印刷：既成色に</a:t>
            </a:r>
            <a:r>
              <a:rPr lang="en-US" altLang="ja-JP" sz="900" dirty="0">
                <a:latin typeface="Meiryo UI" panose="020B0604030504040204" pitchFamily="34" charset="-128"/>
                <a:ea typeface="Meiryo UI" panose="020B0604030504040204" pitchFamily="34" charset="-128"/>
              </a:rPr>
              <a:t>1</a:t>
            </a:r>
            <a:r>
              <a:rPr lang="ja-JP" altLang="en-US" sz="900" dirty="0">
                <a:latin typeface="Meiryo UI" panose="020B0604030504040204" pitchFamily="34" charset="-128"/>
                <a:ea typeface="Meiryo UI" panose="020B0604030504040204" pitchFamily="34" charset="-128"/>
              </a:rPr>
              <a:t>色プリント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サイズ：フリーサイズ</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オフィスなどで活躍するカード型の社員証・職員証を首から下げれるネックストラップ。連続した文字やロゴを</a:t>
            </a:r>
            <a:r>
              <a:rPr lang="en-US" altLang="ja-JP" sz="1600" dirty="0"/>
              <a:t>1</a:t>
            </a:r>
            <a:r>
              <a:rPr lang="ja-JP" altLang="en-US" sz="1600" dirty="0"/>
              <a:t>色で名入れプリントします。業種を問わず人気のノベルティグッズです。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6" name="オブジェクト 25">
            <a:extLst>
              <a:ext uri="{FF2B5EF4-FFF2-40B4-BE49-F238E27FC236}">
                <a16:creationId xmlns:a16="http://schemas.microsoft.com/office/drawing/2014/main" id="{0651168D-443E-EA6B-5FAB-9C2B5C5F3A51}"/>
              </a:ext>
            </a:extLst>
          </p:cNvPr>
          <p:cNvGraphicFramePr>
            <a:graphicFrameLocks noChangeAspect="1"/>
          </p:cNvGraphicFramePr>
          <p:nvPr/>
        </p:nvGraphicFramePr>
        <p:xfrm>
          <a:off x="658694" y="1357708"/>
          <a:ext cx="3636257" cy="3647869"/>
        </p:xfrm>
        <a:graphic>
          <a:graphicData uri="http://schemas.openxmlformats.org/presentationml/2006/ole">
            <mc:AlternateContent xmlns:mc="http://schemas.openxmlformats.org/markup-compatibility/2006">
              <mc:Choice xmlns:v="urn:schemas-microsoft-com:vml" Requires="v">
                <p:oleObj name="Image" r:id="rId5" imgW="6462937" imgH="6482997" progId="Photoshop.Image.13">
                  <p:embed/>
                </p:oleObj>
              </mc:Choice>
              <mc:Fallback>
                <p:oleObj name="Image" r:id="rId5" imgW="6462937" imgH="6482997" progId="Photoshop.Image.13">
                  <p:embed/>
                  <p:pic>
                    <p:nvPicPr>
                      <p:cNvPr id="26" name="オブジェクト 25">
                        <a:extLst>
                          <a:ext uri="{FF2B5EF4-FFF2-40B4-BE49-F238E27FC236}">
                            <a16:creationId xmlns:a16="http://schemas.microsoft.com/office/drawing/2014/main" id="{0651168D-443E-EA6B-5FAB-9C2B5C5F3A51}"/>
                          </a:ext>
                        </a:extLst>
                      </p:cNvPr>
                      <p:cNvPicPr/>
                      <p:nvPr/>
                    </p:nvPicPr>
                    <p:blipFill>
                      <a:blip r:embed="rId6"/>
                      <a:stretch>
                        <a:fillRect/>
                      </a:stretch>
                    </p:blipFill>
                    <p:spPr>
                      <a:xfrm>
                        <a:off x="658694" y="1357708"/>
                        <a:ext cx="3636257" cy="3647869"/>
                      </a:xfrm>
                      <a:prstGeom prst="rect">
                        <a:avLst/>
                      </a:prstGeom>
                    </p:spPr>
                  </p:pic>
                </p:oleObj>
              </mc:Fallback>
            </mc:AlternateContent>
          </a:graphicData>
        </a:graphic>
      </p:graphicFrame>
    </p:spTree>
    <p:extLst>
      <p:ext uri="{BB962C8B-B14F-4D97-AF65-F5344CB8AC3E}">
        <p14:creationId xmlns:p14="http://schemas.microsoft.com/office/powerpoint/2010/main" val="293226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コットンバッグ</a:t>
            </a:r>
            <a:r>
              <a:rPr lang="en-US" altLang="ja-JP" sz="2000" dirty="0">
                <a:solidFill>
                  <a:schemeClr val="bg1"/>
                </a:solidFill>
                <a:latin typeface="Meiryo UI" panose="020B0604030504040204" pitchFamily="34" charset="-128"/>
                <a:ea typeface="Meiryo UI" panose="020B0604030504040204" pitchFamily="34" charset="-128"/>
              </a:rPr>
              <a:t>(M)</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360×370×110mm</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25×470mm </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10L</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考：レッド・ネイビー・ナチュラル・ブラック・ライトブルー</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様々なイベントやキャンペーンのノベルティグッズ、ショップのオリジナルアイテム、ショッパー等、あらゆるシーンで利用されるシンプルなコットンバッグ。こちらは定番の</a:t>
            </a:r>
            <a:r>
              <a:rPr lang="en-US" altLang="ja-JP" sz="1600" dirty="0">
                <a:latin typeface="Meiryo UI" panose="020B0604030504040204" pitchFamily="34" charset="-128"/>
                <a:ea typeface="Meiryo UI" panose="020B0604030504040204" pitchFamily="34" charset="-128"/>
              </a:rPr>
              <a:t>M</a:t>
            </a:r>
            <a:r>
              <a:rPr lang="ja-JP" altLang="en-US" sz="1600">
                <a:latin typeface="Meiryo UI" panose="020B0604030504040204" pitchFamily="34" charset="-128"/>
                <a:ea typeface="Meiryo UI" panose="020B0604030504040204" pitchFamily="34" charset="-128"/>
              </a:rPr>
              <a:t>サイズです。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A3987F37-F46D-B54C-829E-C336BFC2B3CF}"/>
              </a:ext>
            </a:extLst>
          </p:cNvPr>
          <p:cNvPicPr>
            <a:picLocks noChangeAspect="1"/>
          </p:cNvPicPr>
          <p:nvPr/>
        </p:nvPicPr>
        <p:blipFill>
          <a:blip r:embed="rId5"/>
          <a:stretch>
            <a:fillRect/>
          </a:stretch>
        </p:blipFill>
        <p:spPr>
          <a:xfrm>
            <a:off x="524064" y="1490919"/>
            <a:ext cx="3797402" cy="3563265"/>
          </a:xfrm>
          <a:prstGeom prst="rect">
            <a:avLst/>
          </a:prstGeom>
        </p:spPr>
      </p:pic>
    </p:spTree>
    <p:extLst>
      <p:ext uri="{BB962C8B-B14F-4D97-AF65-F5344CB8AC3E}">
        <p14:creationId xmlns:p14="http://schemas.microsoft.com/office/powerpoint/2010/main" val="3149075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オリジナルラバーバンド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印刷：シルク印刷</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サイズ：ご相談ください</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素材：ソフト</a:t>
            </a:r>
            <a:r>
              <a:rPr lang="en-US" altLang="ja-JP" sz="900" dirty="0">
                <a:latin typeface="Meiryo UI" panose="020B0604030504040204" pitchFamily="34" charset="-128"/>
                <a:ea typeface="Meiryo UI" panose="020B0604030504040204" pitchFamily="34" charset="-128"/>
              </a:rPr>
              <a:t>PVC</a:t>
            </a: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アーティストのライブグッズの定番としておしゃれなライブキッズに人気の合成樹脂製ラバーバンド。オリジナルの文字やロゴ、イラストを一色シルク印刷で名入れすることができます。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9" name="オブジェクト 18">
            <a:extLst>
              <a:ext uri="{FF2B5EF4-FFF2-40B4-BE49-F238E27FC236}">
                <a16:creationId xmlns:a16="http://schemas.microsoft.com/office/drawing/2014/main" id="{A57AEEEF-FAFB-5226-6EE7-D649B35E358D}"/>
              </a:ext>
            </a:extLst>
          </p:cNvPr>
          <p:cNvGraphicFramePr>
            <a:graphicFrameLocks noChangeAspect="1"/>
          </p:cNvGraphicFramePr>
          <p:nvPr/>
        </p:nvGraphicFramePr>
        <p:xfrm>
          <a:off x="672177" y="1315690"/>
          <a:ext cx="3590620" cy="3741008"/>
        </p:xfrm>
        <a:graphic>
          <a:graphicData uri="http://schemas.openxmlformats.org/presentationml/2006/ole">
            <mc:AlternateContent xmlns:mc="http://schemas.openxmlformats.org/markup-compatibility/2006">
              <mc:Choice xmlns:v="urn:schemas-microsoft-com:vml" Requires="v">
                <p:oleObj name="Image" r:id="rId5" imgW="6101766" imgH="6358467" progId="Photoshop.Image.13">
                  <p:embed/>
                </p:oleObj>
              </mc:Choice>
              <mc:Fallback>
                <p:oleObj name="Image" r:id="rId5" imgW="6101766" imgH="6358467" progId="Photoshop.Image.13">
                  <p:embed/>
                  <p:pic>
                    <p:nvPicPr>
                      <p:cNvPr id="19" name="オブジェクト 18">
                        <a:extLst>
                          <a:ext uri="{FF2B5EF4-FFF2-40B4-BE49-F238E27FC236}">
                            <a16:creationId xmlns:a16="http://schemas.microsoft.com/office/drawing/2014/main" id="{A57AEEEF-FAFB-5226-6EE7-D649B35E358D}"/>
                          </a:ext>
                        </a:extLst>
                      </p:cNvPr>
                      <p:cNvPicPr/>
                      <p:nvPr/>
                    </p:nvPicPr>
                    <p:blipFill>
                      <a:blip r:embed="rId6"/>
                      <a:stretch>
                        <a:fillRect/>
                      </a:stretch>
                    </p:blipFill>
                    <p:spPr>
                      <a:xfrm>
                        <a:off x="672177" y="1315690"/>
                        <a:ext cx="3590620" cy="3741008"/>
                      </a:xfrm>
                      <a:prstGeom prst="rect">
                        <a:avLst/>
                      </a:prstGeom>
                    </p:spPr>
                  </p:pic>
                </p:oleObj>
              </mc:Fallback>
            </mc:AlternateContent>
          </a:graphicData>
        </a:graphic>
      </p:graphicFrame>
    </p:spTree>
    <p:extLst>
      <p:ext uri="{BB962C8B-B14F-4D97-AF65-F5344CB8AC3E}">
        <p14:creationId xmlns:p14="http://schemas.microsoft.com/office/powerpoint/2010/main" val="2293519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オリジナルペナント</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フレンジなし</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A4</a:t>
            </a:r>
            <a:r>
              <a:rPr lang="ja-JP" altLang="en-US" sz="900" dirty="0">
                <a:latin typeface="Meiryo UI" panose="020B0604030504040204" pitchFamily="34" charset="-128"/>
                <a:ea typeface="Meiryo UI" panose="020B0604030504040204" pitchFamily="34" charset="-128"/>
              </a:rPr>
              <a:t>サイズ以内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　上部パイプ紐付き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観光地のお土産でお馴染のペナント。ホームベース型の生地にオリジナルのアニメ・ゲームキャラクターをフルカラーでプリントすることができます。ノベルティや物販品に人気です。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5" name="オブジェクト 4">
            <a:extLst>
              <a:ext uri="{FF2B5EF4-FFF2-40B4-BE49-F238E27FC236}">
                <a16:creationId xmlns:a16="http://schemas.microsoft.com/office/drawing/2014/main" id="{1062E5CA-C8D3-E818-2333-68E608BB3F6F}"/>
              </a:ext>
            </a:extLst>
          </p:cNvPr>
          <p:cNvGraphicFramePr>
            <a:graphicFrameLocks noChangeAspect="1"/>
          </p:cNvGraphicFramePr>
          <p:nvPr/>
        </p:nvGraphicFramePr>
        <p:xfrm>
          <a:off x="684092" y="1349840"/>
          <a:ext cx="3736975" cy="3734139"/>
        </p:xfrm>
        <a:graphic>
          <a:graphicData uri="http://schemas.openxmlformats.org/presentationml/2006/ole">
            <mc:AlternateContent xmlns:mc="http://schemas.openxmlformats.org/markup-compatibility/2006">
              <mc:Choice xmlns:v="urn:schemas-microsoft-com:vml" Requires="v">
                <p:oleObj name="Image" r:id="rId5" imgW="6276173" imgH="6271331" progId="Photoshop.Image.13">
                  <p:embed/>
                </p:oleObj>
              </mc:Choice>
              <mc:Fallback>
                <p:oleObj name="Image" r:id="rId5" imgW="6276173" imgH="6271331" progId="Photoshop.Image.13">
                  <p:embed/>
                  <p:pic>
                    <p:nvPicPr>
                      <p:cNvPr id="5" name="オブジェクト 4">
                        <a:extLst>
                          <a:ext uri="{FF2B5EF4-FFF2-40B4-BE49-F238E27FC236}">
                            <a16:creationId xmlns:a16="http://schemas.microsoft.com/office/drawing/2014/main" id="{1062E5CA-C8D3-E818-2333-68E608BB3F6F}"/>
                          </a:ext>
                        </a:extLst>
                      </p:cNvPr>
                      <p:cNvPicPr/>
                      <p:nvPr/>
                    </p:nvPicPr>
                    <p:blipFill>
                      <a:blip r:embed="rId6"/>
                      <a:stretch>
                        <a:fillRect/>
                      </a:stretch>
                    </p:blipFill>
                    <p:spPr>
                      <a:xfrm>
                        <a:off x="684092" y="1349840"/>
                        <a:ext cx="3736975" cy="3734139"/>
                      </a:xfrm>
                      <a:prstGeom prst="rect">
                        <a:avLst/>
                      </a:prstGeom>
                    </p:spPr>
                  </p:pic>
                </p:oleObj>
              </mc:Fallback>
            </mc:AlternateContent>
          </a:graphicData>
        </a:graphic>
      </p:graphicFrame>
    </p:spTree>
    <p:extLst>
      <p:ext uri="{BB962C8B-B14F-4D97-AF65-F5344CB8AC3E}">
        <p14:creationId xmlns:p14="http://schemas.microsoft.com/office/powerpoint/2010/main" val="1830713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オリジナルピンバッジ</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ステンレス</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印刷：オフセット印刷＋エポキシ樹脂</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W25×H25㎜</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素材：ステンレス</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記念品の定番としても高い人気を誇る、ステンレス製のピンバッジです。キャラクターやロゴマークなどのデザインに合わせてフルカラーオフセットでオーダーメイド製作します。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32" name="オブジェクト 31">
            <a:extLst>
              <a:ext uri="{FF2B5EF4-FFF2-40B4-BE49-F238E27FC236}">
                <a16:creationId xmlns:a16="http://schemas.microsoft.com/office/drawing/2014/main" id="{7969C9FA-870B-C4F6-6865-06C04EE42338}"/>
              </a:ext>
            </a:extLst>
          </p:cNvPr>
          <p:cNvGraphicFramePr>
            <a:graphicFrameLocks noChangeAspect="1"/>
          </p:cNvGraphicFramePr>
          <p:nvPr/>
        </p:nvGraphicFramePr>
        <p:xfrm>
          <a:off x="676424" y="1371901"/>
          <a:ext cx="3659732" cy="3657855"/>
        </p:xfrm>
        <a:graphic>
          <a:graphicData uri="http://schemas.openxmlformats.org/presentationml/2006/ole">
            <mc:AlternateContent xmlns:mc="http://schemas.openxmlformats.org/markup-compatibility/2006">
              <mc:Choice xmlns:v="urn:schemas-microsoft-com:vml" Requires="v">
                <p:oleObj name="Image" r:id="rId5" imgW="5380485" imgH="5376333" progId="Photoshop.Image.13">
                  <p:embed/>
                </p:oleObj>
              </mc:Choice>
              <mc:Fallback>
                <p:oleObj name="Image" r:id="rId5" imgW="5380485" imgH="5376333" progId="Photoshop.Image.13">
                  <p:embed/>
                  <p:pic>
                    <p:nvPicPr>
                      <p:cNvPr id="32" name="オブジェクト 31">
                        <a:extLst>
                          <a:ext uri="{FF2B5EF4-FFF2-40B4-BE49-F238E27FC236}">
                            <a16:creationId xmlns:a16="http://schemas.microsoft.com/office/drawing/2014/main" id="{7969C9FA-870B-C4F6-6865-06C04EE42338}"/>
                          </a:ext>
                        </a:extLst>
                      </p:cNvPr>
                      <p:cNvPicPr/>
                      <p:nvPr/>
                    </p:nvPicPr>
                    <p:blipFill>
                      <a:blip r:embed="rId6"/>
                      <a:stretch>
                        <a:fillRect/>
                      </a:stretch>
                    </p:blipFill>
                    <p:spPr>
                      <a:xfrm>
                        <a:off x="676424" y="1371901"/>
                        <a:ext cx="3659732" cy="3657855"/>
                      </a:xfrm>
                      <a:prstGeom prst="rect">
                        <a:avLst/>
                      </a:prstGeom>
                    </p:spPr>
                  </p:pic>
                </p:oleObj>
              </mc:Fallback>
            </mc:AlternateContent>
          </a:graphicData>
        </a:graphic>
      </p:graphicFrame>
    </p:spTree>
    <p:extLst>
      <p:ext uri="{BB962C8B-B14F-4D97-AF65-F5344CB8AC3E}">
        <p14:creationId xmlns:p14="http://schemas.microsoft.com/office/powerpoint/2010/main" val="370364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コットン巾着</a:t>
            </a:r>
            <a:r>
              <a:rPr lang="en-US" altLang="ja-JP" sz="2000" dirty="0">
                <a:solidFill>
                  <a:schemeClr val="bg1"/>
                </a:solidFill>
                <a:latin typeface="Meiryo UI" panose="020B0604030504040204" pitchFamily="34" charset="-128"/>
                <a:ea typeface="Meiryo UI" panose="020B0604030504040204" pitchFamily="34" charset="-128"/>
              </a:rPr>
              <a:t>(</a:t>
            </a:r>
            <a:r>
              <a:rPr lang="en" altLang="ja-JP" sz="2000" dirty="0">
                <a:solidFill>
                  <a:schemeClr val="bg1"/>
                </a:solidFill>
                <a:latin typeface="Meiryo UI" panose="020B0604030504040204" pitchFamily="34" charset="-128"/>
                <a:ea typeface="Meiryo UI" panose="020B0604030504040204" pitchFamily="34" charset="-128"/>
              </a:rPr>
              <a:t>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 他 </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260×360</a:t>
            </a:r>
            <a:r>
              <a:rPr lang="en" altLang="ja-JP" sz="900">
                <a:latin typeface="Meiryo UI" panose="020B0604030504040204" pitchFamily="34" charset="-128"/>
                <a:ea typeface="Meiryo UI" panose="020B0604030504040204" pitchFamily="34" charset="-128"/>
              </a:rPr>
              <a:t>mm</a:t>
            </a:r>
            <a:endParaRPr lang="en"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考：レッド・ネイビー・ナチュラル・ブラック・ライトブルー</a:t>
            </a:r>
            <a:endParaRPr lang="en"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ナチュラルなコットン素材を使用した巾着、</a:t>
            </a:r>
            <a:r>
              <a:rPr lang="en" altLang="ja-JP" sz="1600" dirty="0">
                <a:latin typeface="Meiryo UI" panose="020B0604030504040204" pitchFamily="34" charset="-128"/>
                <a:ea typeface="Meiryo UI" panose="020B0604030504040204" pitchFamily="34" charset="-128"/>
              </a:rPr>
              <a:t>L</a:t>
            </a:r>
            <a:r>
              <a:rPr lang="ja-JP" altLang="en-US" sz="1600">
                <a:latin typeface="Meiryo UI" panose="020B0604030504040204" pitchFamily="34" charset="-128"/>
                <a:ea typeface="Meiryo UI" panose="020B0604030504040204" pitchFamily="34" charset="-128"/>
              </a:rPr>
              <a:t>サイズです。フルカラーのオリジナルデザインも対応できますので、是非オリジナルグッズ等にご活用ください。カラー展開は豊富な全</a:t>
            </a:r>
            <a:r>
              <a:rPr lang="en-US" altLang="ja-JP" sz="1600" dirty="0">
                <a:latin typeface="Meiryo UI" panose="020B0604030504040204" pitchFamily="34" charset="-128"/>
                <a:ea typeface="Meiryo UI" panose="020B0604030504040204" pitchFamily="34" charset="-128"/>
              </a:rPr>
              <a:t>5</a:t>
            </a:r>
            <a:r>
              <a:rPr lang="ja-JP" altLang="en-US" sz="1600">
                <a:latin typeface="Meiryo UI" panose="020B0604030504040204" pitchFamily="34" charset="-128"/>
                <a:ea typeface="Meiryo UI" panose="020B0604030504040204" pitchFamily="34" charset="-128"/>
              </a:rPr>
              <a:t>色。</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6" name="図 15">
            <a:extLst>
              <a:ext uri="{FF2B5EF4-FFF2-40B4-BE49-F238E27FC236}">
                <a16:creationId xmlns:a16="http://schemas.microsoft.com/office/drawing/2014/main" id="{AEA4B014-3C99-7B40-82B8-68045C5D31BA}"/>
              </a:ext>
            </a:extLst>
          </p:cNvPr>
          <p:cNvPicPr>
            <a:picLocks noChangeAspect="1"/>
          </p:cNvPicPr>
          <p:nvPr/>
        </p:nvPicPr>
        <p:blipFill>
          <a:blip r:embed="rId5"/>
          <a:stretch>
            <a:fillRect/>
          </a:stretch>
        </p:blipFill>
        <p:spPr>
          <a:xfrm>
            <a:off x="665341" y="1501203"/>
            <a:ext cx="3608026" cy="3481429"/>
          </a:xfrm>
          <a:prstGeom prst="rect">
            <a:avLst/>
          </a:prstGeom>
        </p:spPr>
      </p:pic>
    </p:spTree>
    <p:extLst>
      <p:ext uri="{BB962C8B-B14F-4D97-AF65-F5344CB8AC3E}">
        <p14:creationId xmlns:p14="http://schemas.microsoft.com/office/powerpoint/2010/main" val="278656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ソフトマウスパッド スクエア</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素材：ラバー、ポリエステル</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140×180(mm)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PP</a:t>
            </a:r>
            <a:r>
              <a:rPr lang="ja-JP" altLang="en-US" sz="900" dirty="0">
                <a:latin typeface="Meiryo UI" panose="020B0604030504040204" pitchFamily="34" charset="-128"/>
                <a:ea typeface="Meiryo UI" panose="020B0604030504040204" pitchFamily="34" charset="-128"/>
              </a:rPr>
              <a:t>袋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7919"/>
          </a:xfrm>
          <a:prstGeom prst="rect">
            <a:avLst/>
          </a:prstGeom>
          <a:noFill/>
        </p:spPr>
        <p:txBody>
          <a:bodyPr wrap="square" lIns="0" tIns="46800" rIns="0" spcCol="360000" rtlCol="0">
            <a:spAutoFit/>
          </a:bodyPr>
          <a:lstStyle/>
          <a:p>
            <a:pPr algn="just">
              <a:lnSpc>
                <a:spcPts val="2400"/>
              </a:lnSpc>
            </a:pPr>
            <a:r>
              <a:rPr lang="ja-JP" altLang="en-US" sz="1600" dirty="0"/>
              <a:t>コンパクトで持ち運びにも便利な縦長長方形のマウスパッド。鮮やかな全面フルカラー印刷が可能なので、アニメキャラやアーティストの物販グッズ、チケットの購入特典など多用途で使えます。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95" name="図 94">
            <a:extLst>
              <a:ext uri="{FF2B5EF4-FFF2-40B4-BE49-F238E27FC236}">
                <a16:creationId xmlns:a16="http://schemas.microsoft.com/office/drawing/2014/main" id="{EA846230-29E6-9641-DA9E-8A5B34D2A9D3}"/>
              </a:ext>
            </a:extLst>
          </p:cNvPr>
          <p:cNvPicPr>
            <a:picLocks noChangeAspect="1"/>
          </p:cNvPicPr>
          <p:nvPr/>
        </p:nvPicPr>
        <p:blipFill>
          <a:blip r:embed="rId5"/>
          <a:stretch>
            <a:fillRect/>
          </a:stretch>
        </p:blipFill>
        <p:spPr>
          <a:xfrm>
            <a:off x="647721" y="1359510"/>
            <a:ext cx="3695700" cy="3695700"/>
          </a:xfrm>
          <a:prstGeom prst="rect">
            <a:avLst/>
          </a:prstGeom>
        </p:spPr>
      </p:pic>
    </p:spTree>
    <p:extLst>
      <p:ext uri="{BB962C8B-B14F-4D97-AF65-F5344CB8AC3E}">
        <p14:creationId xmlns:p14="http://schemas.microsoft.com/office/powerpoint/2010/main" val="183939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オリジナルクリーナークロス</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W150×H150㎜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手の平サイズでスマホ画面やメガネ、モニターを傷つけずにキレイにふけるクリーナークロス。フルカラーで企業ロゴやイラスト・写真も色鮮やかにプリントできて、展示会用ノベルティに最適です。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2" name="オブジェクト 11">
            <a:extLst>
              <a:ext uri="{FF2B5EF4-FFF2-40B4-BE49-F238E27FC236}">
                <a16:creationId xmlns:a16="http://schemas.microsoft.com/office/drawing/2014/main" id="{9B74A1CE-9B99-A1D8-C1BF-92073DA68E3B}"/>
              </a:ext>
            </a:extLst>
          </p:cNvPr>
          <p:cNvGraphicFramePr>
            <a:graphicFrameLocks noChangeAspect="1"/>
          </p:cNvGraphicFramePr>
          <p:nvPr/>
        </p:nvGraphicFramePr>
        <p:xfrm>
          <a:off x="670748" y="1331914"/>
          <a:ext cx="3686094" cy="3697842"/>
        </p:xfrm>
        <a:graphic>
          <a:graphicData uri="http://schemas.openxmlformats.org/presentationml/2006/ole">
            <mc:AlternateContent xmlns:mc="http://schemas.openxmlformats.org/markup-compatibility/2006">
              <mc:Choice xmlns:v="urn:schemas-microsoft-com:vml" Requires="v">
                <p:oleObj name="Image" r:id="rId5" imgW="6475647" imgH="6495344" progId="Photoshop.Image.13">
                  <p:embed/>
                </p:oleObj>
              </mc:Choice>
              <mc:Fallback>
                <p:oleObj name="Image" r:id="rId5" imgW="6475647" imgH="6495344" progId="Photoshop.Image.13">
                  <p:embed/>
                  <p:pic>
                    <p:nvPicPr>
                      <p:cNvPr id="12" name="オブジェクト 11">
                        <a:extLst>
                          <a:ext uri="{FF2B5EF4-FFF2-40B4-BE49-F238E27FC236}">
                            <a16:creationId xmlns:a16="http://schemas.microsoft.com/office/drawing/2014/main" id="{9B74A1CE-9B99-A1D8-C1BF-92073DA68E3B}"/>
                          </a:ext>
                        </a:extLst>
                      </p:cNvPr>
                      <p:cNvPicPr/>
                      <p:nvPr/>
                    </p:nvPicPr>
                    <p:blipFill>
                      <a:blip r:embed="rId6"/>
                      <a:stretch>
                        <a:fillRect/>
                      </a:stretch>
                    </p:blipFill>
                    <p:spPr>
                      <a:xfrm>
                        <a:off x="670748" y="1331914"/>
                        <a:ext cx="3686094" cy="3697842"/>
                      </a:xfrm>
                      <a:prstGeom prst="rect">
                        <a:avLst/>
                      </a:prstGeom>
                    </p:spPr>
                  </p:pic>
                </p:oleObj>
              </mc:Fallback>
            </mc:AlternateContent>
          </a:graphicData>
        </a:graphic>
      </p:graphicFrame>
    </p:spTree>
    <p:extLst>
      <p:ext uri="{BB962C8B-B14F-4D97-AF65-F5344CB8AC3E}">
        <p14:creationId xmlns:p14="http://schemas.microsoft.com/office/powerpoint/2010/main" val="210273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オリジナル２</a:t>
            </a:r>
            <a:r>
              <a:rPr lang="en-US" altLang="ja-JP" sz="2000" dirty="0">
                <a:solidFill>
                  <a:schemeClr val="bg1"/>
                </a:solidFill>
                <a:latin typeface="Meiryo UI" panose="020B0604030504040204" pitchFamily="34" charset="-128"/>
                <a:ea typeface="Meiryo UI" panose="020B0604030504040204" pitchFamily="34" charset="-128"/>
              </a:rPr>
              <a:t>WAY</a:t>
            </a:r>
            <a:r>
              <a:rPr lang="ja-JP" altLang="en-US" sz="2000" dirty="0">
                <a:solidFill>
                  <a:schemeClr val="bg1"/>
                </a:solidFill>
                <a:latin typeface="Meiryo UI" panose="020B0604030504040204" pitchFamily="34" charset="-128"/>
                <a:ea typeface="Meiryo UI" panose="020B0604030504040204" pitchFamily="34" charset="-128"/>
              </a:rPr>
              <a:t>マウスパッド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サイズ：Ｗ</a:t>
            </a:r>
            <a:r>
              <a:rPr lang="en-US" altLang="ja-JP" sz="900" dirty="0">
                <a:latin typeface="Meiryo UI" panose="020B0604030504040204" pitchFamily="34" charset="-128"/>
                <a:ea typeface="Meiryo UI" panose="020B0604030504040204" pitchFamily="34" charset="-128"/>
              </a:rPr>
              <a:t>150×H150㎜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マイクロファイバー（極細繊維）を使った、クリーナークロスとしても使える</a:t>
            </a:r>
            <a:r>
              <a:rPr lang="en-US" altLang="ja-JP" sz="1600" dirty="0"/>
              <a:t>2WAY</a:t>
            </a:r>
            <a:r>
              <a:rPr lang="ja-JP" altLang="en-US" sz="1600" dirty="0"/>
              <a:t>マウスパッド。フルカラープリントでアニメやゲームのキャラクターも綺麗に再現することができます。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9" name="オブジェクト 18">
            <a:extLst>
              <a:ext uri="{FF2B5EF4-FFF2-40B4-BE49-F238E27FC236}">
                <a16:creationId xmlns:a16="http://schemas.microsoft.com/office/drawing/2014/main" id="{B8B44FC1-FDC1-4B7E-EC3B-A5602CDD428B}"/>
              </a:ext>
            </a:extLst>
          </p:cNvPr>
          <p:cNvGraphicFramePr>
            <a:graphicFrameLocks noChangeAspect="1"/>
          </p:cNvGraphicFramePr>
          <p:nvPr/>
        </p:nvGraphicFramePr>
        <p:xfrm>
          <a:off x="635199" y="1316655"/>
          <a:ext cx="3720089" cy="3710807"/>
        </p:xfrm>
        <a:graphic>
          <a:graphicData uri="http://schemas.openxmlformats.org/presentationml/2006/ole">
            <mc:AlternateContent xmlns:mc="http://schemas.openxmlformats.org/markup-compatibility/2006">
              <mc:Choice xmlns:v="urn:schemas-microsoft-com:vml" Requires="v">
                <p:oleObj name="Image" r:id="rId5" imgW="6363377" imgH="6346119" progId="Photoshop.Image.13">
                  <p:embed/>
                </p:oleObj>
              </mc:Choice>
              <mc:Fallback>
                <p:oleObj name="Image" r:id="rId5" imgW="6363377" imgH="6346119" progId="Photoshop.Image.13">
                  <p:embed/>
                  <p:pic>
                    <p:nvPicPr>
                      <p:cNvPr id="19" name="オブジェクト 18">
                        <a:extLst>
                          <a:ext uri="{FF2B5EF4-FFF2-40B4-BE49-F238E27FC236}">
                            <a16:creationId xmlns:a16="http://schemas.microsoft.com/office/drawing/2014/main" id="{B8B44FC1-FDC1-4B7E-EC3B-A5602CDD428B}"/>
                          </a:ext>
                        </a:extLst>
                      </p:cNvPr>
                      <p:cNvPicPr/>
                      <p:nvPr/>
                    </p:nvPicPr>
                    <p:blipFill>
                      <a:blip r:embed="rId6"/>
                      <a:stretch>
                        <a:fillRect/>
                      </a:stretch>
                    </p:blipFill>
                    <p:spPr>
                      <a:xfrm>
                        <a:off x="635199" y="1316655"/>
                        <a:ext cx="3720089" cy="3710807"/>
                      </a:xfrm>
                      <a:prstGeom prst="rect">
                        <a:avLst/>
                      </a:prstGeom>
                    </p:spPr>
                  </p:pic>
                </p:oleObj>
              </mc:Fallback>
            </mc:AlternateContent>
          </a:graphicData>
        </a:graphic>
      </p:graphicFrame>
    </p:spTree>
    <p:extLst>
      <p:ext uri="{BB962C8B-B14F-4D97-AF65-F5344CB8AC3E}">
        <p14:creationId xmlns:p14="http://schemas.microsoft.com/office/powerpoint/2010/main" val="3966268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マットスクエアミラー</a:t>
            </a:r>
            <a:r>
              <a:rPr lang="en-US" altLang="ja-JP" sz="2000" dirty="0">
                <a:solidFill>
                  <a:schemeClr val="bg1"/>
                </a:solidFill>
                <a:latin typeface="Meiryo UI" panose="020B0604030504040204" pitchFamily="34" charset="-128"/>
                <a:ea typeface="Meiryo UI" panose="020B0604030504040204" pitchFamily="34" charset="-128"/>
              </a:rPr>
              <a:t>(M)</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PS､</a:t>
            </a:r>
            <a:r>
              <a:rPr lang="ja-JP" altLang="en-US" sz="900">
                <a:latin typeface="Meiryo UI" panose="020B0604030504040204" pitchFamily="34" charset="-128"/>
                <a:ea typeface="Meiryo UI" panose="020B0604030504040204" pitchFamily="34" charset="-128"/>
              </a:rPr>
              <a:t>ガラス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92×115×6mm</a:t>
            </a:r>
            <a:r>
              <a:rPr lang="ja-JP" altLang="en-US" sz="900">
                <a:latin typeface="Meiryo UI" panose="020B0604030504040204" pitchFamily="34" charset="-128"/>
                <a:ea typeface="Meiryo UI" panose="020B0604030504040204" pitchFamily="34" charset="-128"/>
              </a:rPr>
              <a:t>（包装形態：</a:t>
            </a:r>
            <a:r>
              <a:rPr lang="en-US" altLang="ja-JP" sz="900" dirty="0">
                <a:latin typeface="Meiryo UI" panose="020B0604030504040204" pitchFamily="34" charset="-128"/>
                <a:ea typeface="Meiryo UI" panose="020B0604030504040204" pitchFamily="34" charset="-128"/>
              </a:rPr>
              <a:t>PP</a:t>
            </a:r>
            <a:r>
              <a:rPr lang="ja-JP" altLang="en-US" sz="900">
                <a:latin typeface="Meiryo UI" panose="020B0604030504040204" pitchFamily="34" charset="-128"/>
                <a:ea typeface="Meiryo UI" panose="020B0604030504040204" pitchFamily="34" charset="-128"/>
              </a:rPr>
              <a:t>袋）</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考：レッド・マットブラック・ピュアホワイト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マットな質感がクールで大人な印象を与えてくれる</a:t>
            </a:r>
            <a:r>
              <a:rPr lang="en-US" altLang="ja-JP" sz="1600" dirty="0">
                <a:latin typeface="Meiryo UI" panose="020B0604030504040204" pitchFamily="34" charset="-128"/>
                <a:ea typeface="Meiryo UI" panose="020B0604030504040204" pitchFamily="34" charset="-128"/>
              </a:rPr>
              <a:t>M</a:t>
            </a:r>
            <a:r>
              <a:rPr lang="ja-JP" altLang="en-US" sz="1600">
                <a:latin typeface="Meiryo UI" panose="020B0604030504040204" pitchFamily="34" charset="-128"/>
                <a:ea typeface="Meiryo UI" panose="020B0604030504040204" pitchFamily="34" charset="-128"/>
              </a:rPr>
              <a:t>サイズのスクエアミラーです。名入れするオリジナルデザインはフルカラー対応ですので、グッズ用やノベルティ用におすすめです。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D2FBC837-AEAB-E64C-BA69-C76344C2C5F9}"/>
              </a:ext>
            </a:extLst>
          </p:cNvPr>
          <p:cNvPicPr>
            <a:picLocks noChangeAspect="1"/>
          </p:cNvPicPr>
          <p:nvPr/>
        </p:nvPicPr>
        <p:blipFill>
          <a:blip r:embed="rId5"/>
          <a:stretch>
            <a:fillRect/>
          </a:stretch>
        </p:blipFill>
        <p:spPr>
          <a:xfrm>
            <a:off x="636908" y="1404609"/>
            <a:ext cx="3768211" cy="3597759"/>
          </a:xfrm>
          <a:prstGeom prst="rect">
            <a:avLst/>
          </a:prstGeom>
        </p:spPr>
      </p:pic>
    </p:spTree>
    <p:extLst>
      <p:ext uri="{BB962C8B-B14F-4D97-AF65-F5344CB8AC3E}">
        <p14:creationId xmlns:p14="http://schemas.microsoft.com/office/powerpoint/2010/main" val="2175358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ブックメモ付箋</a:t>
            </a:r>
            <a:r>
              <a:rPr lang="en-US" altLang="ja-JP" sz="2000" dirty="0">
                <a:solidFill>
                  <a:schemeClr val="bg1"/>
                </a:solidFill>
                <a:latin typeface="Meiryo UI" panose="020B0604030504040204" pitchFamily="34" charset="-128"/>
                <a:ea typeface="Meiryo UI" panose="020B0604030504040204" pitchFamily="34" charset="-128"/>
              </a:rPr>
              <a:t>(S)</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材：紙</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各色約</a:t>
            </a:r>
            <a:r>
              <a:rPr lang="en-US" altLang="ja-JP" sz="900" dirty="0">
                <a:latin typeface="Meiryo UI" panose="020B0604030504040204" pitchFamily="34" charset="-128"/>
                <a:ea typeface="Meiryo UI" panose="020B0604030504040204" pitchFamily="34" charset="-128"/>
              </a:rPr>
              <a:t>50</a:t>
            </a:r>
            <a:r>
              <a:rPr lang="ja-JP" altLang="en-US" sz="900">
                <a:latin typeface="Meiryo UI" panose="020B0604030504040204" pitchFamily="34" charset="-128"/>
                <a:ea typeface="Meiryo UI" panose="020B0604030504040204" pitchFamily="34" charset="-128"/>
              </a:rPr>
              <a:t>枚</a:t>
            </a:r>
            <a:r>
              <a:rPr lang="en-US" altLang="ja-JP" sz="900" dirty="0">
                <a:latin typeface="Meiryo UI" panose="020B0604030504040204" pitchFamily="34" charset="-128"/>
                <a:ea typeface="Meiryo UI" panose="020B0604030504040204" pitchFamily="34" charset="-128"/>
              </a:rPr>
              <a:t>)､PP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79×79×10mm</a:t>
            </a:r>
            <a:r>
              <a:rPr lang="ja-JP" altLang="en-US" sz="900">
                <a:latin typeface="Meiryo UI" panose="020B0604030504040204" pitchFamily="34" charset="-128"/>
                <a:ea typeface="Meiryo UI" panose="020B0604030504040204" pitchFamily="34" charset="-128"/>
              </a:rPr>
              <a:t>（包装形態：</a:t>
            </a:r>
            <a:r>
              <a:rPr lang="en-US" altLang="ja-JP" sz="900" dirty="0">
                <a:latin typeface="Meiryo UI" panose="020B0604030504040204" pitchFamily="34" charset="-128"/>
                <a:ea typeface="Meiryo UI" panose="020B0604030504040204" pitchFamily="34" charset="-128"/>
              </a:rPr>
              <a:t>OPP</a:t>
            </a:r>
            <a:r>
              <a:rPr lang="ja-JP" altLang="en-US" sz="900">
                <a:latin typeface="Meiryo UI" panose="020B0604030504040204" pitchFamily="34" charset="-128"/>
                <a:ea typeface="Meiryo UI" panose="020B0604030504040204" pitchFamily="34" charset="-128"/>
              </a:rPr>
              <a:t>袋）</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考：ロイヤルネイビー・リアルブラック・スノーホワイト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コンパクトで持ち歩きにも便利なブック型のメモ付箋、</a:t>
            </a:r>
            <a:r>
              <a:rPr lang="en-US" altLang="ja-JP" sz="1600" dirty="0">
                <a:latin typeface="Meiryo UI" panose="020B0604030504040204" pitchFamily="34" charset="-128"/>
                <a:ea typeface="Meiryo UI" panose="020B0604030504040204" pitchFamily="34" charset="-128"/>
              </a:rPr>
              <a:t>S</a:t>
            </a:r>
            <a:r>
              <a:rPr lang="ja-JP" altLang="en-US" sz="1600">
                <a:latin typeface="Meiryo UI" panose="020B0604030504040204" pitchFamily="34" charset="-128"/>
                <a:ea typeface="Meiryo UI" panose="020B0604030504040204" pitchFamily="34" charset="-128"/>
              </a:rPr>
              <a:t>サイズです。三種類の付箋がセットになっておりますので用途に合わせて使い分けられるため、とても便利で有難がられるアイテムです。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8A23CE87-4844-BD4C-B2FC-750874569E78}"/>
              </a:ext>
            </a:extLst>
          </p:cNvPr>
          <p:cNvPicPr>
            <a:picLocks noChangeAspect="1"/>
          </p:cNvPicPr>
          <p:nvPr/>
        </p:nvPicPr>
        <p:blipFill>
          <a:blip r:embed="rId5"/>
          <a:stretch>
            <a:fillRect/>
          </a:stretch>
        </p:blipFill>
        <p:spPr>
          <a:xfrm>
            <a:off x="381752" y="1587789"/>
            <a:ext cx="4147928" cy="3384259"/>
          </a:xfrm>
          <a:prstGeom prst="rect">
            <a:avLst/>
          </a:prstGeom>
        </p:spPr>
      </p:pic>
    </p:spTree>
    <p:extLst>
      <p:ext uri="{BB962C8B-B14F-4D97-AF65-F5344CB8AC3E}">
        <p14:creationId xmlns:p14="http://schemas.microsoft.com/office/powerpoint/2010/main" val="313018865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554</TotalTime>
  <Words>2364</Words>
  <Application>Microsoft Office PowerPoint</Application>
  <PresentationFormat>画面に合わせる (4:3)</PresentationFormat>
  <Paragraphs>448</Paragraphs>
  <Slides>32</Slides>
  <Notes>32</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40" baseType="lpstr">
      <vt:lpstr>-apple-system</vt:lpstr>
      <vt:lpstr>Meiryo UI</vt:lpstr>
      <vt:lpstr>游ゴシック</vt:lpstr>
      <vt:lpstr>Arial</vt:lpstr>
      <vt:lpstr>Calibri</vt:lpstr>
      <vt:lpstr>Calibri Light</vt:lpstr>
      <vt:lpstr>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株式会社KILAMEK 株式会社</cp:lastModifiedBy>
  <cp:revision>254</cp:revision>
  <cp:lastPrinted>2021-07-20T08:57:41Z</cp:lastPrinted>
  <dcterms:created xsi:type="dcterms:W3CDTF">2021-06-21T09:41:39Z</dcterms:created>
  <dcterms:modified xsi:type="dcterms:W3CDTF">2024-07-25T08:05:45Z</dcterms:modified>
</cp:coreProperties>
</file>