
<file path=[Content_Types].xml><?xml version="1.0" encoding="utf-8"?>
<Types xmlns="http://schemas.openxmlformats.org/package/2006/content-types">
  <Default Extension="bin" ContentType="application/vnd.openxmlformats-officedocument.oleObject"/>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76" r:id="rId15"/>
    <p:sldId id="269" r:id="rId16"/>
    <p:sldId id="270" r:id="rId17"/>
    <p:sldId id="271" r:id="rId18"/>
    <p:sldId id="272" r:id="rId19"/>
    <p:sldId id="273" r:id="rId20"/>
    <p:sldId id="274" r:id="rId21"/>
    <p:sldId id="275" r:id="rId22"/>
    <p:sldId id="268"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59"/>
    <p:restoredTop sz="94656"/>
  </p:normalViewPr>
  <p:slideViewPr>
    <p:cSldViewPr snapToGrid="0" snapToObjects="1">
      <p:cViewPr varScale="1">
        <p:scale>
          <a:sx n="82" d="100"/>
          <a:sy n="82" d="100"/>
        </p:scale>
        <p:origin x="780" y="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08D55-502A-E34A-8EAC-0CBDB58BC935}" type="datetimeFigureOut">
              <a:rPr kumimoji="1" lang="ja-JP" altLang="en-US" smtClean="0"/>
              <a:t>2024/7/25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3F492-097D-4343-8401-B9480D7F56FB}" type="slidenum">
              <a:rPr kumimoji="1" lang="ja-JP" altLang="en-US" smtClean="0"/>
              <a:t>‹#›</a:t>
            </a:fld>
            <a:endParaRPr kumimoji="1" lang="ja-JP" altLang="en-US"/>
          </a:p>
        </p:txBody>
      </p:sp>
    </p:spTree>
    <p:extLst>
      <p:ext uri="{BB962C8B-B14F-4D97-AF65-F5344CB8AC3E}">
        <p14:creationId xmlns:p14="http://schemas.microsoft.com/office/powerpoint/2010/main" val="2947449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1371600" y="1143000"/>
            <a:ext cx="4114800" cy="3086100"/>
          </a:xfrm>
          <a:prstGeom prst="rect">
            <a:avLst/>
          </a:prstGeom>
          <a:ln w="0">
            <a:noFill/>
          </a:ln>
        </p:spPr>
      </p:sp>
      <p:sp>
        <p:nvSpPr>
          <p:cNvPr id="8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8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F5C47-60B8-4959-B99C-5BDD68F2690A}" type="slidenum">
              <a:rPr kumimoji="1"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sz="1200" b="0" i="0" u="none" strike="noStrike" kern="1200" cap="none" spc="-1" normalizeH="0" baseline="0" noProof="0">
              <a:ln>
                <a:noFill/>
              </a:ln>
              <a:solidFill>
                <a:prstClr val="black"/>
              </a:solidFill>
              <a:effectLst/>
              <a:uLnTx/>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46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7742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20811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653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607107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067040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275311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3493671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85800" y="1122480"/>
            <a:ext cx="7772040" cy="11066760"/>
          </a:xfrm>
          <a:prstGeom prst="rect">
            <a:avLst/>
          </a:prstGeom>
          <a:noFill/>
          <a:ln w="0">
            <a:noFill/>
          </a:ln>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186259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8"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9"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837311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3"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172787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344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6"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7"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641134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9"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0"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685775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5"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871795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85800" y="1122480"/>
            <a:ext cx="7772040" cy="2387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7"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8"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9"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0"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1"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2"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38294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5792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22087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9504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829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05095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0860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320483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D025-FFB8-A244-965F-2B7F7F43E628}" type="datetimeFigureOut">
              <a:rPr kumimoji="1" lang="ja-JP" altLang="en-US" smtClean="0"/>
              <a:t>2024/7/25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76214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122480"/>
            <a:ext cx="7772040" cy="2387160"/>
          </a:xfrm>
          <a:prstGeom prst="rect">
            <a:avLst/>
          </a:prstGeom>
          <a:noFill/>
          <a:ln w="0">
            <a:noFill/>
          </a:ln>
        </p:spPr>
        <p:txBody>
          <a:bodyPr anchor="b">
            <a:noAutofit/>
          </a:bodyPr>
          <a:lstStyle/>
          <a:p>
            <a:pPr algn="ctr">
              <a:lnSpc>
                <a:spcPct val="90000"/>
              </a:lnSpc>
            </a:pPr>
            <a:r>
              <a:rPr lang="ja-JP" sz="6000" b="0" strike="noStrike" spc="-1">
                <a:solidFill>
                  <a:srgbClr val="000000"/>
                </a:solidFill>
                <a:latin typeface="Calibri Light"/>
              </a:rPr>
              <a:t>マスター タイトルの書式設定</a:t>
            </a:r>
            <a:endParaRPr lang="en-US" sz="6000" b="0" strike="noStrike" spc="-1">
              <a:solidFill>
                <a:srgbClr val="000000"/>
              </a:solidFill>
              <a:latin typeface="Calibri"/>
            </a:endParaRPr>
          </a:p>
        </p:txBody>
      </p:sp>
      <p:sp>
        <p:nvSpPr>
          <p:cNvPr id="8" name="PlaceHolder 2"/>
          <p:cNvSpPr>
            <a:spLocks noGrp="1"/>
          </p:cNvSpPr>
          <p:nvPr>
            <p:ph type="dt"/>
          </p:nvPr>
        </p:nvSpPr>
        <p:spPr>
          <a:xfrm>
            <a:off x="628560" y="6356520"/>
            <a:ext cx="2057040" cy="364680"/>
          </a:xfrm>
          <a:prstGeom prst="rect">
            <a:avLst/>
          </a:prstGeom>
          <a:noFill/>
          <a:ln w="0">
            <a:noFill/>
          </a:ln>
        </p:spPr>
        <p:txBody>
          <a:bodyPr anchor="ctr">
            <a:noAutofit/>
          </a:bodyPr>
          <a:lstStyle/>
          <a:p>
            <a:pPr>
              <a:lnSpc>
                <a:spcPct val="100000"/>
              </a:lnSpc>
            </a:pPr>
            <a:fld id="{92795484-5F89-4350-9A94-B43A378258C8}" type="datetime">
              <a:rPr lang="en-US" sz="1200" b="0" strike="noStrike" spc="-1">
                <a:solidFill>
                  <a:srgbClr val="8B8B8B"/>
                </a:solidFill>
                <a:latin typeface="Calibri"/>
              </a:rPr>
              <a:t>7/25/2024</a:t>
            </a:fld>
            <a:endParaRPr lang="en-US" sz="1200" b="0" strike="noStrike" spc="-1">
              <a:latin typeface="Times New Roman"/>
            </a:endParaRPr>
          </a:p>
        </p:txBody>
      </p:sp>
      <p:sp>
        <p:nvSpPr>
          <p:cNvPr id="2" name="PlaceHolder 3"/>
          <p:cNvSpPr>
            <a:spLocks noGrp="1"/>
          </p:cNvSpPr>
          <p:nvPr>
            <p:ph type="ftr"/>
          </p:nvPr>
        </p:nvSpPr>
        <p:spPr>
          <a:xfrm>
            <a:off x="3029040" y="6356520"/>
            <a:ext cx="3085920" cy="364680"/>
          </a:xfrm>
          <a:prstGeom prst="rect">
            <a:avLst/>
          </a:prstGeom>
          <a:noFill/>
          <a:ln w="0">
            <a:noFill/>
          </a:ln>
        </p:spPr>
        <p:txBody>
          <a:bodyPr anchor="ctr">
            <a:noAutofit/>
          </a:bodyPr>
          <a:lstStyle/>
          <a:p>
            <a:endParaRPr lang="en-US" sz="2400" b="0" strike="noStrike" spc="-1">
              <a:latin typeface="Times New Roman"/>
            </a:endParaRPr>
          </a:p>
        </p:txBody>
      </p:sp>
      <p:sp>
        <p:nvSpPr>
          <p:cNvPr id="3" name="PlaceHolder 4"/>
          <p:cNvSpPr>
            <a:spLocks noGrp="1"/>
          </p:cNvSpPr>
          <p:nvPr>
            <p:ph type="sldNum"/>
          </p:nvPr>
        </p:nvSpPr>
        <p:spPr>
          <a:xfrm>
            <a:off x="6458040" y="6356520"/>
            <a:ext cx="2057040" cy="364680"/>
          </a:xfrm>
          <a:prstGeom prst="rect">
            <a:avLst/>
          </a:prstGeom>
          <a:noFill/>
          <a:ln w="0">
            <a:noFill/>
          </a:ln>
        </p:spPr>
        <p:txBody>
          <a:bodyPr anchor="ctr">
            <a:noAutofit/>
          </a:bodyPr>
          <a:lstStyle/>
          <a:p>
            <a:pPr algn="r">
              <a:lnSpc>
                <a:spcPct val="100000"/>
              </a:lnSpc>
            </a:pPr>
            <a:fld id="{93E65D6E-C358-422E-8923-DC3E42D038D7}" type="slidenum">
              <a:rPr lang="en-US" sz="1200" b="0" strike="noStrike" spc="-1">
                <a:solidFill>
                  <a:srgbClr val="8B8B8B"/>
                </a:solidFill>
                <a:latin typeface="Calibri"/>
              </a:rPr>
              <a:t>‹#›</a:t>
            </a:fld>
            <a:endParaRPr lang="en-US" sz="1200" b="0" strike="noStrike" spc="-1">
              <a:latin typeface="Times New Roman"/>
            </a:endParaRPr>
          </a:p>
        </p:txBody>
      </p:sp>
      <p:sp>
        <p:nvSpPr>
          <p:cNvPr id="4" name="正方形/長方形 7"/>
          <p:cNvSpPr/>
          <p:nvPr/>
        </p:nvSpPr>
        <p:spPr>
          <a:xfrm>
            <a:off x="279360" y="1295280"/>
            <a:ext cx="4471200" cy="5081400"/>
          </a:xfrm>
          <a:prstGeom prst="rect">
            <a:avLst/>
          </a:prstGeom>
          <a:solidFill>
            <a:schemeClr val="bg1"/>
          </a:solidFill>
          <a:ln>
            <a:noFill/>
          </a:ln>
          <a:effectLst>
            <a:outerShdw blurRad="127080" dist="50402"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sp>
      <p:sp>
        <p:nvSpPr>
          <p:cNvPr id="5" name="正方形/長方形 8"/>
          <p:cNvSpPr/>
          <p:nvPr/>
        </p:nvSpPr>
        <p:spPr>
          <a:xfrm>
            <a:off x="281520" y="484920"/>
            <a:ext cx="8582760" cy="603000"/>
          </a:xfrm>
          <a:prstGeom prst="rect">
            <a:avLst/>
          </a:prstGeom>
          <a:gradFill rotWithShape="0">
            <a:gsLst>
              <a:gs pos="0">
                <a:srgbClr val="203864"/>
              </a:gs>
              <a:gs pos="100000">
                <a:srgbClr val="3660AB"/>
              </a:gs>
            </a:gsLst>
            <a:lin ang="0"/>
          </a:gradFill>
          <a:ln>
            <a:noFill/>
          </a:ln>
        </p:spPr>
        <p:style>
          <a:lnRef idx="2">
            <a:schemeClr val="accent1">
              <a:shade val="50000"/>
            </a:schemeClr>
          </a:lnRef>
          <a:fillRef idx="1">
            <a:schemeClr val="accent1"/>
          </a:fillRef>
          <a:effectRef idx="0">
            <a:schemeClr val="accent1"/>
          </a:effectRef>
          <a:fontRef idx="minor"/>
        </p:style>
      </p:sp>
      <p:sp>
        <p:nvSpPr>
          <p:cNvPr id="6"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ja-JP" sz="2800" b="0" strike="noStrike" spc="-1">
                <a:solidFill>
                  <a:srgbClr val="000000"/>
                </a:solidFill>
                <a:latin typeface="Calibri"/>
              </a:rPr>
              <a:t>クリックしてアウトラインのテキストを編集</a:t>
            </a:r>
            <a:endParaRPr lang="en-US" sz="2800" b="0" strike="noStrike" spc="-1">
              <a:solidFill>
                <a:srgbClr val="000000"/>
              </a:solidFill>
              <a:latin typeface="Calibri"/>
            </a:endParaRP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2</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3</a:t>
            </a:r>
            <a:r>
              <a:rPr lang="ja-JP" sz="1800" b="0" strike="noStrike" spc="-1">
                <a:solidFill>
                  <a:srgbClr val="000000"/>
                </a:solidFill>
                <a:latin typeface="Calibri"/>
              </a:rPr>
              <a:t>レベル目のアウトライン</a:t>
            </a:r>
            <a:endParaRPr lang="en-US" sz="1800" b="0" strike="noStrike" spc="-1">
              <a:solidFill>
                <a:srgbClr val="000000"/>
              </a:solidFill>
              <a:latin typeface="Calibri"/>
            </a:endParaRP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4</a:t>
            </a:r>
            <a:r>
              <a:rPr lang="ja-JP" sz="1800" b="0" strike="noStrike" spc="-1">
                <a:solidFill>
                  <a:srgbClr val="000000"/>
                </a:solidFill>
                <a:latin typeface="Calibri"/>
              </a:rPr>
              <a:t>レベル目のアウトライン</a:t>
            </a:r>
            <a:endParaRPr lang="en-US" sz="1800" b="0" strike="noStrike" spc="-1">
              <a:solidFill>
                <a:srgbClr val="000000"/>
              </a:solidFill>
              <a:latin typeface="Calibri"/>
            </a:endParaRP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5</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6</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7</a:t>
            </a:r>
            <a:r>
              <a:rPr lang="ja-JP" sz="2000" b="0" strike="noStrike" spc="-1">
                <a:solidFill>
                  <a:srgbClr val="000000"/>
                </a:solidFill>
                <a:latin typeface="Calibri"/>
              </a:rPr>
              <a:t>レベル目のアウトライン</a:t>
            </a:r>
            <a:endParaRPr lang="en-US" sz="2000" b="0" strike="noStrike" spc="-1">
              <a:solidFill>
                <a:srgbClr val="000000"/>
              </a:solidFill>
              <a:latin typeface="Calibri"/>
            </a:endParaRPr>
          </a:p>
        </p:txBody>
      </p:sp>
    </p:spTree>
    <p:extLst>
      <p:ext uri="{BB962C8B-B14F-4D97-AF65-F5344CB8AC3E}">
        <p14:creationId xmlns:p14="http://schemas.microsoft.com/office/powerpoint/2010/main" val="26720878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bmp"/><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oleObject" Target="../embeddings/oleObject3.bin"/><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oleObject" Target="../embeddings/oleObject4.bin"/><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oleObject" Target="../embeddings/oleObject5.bin"/><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oleObject" Target="../embeddings/oleObject6.bin"/><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oleObject" Target="../embeddings/oleObject7.bin"/><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oleObject" Target="../embeddings/oleObject8.bin"/><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oleObject" Target="../embeddings/oleObject9.bin"/><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oleObject" Target="../embeddings/oleObject10.bin"/><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oleObject" Target="../embeddings/oleObject11.bin"/><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bmp"/><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oleObject" Target="../embeddings/oleObject12.bin"/><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oleObject" Target="../embeddings/oleObject13.bin"/><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oleObject" Target="../embeddings/oleObject14.bin"/><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ライティングバッジ 丸形 クリア</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4</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PS</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Φ51(mm)</a:t>
            </a:r>
          </a:p>
          <a:p>
            <a:r>
              <a:rPr lang="ja-JP" altLang="en-US" sz="900" dirty="0">
                <a:latin typeface="Meiryo UI" panose="020B0604030504040204" pitchFamily="34" charset="-128"/>
                <a:ea typeface="Meiryo UI" panose="020B0604030504040204" pitchFamily="34" charset="-128"/>
              </a:rPr>
              <a:t>包装：</a:t>
            </a:r>
            <a:r>
              <a:rPr lang="en-US" altLang="ja-JP" sz="900" dirty="0">
                <a:latin typeface="Meiryo UI" panose="020B0604030504040204" pitchFamily="34" charset="-128"/>
                <a:ea typeface="Meiryo UI" panose="020B0604030504040204" pitchFamily="34" charset="-128"/>
              </a:rPr>
              <a:t>OPP</a:t>
            </a:r>
            <a:r>
              <a:rPr lang="ja-JP" altLang="en-US" sz="900" dirty="0">
                <a:latin typeface="Meiryo UI" panose="020B0604030504040204" pitchFamily="34" charset="-128"/>
                <a:ea typeface="Meiryo UI" panose="020B0604030504040204" pitchFamily="34" charset="-128"/>
              </a:rPr>
              <a:t>袋</a:t>
            </a:r>
          </a:p>
          <a:p>
            <a:r>
              <a:rPr lang="ja-JP" altLang="en-US" sz="900" dirty="0">
                <a:latin typeface="Meiryo UI" panose="020B0604030504040204" pitchFamily="34" charset="-128"/>
                <a:ea typeface="Meiryo UI" panose="020B0604030504040204" pitchFamily="34" charset="-128"/>
              </a:rPr>
              <a:t>備考：取説付 コイン電池</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電池は商品に含まれません。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609416"/>
          </a:xfrm>
          <a:prstGeom prst="rect">
            <a:avLst/>
          </a:prstGeom>
          <a:noFill/>
        </p:spPr>
        <p:txBody>
          <a:bodyPr wrap="square" lIns="0" tIns="46800" rIns="0" spcCol="360000" rtlCol="0">
            <a:spAutoFit/>
          </a:bodyPr>
          <a:lstStyle/>
          <a:p>
            <a:pPr algn="just">
              <a:lnSpc>
                <a:spcPts val="2400"/>
              </a:lnSpc>
            </a:pPr>
            <a:r>
              <a:rPr lang="ja-JP" altLang="en-US" sz="1600" dirty="0"/>
              <a:t>すっきりとシンプルな見た目が格好良い真空ステンレスタイプの</a:t>
            </a:r>
            <a:r>
              <a:rPr lang="en-US" altLang="ja-JP" sz="1600" dirty="0"/>
              <a:t>180ml</a:t>
            </a:r>
            <a:r>
              <a:rPr lang="ja-JP" altLang="en-US" sz="1600" dirty="0"/>
              <a:t>サイズボトルです。カラーバリエーションはシルバーのみ。是非ご活用ください。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74C40767-9655-5780-03FD-DE2C733D665C}"/>
              </a:ext>
            </a:extLst>
          </p:cNvPr>
          <p:cNvPicPr>
            <a:picLocks noChangeAspect="1"/>
          </p:cNvPicPr>
          <p:nvPr/>
        </p:nvPicPr>
        <p:blipFill>
          <a:blip r:embed="rId5"/>
          <a:stretch>
            <a:fillRect/>
          </a:stretch>
        </p:blipFill>
        <p:spPr>
          <a:xfrm>
            <a:off x="681688" y="1409053"/>
            <a:ext cx="3590619" cy="3590619"/>
          </a:xfrm>
          <a:prstGeom prst="rect">
            <a:avLst/>
          </a:prstGeom>
        </p:spPr>
      </p:pic>
    </p:spTree>
    <p:extLst>
      <p:ext uri="{BB962C8B-B14F-4D97-AF65-F5344CB8AC3E}">
        <p14:creationId xmlns:p14="http://schemas.microsoft.com/office/powerpoint/2010/main" val="31617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バンブー</a:t>
            </a:r>
            <a:r>
              <a:rPr lang="en-US" altLang="ja-JP" sz="2000" dirty="0">
                <a:solidFill>
                  <a:schemeClr val="bg1"/>
                </a:solidFill>
                <a:latin typeface="Meiryo UI" panose="020B0604030504040204" pitchFamily="34" charset="-128"/>
                <a:ea typeface="Meiryo UI" panose="020B0604030504040204" pitchFamily="34" charset="-128"/>
              </a:rPr>
              <a:t>2</a:t>
            </a:r>
            <a:r>
              <a:rPr lang="ja-JP" altLang="en-US" sz="2000" dirty="0">
                <a:solidFill>
                  <a:schemeClr val="bg1"/>
                </a:solidFill>
                <a:latin typeface="Meiryo UI" panose="020B0604030504040204" pitchFamily="34" charset="-128"/>
                <a:ea typeface="Meiryo UI" panose="020B0604030504040204" pitchFamily="34" charset="-128"/>
              </a:rPr>
              <a:t>重カップ</a:t>
            </a:r>
            <a:r>
              <a:rPr lang="en-US" altLang="ja-JP" sz="2000" dirty="0">
                <a:solidFill>
                  <a:schemeClr val="bg1"/>
                </a:solidFill>
                <a:latin typeface="Meiryo UI" panose="020B0604030504040204" pitchFamily="34" charset="-128"/>
                <a:ea typeface="Meiryo UI" panose="020B0604030504040204" pitchFamily="34" charset="-128"/>
              </a:rPr>
              <a:t>350ml</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PP80%</a:t>
            </a:r>
            <a:r>
              <a:rPr lang="ja-JP" altLang="en-US" sz="900" dirty="0">
                <a:latin typeface="Meiryo UI" panose="020B0604030504040204" pitchFamily="34" charset="-128"/>
                <a:ea typeface="Meiryo UI" panose="020B0604030504040204" pitchFamily="34" charset="-128"/>
              </a:rPr>
              <a:t>、竹繊維</a:t>
            </a:r>
            <a:r>
              <a:rPr lang="en-US" altLang="ja-JP" sz="900" dirty="0">
                <a:latin typeface="Meiryo UI" panose="020B0604030504040204" pitchFamily="34" charset="-128"/>
                <a:ea typeface="Meiryo UI" panose="020B0604030504040204" pitchFamily="34" charset="-128"/>
              </a:rPr>
              <a:t>20%</a:t>
            </a:r>
          </a:p>
          <a:p>
            <a:r>
              <a:rPr lang="ja-JP" altLang="en-US" sz="900" dirty="0">
                <a:latin typeface="Meiryo UI" panose="020B0604030504040204" pitchFamily="34" charset="-128"/>
                <a:ea typeface="Meiryo UI" panose="020B0604030504040204" pitchFamily="34" charset="-128"/>
              </a:rPr>
              <a:t>サ イ ズ：</a:t>
            </a:r>
            <a:r>
              <a:rPr lang="el-GR" altLang="ja-JP" sz="900" dirty="0">
                <a:latin typeface="Meiryo UI" panose="020B0604030504040204" pitchFamily="34" charset="-128"/>
                <a:ea typeface="Meiryo UI" panose="020B0604030504040204" pitchFamily="34" charset="-128"/>
              </a:rPr>
              <a:t>φ92×</a:t>
            </a:r>
            <a:r>
              <a:rPr lang="en-US" altLang="ja-JP" sz="900" dirty="0">
                <a:latin typeface="Meiryo UI" panose="020B0604030504040204" pitchFamily="34" charset="-128"/>
                <a:ea typeface="Meiryo UI" panose="020B0604030504040204" pitchFamily="34" charset="-128"/>
              </a:rPr>
              <a:t>H125mm</a:t>
            </a:r>
          </a:p>
          <a:p>
            <a:r>
              <a:rPr lang="ja-JP" altLang="en-US" sz="900" dirty="0">
                <a:latin typeface="Meiryo UI" panose="020B0604030504040204" pitchFamily="34" charset="-128"/>
                <a:ea typeface="Meiryo UI" panose="020B0604030504040204" pitchFamily="34" charset="-128"/>
              </a:rPr>
              <a:t>重　 量 </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145g</a:t>
            </a:r>
            <a:br>
              <a:rPr lang="en-US" altLang="zh-TW" sz="900" dirty="0">
                <a:latin typeface="Meiryo UI" panose="020B0604030504040204" pitchFamily="34" charset="-128"/>
                <a:ea typeface="Meiryo UI" panose="020B0604030504040204" pitchFamily="34" charset="-128"/>
              </a:rPr>
            </a:br>
            <a:r>
              <a:rPr lang="ja-JP" altLang="en-US" sz="900" dirty="0">
                <a:latin typeface="Meiryo UI" panose="020B0604030504040204" pitchFamily="34" charset="-128"/>
                <a:ea typeface="Meiryo UI" panose="020B0604030504040204" pitchFamily="34" charset="-128"/>
              </a:rPr>
              <a:t>包　 装 </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化粧箱：</a:t>
            </a:r>
            <a:r>
              <a:rPr lang="en-US" altLang="ja-JP" sz="900" dirty="0">
                <a:latin typeface="Meiryo UI" panose="020B0604030504040204" pitchFamily="34" charset="-128"/>
                <a:ea typeface="Meiryo UI" panose="020B0604030504040204" pitchFamily="34" charset="-128"/>
              </a:rPr>
              <a:t>W96×D96×H135mm</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商品写真</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dirty="0">
                <a:latin typeface="Meiryo UI" panose="020B0604030504040204" pitchFamily="34" charset="-128"/>
                <a:ea typeface="Meiryo UI" panose="020B0604030504040204" pitchFamily="34" charset="-128"/>
              </a:rPr>
              <a:t>プラスチック使用量を減らすことができるバンブーファイバー混合素材の</a:t>
            </a:r>
            <a:r>
              <a:rPr lang="en-US" altLang="ja-JP" sz="1600" dirty="0">
                <a:latin typeface="Meiryo UI" panose="020B0604030504040204" pitchFamily="34" charset="-128"/>
                <a:ea typeface="Meiryo UI" panose="020B0604030504040204" pitchFamily="34" charset="-128"/>
              </a:rPr>
              <a:t>350ml</a:t>
            </a:r>
            <a:r>
              <a:rPr lang="ja-JP" altLang="en-US" sz="1600" dirty="0">
                <a:latin typeface="Meiryo UI" panose="020B0604030504040204" pitchFamily="34" charset="-128"/>
                <a:ea typeface="Meiryo UI" panose="020B0604030504040204" pitchFamily="34" charset="-128"/>
              </a:rPr>
              <a:t>タンブラーです。カラーはナチュラルとブラックの</a:t>
            </a:r>
            <a:r>
              <a:rPr lang="en-US" altLang="ja-JP" sz="1600" dirty="0">
                <a:latin typeface="Meiryo UI" panose="020B0604030504040204" pitchFamily="34" charset="-128"/>
                <a:ea typeface="Meiryo UI" panose="020B0604030504040204" pitchFamily="34" charset="-128"/>
              </a:rPr>
              <a:t>2</a:t>
            </a:r>
            <a:r>
              <a:rPr lang="ja-JP" altLang="en-US" sz="1600" dirty="0">
                <a:latin typeface="Meiryo UI" panose="020B0604030504040204" pitchFamily="34" charset="-128"/>
                <a:ea typeface="Meiryo UI" panose="020B0604030504040204" pitchFamily="34" charset="-128"/>
              </a:rPr>
              <a:t>色展開。シンプルなためどんな名入れにもマッチします。</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54" name="Picture 30">
            <a:extLst>
              <a:ext uri="{FF2B5EF4-FFF2-40B4-BE49-F238E27FC236}">
                <a16:creationId xmlns:a16="http://schemas.microsoft.com/office/drawing/2014/main" id="{DEEAC2FA-2A7B-1B74-DA8A-67CBEEF91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55" y="1431915"/>
            <a:ext cx="3527480" cy="352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40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オリジナルハイブリッドハンドタオル</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中</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W250×H250㎜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ポリエステル　裏</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綿</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フルカラーでアニメ・ゲームなどのキャラクターも鮮やかにプリントできる、表はポリエステル、裏は綿素材の中サイズのハンドタオル。ノベルティから物販用まで幅広く活用できます。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31" name="オブジェクト 30">
            <a:extLst>
              <a:ext uri="{FF2B5EF4-FFF2-40B4-BE49-F238E27FC236}">
                <a16:creationId xmlns:a16="http://schemas.microsoft.com/office/drawing/2014/main" id="{8D9242AA-0CAB-04BB-81F8-E4072AA755CC}"/>
              </a:ext>
            </a:extLst>
          </p:cNvPr>
          <p:cNvGraphicFramePr>
            <a:graphicFrameLocks noChangeAspect="1"/>
          </p:cNvGraphicFramePr>
          <p:nvPr/>
        </p:nvGraphicFramePr>
        <p:xfrm>
          <a:off x="629702" y="1401354"/>
          <a:ext cx="3770848" cy="3664009"/>
        </p:xfrm>
        <a:graphic>
          <a:graphicData uri="http://schemas.openxmlformats.org/presentationml/2006/ole">
            <mc:AlternateContent xmlns:mc="http://schemas.openxmlformats.org/markup-compatibility/2006">
              <mc:Choice xmlns:v="urn:schemas-microsoft-com:vml" Requires="v">
                <p:oleObj name="Image" r:id="rId5" imgW="6276173" imgH="6097058" progId="Photoshop.Image.13">
                  <p:embed/>
                </p:oleObj>
              </mc:Choice>
              <mc:Fallback>
                <p:oleObj name="Image" r:id="rId5" imgW="6276173" imgH="6097058" progId="Photoshop.Image.13">
                  <p:embed/>
                  <p:pic>
                    <p:nvPicPr>
                      <p:cNvPr id="31" name="オブジェクト 30">
                        <a:extLst>
                          <a:ext uri="{FF2B5EF4-FFF2-40B4-BE49-F238E27FC236}">
                            <a16:creationId xmlns:a16="http://schemas.microsoft.com/office/drawing/2014/main" id="{8D9242AA-0CAB-04BB-81F8-E4072AA755CC}"/>
                          </a:ext>
                        </a:extLst>
                      </p:cNvPr>
                      <p:cNvPicPr/>
                      <p:nvPr/>
                    </p:nvPicPr>
                    <p:blipFill>
                      <a:blip r:embed="rId6"/>
                      <a:stretch>
                        <a:fillRect/>
                      </a:stretch>
                    </p:blipFill>
                    <p:spPr>
                      <a:xfrm>
                        <a:off x="629702" y="1401354"/>
                        <a:ext cx="3770848" cy="3664009"/>
                      </a:xfrm>
                      <a:prstGeom prst="rect">
                        <a:avLst/>
                      </a:prstGeom>
                    </p:spPr>
                  </p:pic>
                </p:oleObj>
              </mc:Fallback>
            </mc:AlternateContent>
          </a:graphicData>
        </a:graphic>
      </p:graphicFrame>
    </p:spTree>
    <p:extLst>
      <p:ext uri="{BB962C8B-B14F-4D97-AF65-F5344CB8AC3E}">
        <p14:creationId xmlns:p14="http://schemas.microsoft.com/office/powerpoint/2010/main" val="1318321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オリジナルマグカップ</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フルカラー</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82</a:t>
            </a:r>
            <a:r>
              <a:rPr lang="el-GR" altLang="ja-JP" sz="900" dirty="0">
                <a:latin typeface="Meiryo UI" panose="020B0604030504040204" pitchFamily="34" charset="-128"/>
                <a:ea typeface="Meiryo UI" panose="020B0604030504040204" pitchFamily="34" charset="-128"/>
              </a:rPr>
              <a:t>Φ×</a:t>
            </a:r>
            <a:r>
              <a:rPr lang="en-US" altLang="ja-JP" sz="900" dirty="0">
                <a:latin typeface="Meiryo UI" panose="020B0604030504040204" pitchFamily="34" charset="-128"/>
                <a:ea typeface="Meiryo UI" panose="020B0604030504040204" pitchFamily="34" charset="-128"/>
              </a:rPr>
              <a:t>H95mm</a:t>
            </a:r>
          </a:p>
          <a:p>
            <a:r>
              <a:rPr lang="ja-JP" altLang="en-US" sz="900" dirty="0">
                <a:latin typeface="Meiryo UI" panose="020B0604030504040204" pitchFamily="34" charset="-128"/>
                <a:ea typeface="Meiryo UI" panose="020B0604030504040204" pitchFamily="34" charset="-128"/>
              </a:rPr>
              <a:t>素材：スト－ンウェア</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a:t>
            </a:r>
            <a:r>
              <a:rPr lang="en-US" altLang="zh-TW" sz="900" dirty="0">
                <a:latin typeface="Meiryo UI" panose="020B0604030504040204" pitchFamily="34" charset="-128"/>
                <a:ea typeface="Meiryo UI" panose="020B0604030504040204" pitchFamily="34" charset="-128"/>
              </a:rPr>
              <a:t>1</a:t>
            </a:r>
            <a:r>
              <a:rPr lang="zh-TW" altLang="en-US" sz="900" dirty="0">
                <a:latin typeface="Meiryo UI" panose="020B0604030504040204" pitchFamily="34" charset="-128"/>
                <a:ea typeface="Meiryo UI" panose="020B0604030504040204" pitchFamily="34" charset="-128"/>
              </a:rPr>
              <a:t>個箱梱包</a:t>
            </a:r>
            <a:r>
              <a:rPr lang="en-US" altLang="zh-TW" sz="900" dirty="0">
                <a:latin typeface="Meiryo UI" panose="020B0604030504040204" pitchFamily="34" charset="-128"/>
                <a:ea typeface="Meiryo UI" panose="020B0604030504040204" pitchFamily="34" charset="-128"/>
              </a:rPr>
              <a:t>(</a:t>
            </a:r>
            <a:r>
              <a:rPr lang="zh-TW" altLang="en-US" sz="900" dirty="0">
                <a:latin typeface="Meiryo UI" panose="020B0604030504040204" pitchFamily="34" charset="-128"/>
                <a:ea typeface="Meiryo UI" panose="020B0604030504040204" pitchFamily="34" charset="-128"/>
              </a:rPr>
              <a:t>紙箱</a:t>
            </a:r>
            <a:r>
              <a:rPr lang="en-US" altLang="zh-TW" sz="900" dirty="0">
                <a:latin typeface="Meiryo UI" panose="020B0604030504040204" pitchFamily="34" charset="-128"/>
                <a:ea typeface="Meiryo UI" panose="020B0604030504040204" pitchFamily="34" charset="-128"/>
              </a:rPr>
              <a:t>)</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フルカラープリントの写真やイラストが綺麗に映えるマグカップ。コミケなどの同人誌即売会用の物販品や、展示会用のノベルティとしても根強い人気商品。単色プリントでより安価に製作可能です。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0" name="オブジェクト 19">
            <a:extLst>
              <a:ext uri="{FF2B5EF4-FFF2-40B4-BE49-F238E27FC236}">
                <a16:creationId xmlns:a16="http://schemas.microsoft.com/office/drawing/2014/main" id="{41BA0021-CE78-9F16-CE15-443765146A73}"/>
              </a:ext>
            </a:extLst>
          </p:cNvPr>
          <p:cNvGraphicFramePr>
            <a:graphicFrameLocks noChangeAspect="1"/>
          </p:cNvGraphicFramePr>
          <p:nvPr/>
        </p:nvGraphicFramePr>
        <p:xfrm>
          <a:off x="778691" y="1404291"/>
          <a:ext cx="3433923" cy="3613675"/>
        </p:xfrm>
        <a:graphic>
          <a:graphicData uri="http://schemas.openxmlformats.org/presentationml/2006/ole">
            <mc:AlternateContent xmlns:mc="http://schemas.openxmlformats.org/markup-compatibility/2006">
              <mc:Choice xmlns:v="urn:schemas-microsoft-com:vml" Requires="v">
                <p:oleObj name="Image" r:id="rId5" imgW="5852866" imgH="6159500" progId="Photoshop.Image.13">
                  <p:embed/>
                </p:oleObj>
              </mc:Choice>
              <mc:Fallback>
                <p:oleObj name="Image" r:id="rId5" imgW="5852866" imgH="6159500" progId="Photoshop.Image.13">
                  <p:embed/>
                  <p:pic>
                    <p:nvPicPr>
                      <p:cNvPr id="20" name="オブジェクト 19">
                        <a:extLst>
                          <a:ext uri="{FF2B5EF4-FFF2-40B4-BE49-F238E27FC236}">
                            <a16:creationId xmlns:a16="http://schemas.microsoft.com/office/drawing/2014/main" id="{41BA0021-CE78-9F16-CE15-443765146A73}"/>
                          </a:ext>
                        </a:extLst>
                      </p:cNvPr>
                      <p:cNvPicPr/>
                      <p:nvPr/>
                    </p:nvPicPr>
                    <p:blipFill>
                      <a:blip r:embed="rId6"/>
                      <a:stretch>
                        <a:fillRect/>
                      </a:stretch>
                    </p:blipFill>
                    <p:spPr>
                      <a:xfrm>
                        <a:off x="778691" y="1404291"/>
                        <a:ext cx="3433923" cy="3613675"/>
                      </a:xfrm>
                      <a:prstGeom prst="rect">
                        <a:avLst/>
                      </a:prstGeom>
                    </p:spPr>
                  </p:pic>
                </p:oleObj>
              </mc:Fallback>
            </mc:AlternateContent>
          </a:graphicData>
        </a:graphic>
      </p:graphicFrame>
    </p:spTree>
    <p:extLst>
      <p:ext uri="{BB962C8B-B14F-4D97-AF65-F5344CB8AC3E}">
        <p14:creationId xmlns:p14="http://schemas.microsoft.com/office/powerpoint/2010/main" val="427875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10"/>
          <p:cNvPicPr/>
          <p:nvPr/>
        </p:nvPicPr>
        <p:blipFill>
          <a:blip r:embed="rId3"/>
          <a:stretch/>
        </p:blipFill>
        <p:spPr>
          <a:xfrm>
            <a:off x="5100120" y="4667760"/>
            <a:ext cx="721800" cy="795240"/>
          </a:xfrm>
          <a:prstGeom prst="rect">
            <a:avLst/>
          </a:prstGeom>
          <a:ln w="0">
            <a:noFill/>
          </a:ln>
        </p:spPr>
      </p:pic>
      <p:pic>
        <p:nvPicPr>
          <p:cNvPr id="50" name="図 7"/>
          <p:cNvPicPr/>
          <p:nvPr/>
        </p:nvPicPr>
        <p:blipFill>
          <a:blip r:embed="rId4"/>
          <a:stretch/>
        </p:blipFill>
        <p:spPr>
          <a:xfrm>
            <a:off x="5096880" y="3119040"/>
            <a:ext cx="703800" cy="815760"/>
          </a:xfrm>
          <a:prstGeom prst="rect">
            <a:avLst/>
          </a:prstGeom>
          <a:ln w="0">
            <a:noFill/>
          </a:ln>
        </p:spPr>
      </p:pic>
      <p:sp>
        <p:nvSpPr>
          <p:cNvPr id="51" name="テキスト ボックス 2"/>
          <p:cNvSpPr/>
          <p:nvPr/>
        </p:nvSpPr>
        <p:spPr>
          <a:xfrm>
            <a:off x="1098720" y="596520"/>
            <a:ext cx="7750080" cy="395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1" normalizeH="0" baseline="0" noProof="0">
                <a:ln>
                  <a:noFill/>
                </a:ln>
                <a:solidFill>
                  <a:srgbClr val="FFFFFF"/>
                </a:solidFill>
                <a:effectLst/>
                <a:uLnTx/>
                <a:uFillTx/>
                <a:latin typeface="Meiryo UI"/>
                <a:ea typeface="Meiryo UI"/>
              </a:rPr>
              <a:t>涼感マフラータオル</a:t>
            </a:r>
            <a:r>
              <a:rPr kumimoji="1" lang="en-US" sz="2000" b="0" i="0" u="none" strike="noStrike" kern="1200" cap="none" spc="-1" normalizeH="0" baseline="0" noProof="0">
                <a:ln>
                  <a:noFill/>
                </a:ln>
                <a:solidFill>
                  <a:srgbClr val="FFFFFF"/>
                </a:solidFill>
                <a:effectLst/>
                <a:uLnTx/>
                <a:uFillTx/>
                <a:latin typeface="Meiryo UI"/>
                <a:ea typeface="Meiryo UI"/>
              </a:rPr>
              <a:t>(</a:t>
            </a:r>
            <a:r>
              <a:rPr kumimoji="1" lang="ja-JP" altLang="en-US" sz="2000" b="0" i="0" u="none" strike="noStrike" kern="1200" cap="none" spc="-1" normalizeH="0" baseline="0" noProof="0">
                <a:ln>
                  <a:noFill/>
                </a:ln>
                <a:solidFill>
                  <a:srgbClr val="FFFFFF"/>
                </a:solidFill>
                <a:effectLst/>
                <a:uLnTx/>
                <a:uFillTx/>
                <a:latin typeface="Meiryo UI"/>
                <a:ea typeface="Meiryo UI"/>
              </a:rPr>
              <a:t>巾着付</a:t>
            </a:r>
            <a:r>
              <a:rPr kumimoji="1" lang="en-US" sz="2000" b="0" i="0" u="none" strike="noStrike" kern="1200" cap="none" spc="-1" normalizeH="0" baseline="0" noProof="0">
                <a:ln>
                  <a:noFill/>
                </a:ln>
                <a:solidFill>
                  <a:srgbClr val="FFFFFF"/>
                </a:solidFill>
                <a:effectLst/>
                <a:uLnTx/>
                <a:uFillTx/>
                <a:latin typeface="Meiryo UI"/>
                <a:ea typeface="Meiryo UI"/>
              </a:rPr>
              <a:t>)</a:t>
            </a:r>
            <a:endParaRPr kumimoji="1" lang="en-US" sz="2000" b="0" i="0" u="none" strike="noStrike" kern="1200" cap="none" spc="-1" normalizeH="0" baseline="0" noProof="0">
              <a:ln>
                <a:noFill/>
              </a:ln>
              <a:solidFill>
                <a:prstClr val="black"/>
              </a:solidFill>
              <a:effectLst/>
              <a:uLnTx/>
              <a:uFillTx/>
              <a:latin typeface="Arial"/>
            </a:endParaRPr>
          </a:p>
        </p:txBody>
      </p:sp>
      <p:sp>
        <p:nvSpPr>
          <p:cNvPr id="52" name="テキスト ボックス 53"/>
          <p:cNvSpPr/>
          <p:nvPr/>
        </p:nvSpPr>
        <p:spPr>
          <a:xfrm>
            <a:off x="486000" y="5252040"/>
            <a:ext cx="4140720" cy="916200"/>
          </a:xfrm>
          <a:prstGeom prst="rect">
            <a:avLst/>
          </a:prstGeom>
          <a:noFill/>
          <a:ln w="0">
            <a:noFill/>
          </a:ln>
        </p:spPr>
        <p:style>
          <a:lnRef idx="0">
            <a:scrgbClr r="0" g="0" b="0"/>
          </a:lnRef>
          <a:fillRef idx="0">
            <a:scrgbClr r="0" g="0" b="0"/>
          </a:fillRef>
          <a:effectRef idx="0">
            <a:scrgbClr r="0" g="0" b="0"/>
          </a:effectRef>
          <a:fontRef idx="minor"/>
        </p:style>
        <p:txBody>
          <a:bodyPr lIns="90000" tIns="46800" rIns="0" bIns="468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素</a:t>
            </a:r>
            <a:r>
              <a:rPr kumimoji="1" lang="en-US" sz="900" b="0" i="0" u="none" strike="noStrike" kern="1200" cap="none" spc="-1" normalizeH="0" baseline="0" noProof="0">
                <a:ln>
                  <a:noFill/>
                </a:ln>
                <a:solidFill>
                  <a:srgbClr val="000000"/>
                </a:solidFill>
                <a:effectLst/>
                <a:uLnTx/>
                <a:uFillTx/>
                <a:latin typeface="Meiryo UI"/>
                <a:ea typeface="Meiryo UI"/>
              </a:rPr>
              <a:t>   材：タオル/</a:t>
            </a:r>
            <a:r>
              <a:rPr kumimoji="1" lang="ja-JP" altLang="en-US" sz="900" b="0" i="0" u="none" strike="noStrike" kern="1200" cap="none" spc="-1" normalizeH="0" baseline="0" noProof="0">
                <a:ln>
                  <a:noFill/>
                </a:ln>
                <a:solidFill>
                  <a:srgbClr val="000000"/>
                </a:solidFill>
                <a:effectLst/>
                <a:uLnTx/>
                <a:uFillTx/>
                <a:latin typeface="Meiryo UI"/>
                <a:ea typeface="Meiryo UI"/>
              </a:rPr>
              <a:t>ポリエステル</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巾着</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ポリエステル 他</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99" normalizeH="0" baseline="0" noProof="0">
                <a:ln>
                  <a:noFill/>
                </a:ln>
                <a:solidFill>
                  <a:srgbClr val="000000"/>
                </a:solidFill>
                <a:effectLst/>
                <a:uLnTx/>
                <a:uFillTx/>
                <a:latin typeface="Meiryo UI"/>
                <a:ea typeface="Meiryo UI"/>
              </a:rPr>
              <a:t>サイズ</a:t>
            </a:r>
            <a:r>
              <a:rPr kumimoji="1" lang="ja-JP" altLang="en-US" sz="900" b="0" i="0" u="none" strike="noStrike" kern="1200" cap="none" spc="-1" normalizeH="0" baseline="0" noProof="0">
                <a:ln>
                  <a:noFill/>
                </a:ln>
                <a:solidFill>
                  <a:srgbClr val="000000"/>
                </a:solidFill>
                <a:effectLst/>
                <a:uLnTx/>
                <a:uFillTx/>
                <a:latin typeface="Meiryo UI"/>
                <a:ea typeface="Meiryo UI"/>
              </a:rPr>
              <a:t>：タオル</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約</a:t>
            </a:r>
            <a:r>
              <a:rPr kumimoji="1" lang="en-US" sz="900" b="0" i="0" u="none" strike="noStrike" kern="1200" cap="none" spc="-1" normalizeH="0" baseline="0" noProof="0">
                <a:ln>
                  <a:noFill/>
                </a:ln>
                <a:solidFill>
                  <a:srgbClr val="000000"/>
                </a:solidFill>
                <a:effectLst/>
                <a:uLnTx/>
                <a:uFillTx/>
                <a:latin typeface="Meiryo UI"/>
                <a:ea typeface="Meiryo UI"/>
              </a:rPr>
              <a:t>900×200mm</a:t>
            </a:r>
            <a:r>
              <a:rPr kumimoji="1" lang="en-US" altLang="ja-JP" sz="900" b="0" i="0" u="none" strike="noStrike" kern="1200" cap="none" spc="-1" normalizeH="0" baseline="0" noProof="0">
                <a:ln>
                  <a:noFill/>
                </a:ln>
                <a:solidFill>
                  <a:srgbClr val="000000"/>
                </a:solidFill>
                <a:effectLst/>
                <a:uLnTx/>
                <a:uFillTx/>
                <a:latin typeface="Meiryo UI"/>
                <a:ea typeface="Meiryo UI"/>
              </a:rPr>
              <a:t>､</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　　　　　　巾着</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本体</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約</a:t>
            </a:r>
            <a:r>
              <a:rPr kumimoji="1" lang="en-US" sz="900" b="0" i="0" u="none" strike="noStrike" kern="1200" cap="none" spc="-1" normalizeH="0" baseline="0" noProof="0">
                <a:ln>
                  <a:noFill/>
                </a:ln>
                <a:solidFill>
                  <a:srgbClr val="000000"/>
                </a:solidFill>
                <a:effectLst/>
                <a:uLnTx/>
                <a:uFillTx/>
                <a:latin typeface="Meiryo UI"/>
                <a:ea typeface="Meiryo UI"/>
              </a:rPr>
              <a:t>95×137mm</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巾着</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底面</a:t>
            </a:r>
            <a:r>
              <a:rPr kumimoji="1" lang="en-US" sz="900" b="0" i="0" u="none" strike="noStrike" kern="1200" cap="none" spc="-1" normalizeH="0" baseline="0" noProof="0">
                <a:ln>
                  <a:noFill/>
                </a:ln>
                <a:solidFill>
                  <a:srgbClr val="000000"/>
                </a:solidFill>
                <a:effectLst/>
                <a:uLnTx/>
                <a:uFillTx/>
                <a:latin typeface="Meiryo UI"/>
                <a:ea typeface="Meiryo UI"/>
              </a:rPr>
              <a:t>)/φ57mm</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　　　　　（包装形態：</a:t>
            </a:r>
            <a:r>
              <a:rPr kumimoji="1" lang="en-US" sz="900" b="0" i="0" u="none" strike="noStrike" kern="1200" cap="none" spc="-1" normalizeH="0" baseline="0" noProof="0">
                <a:ln>
                  <a:noFill/>
                </a:ln>
                <a:solidFill>
                  <a:srgbClr val="000000"/>
                </a:solidFill>
                <a:effectLst/>
                <a:uLnTx/>
                <a:uFillTx/>
                <a:latin typeface="Meiryo UI"/>
                <a:ea typeface="Meiryo UI"/>
              </a:rPr>
              <a:t>OPP</a:t>
            </a:r>
            <a:r>
              <a:rPr kumimoji="1" lang="ja-JP" altLang="en-US" sz="900" b="0" i="0" u="none" strike="noStrike" kern="1200" cap="none" spc="-1" normalizeH="0" baseline="0" noProof="0">
                <a:ln>
                  <a:noFill/>
                </a:ln>
                <a:solidFill>
                  <a:srgbClr val="000000"/>
                </a:solidFill>
                <a:effectLst/>
                <a:uLnTx/>
                <a:uFillTx/>
                <a:latin typeface="Meiryo UI"/>
                <a:ea typeface="Meiryo UI"/>
              </a:rPr>
              <a:t>袋</a:t>
            </a:r>
            <a:r>
              <a:rPr kumimoji="1" lang="en-US" altLang="ja-JP"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台紙） </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付属品：取説付</a:t>
            </a:r>
            <a:r>
              <a:rPr kumimoji="1" lang="en-US" sz="900" b="0" i="0" u="none" strike="noStrike" kern="1200" cap="none" spc="-1" normalizeH="0" baseline="0" noProof="0">
                <a:ln>
                  <a:noFill/>
                </a:ln>
                <a:solidFill>
                  <a:srgbClr val="000000"/>
                </a:solidFill>
                <a:effectLst/>
                <a:uLnTx/>
                <a:uFillTx/>
                <a:latin typeface="Meiryo UI"/>
                <a:ea typeface="Meiryo UI"/>
              </a:rPr>
              <a:t>(</a:t>
            </a:r>
            <a:r>
              <a:rPr kumimoji="1" lang="ja-JP" altLang="en-US" sz="900" b="0" i="0" u="none" strike="noStrike" kern="1200" cap="none" spc="-1" normalizeH="0" baseline="0" noProof="0">
                <a:ln>
                  <a:noFill/>
                </a:ln>
                <a:solidFill>
                  <a:srgbClr val="000000"/>
                </a:solidFill>
                <a:effectLst/>
                <a:uLnTx/>
                <a:uFillTx/>
                <a:latin typeface="Meiryo UI"/>
                <a:ea typeface="Meiryo UI"/>
              </a:rPr>
              <a:t>台紙面</a:t>
            </a:r>
            <a:r>
              <a:rPr kumimoji="1" lang="en-US" sz="900" b="0" i="0" u="none" strike="noStrike" kern="1200" cap="none" spc="-1" normalizeH="0" baseline="0" noProof="0">
                <a:ln>
                  <a:noFill/>
                </a:ln>
                <a:solidFill>
                  <a:srgbClr val="000000"/>
                </a:solidFill>
                <a:effectLst/>
                <a:uLnTx/>
                <a:uFillTx/>
                <a:latin typeface="Meiryo UI"/>
                <a:ea typeface="Meiryo UI"/>
              </a:rPr>
              <a:t>)</a:t>
            </a:r>
            <a:endParaRPr kumimoji="1" lang="en-US" sz="9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備   考：ブルー、ホワイト</a:t>
            </a:r>
            <a:endParaRPr kumimoji="1" lang="en-US" sz="900" b="0" i="0" u="none" strike="noStrike" kern="1200" cap="none" spc="-1" normalizeH="0" baseline="0" noProof="0">
              <a:ln>
                <a:noFill/>
              </a:ln>
              <a:solidFill>
                <a:prstClr val="black"/>
              </a:solidFill>
              <a:effectLst/>
              <a:uLnTx/>
              <a:uFillTx/>
              <a:latin typeface="Arial"/>
            </a:endParaRPr>
          </a:p>
        </p:txBody>
      </p:sp>
      <p:sp>
        <p:nvSpPr>
          <p:cNvPr id="53" name="テキスト ボックス 3"/>
          <p:cNvSpPr/>
          <p:nvPr/>
        </p:nvSpPr>
        <p:spPr>
          <a:xfrm>
            <a:off x="8151480" y="403344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4" name="テキスト ボックス 6"/>
          <p:cNvSpPr/>
          <p:nvPr/>
        </p:nvSpPr>
        <p:spPr>
          <a:xfrm>
            <a:off x="9838800" y="392688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5" name="円/楕円 8"/>
          <p:cNvSpPr/>
          <p:nvPr/>
        </p:nvSpPr>
        <p:spPr>
          <a:xfrm>
            <a:off x="5035680" y="126864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56" name="テキスト ボックス 42"/>
          <p:cNvSpPr/>
          <p:nvPr/>
        </p:nvSpPr>
        <p:spPr>
          <a:xfrm>
            <a:off x="5035320" y="1496160"/>
            <a:ext cx="739080" cy="31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1" normalizeH="0" baseline="0" noProof="0">
                <a:ln>
                  <a:noFill/>
                </a:ln>
                <a:solidFill>
                  <a:srgbClr val="203864"/>
                </a:solidFill>
                <a:effectLst/>
                <a:uLnTx/>
                <a:uFillTx/>
                <a:latin typeface="Meiryo UI"/>
                <a:ea typeface="Meiryo UI"/>
              </a:rPr>
              <a:t>特徴</a:t>
            </a:r>
            <a:endParaRPr kumimoji="1" lang="en-US" sz="1500" b="0" i="0" u="none" strike="noStrike" kern="1200" cap="none" spc="-1" normalizeH="0" baseline="0" noProof="0">
              <a:ln>
                <a:noFill/>
              </a:ln>
              <a:solidFill>
                <a:prstClr val="black"/>
              </a:solidFill>
              <a:effectLst/>
              <a:uLnTx/>
              <a:uFillTx/>
              <a:latin typeface="Arial"/>
            </a:endParaRPr>
          </a:p>
        </p:txBody>
      </p:sp>
      <p:sp>
        <p:nvSpPr>
          <p:cNvPr id="57" name="テキスト ボックス 5"/>
          <p:cNvSpPr/>
          <p:nvPr/>
        </p:nvSpPr>
        <p:spPr>
          <a:xfrm>
            <a:off x="9541080" y="346608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8" name="テキスト ボックス 13"/>
          <p:cNvSpPr/>
          <p:nvPr/>
        </p:nvSpPr>
        <p:spPr>
          <a:xfrm>
            <a:off x="10086840" y="24739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59" name="テキスト ボックス 14"/>
          <p:cNvSpPr/>
          <p:nvPr/>
        </p:nvSpPr>
        <p:spPr>
          <a:xfrm>
            <a:off x="-674640" y="104184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0" name="テキスト ボックス 28"/>
          <p:cNvSpPr/>
          <p:nvPr/>
        </p:nvSpPr>
        <p:spPr>
          <a:xfrm>
            <a:off x="6222960" y="344160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1" name="テキスト ボックス 29"/>
          <p:cNvSpPr/>
          <p:nvPr/>
        </p:nvSpPr>
        <p:spPr>
          <a:xfrm>
            <a:off x="5950080" y="341640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2" name="テキスト ボックス 9"/>
          <p:cNvSpPr/>
          <p:nvPr/>
        </p:nvSpPr>
        <p:spPr>
          <a:xfrm>
            <a:off x="9524880" y="31579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3" name="テキスト ボックス 16"/>
          <p:cNvSpPr/>
          <p:nvPr/>
        </p:nvSpPr>
        <p:spPr>
          <a:xfrm>
            <a:off x="8390520" y="733212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4" name="テキスト ボックス 17"/>
          <p:cNvSpPr/>
          <p:nvPr/>
        </p:nvSpPr>
        <p:spPr>
          <a:xfrm>
            <a:off x="8017920" y="-736560"/>
            <a:ext cx="184320" cy="369000"/>
          </a:xfrm>
          <a:prstGeom prst="rect">
            <a:avLst/>
          </a:prstGeom>
          <a:noFill/>
          <a:ln w="0">
            <a:noFill/>
          </a:ln>
        </p:spPr>
        <p:style>
          <a:lnRef idx="0">
            <a:scrgbClr r="0" g="0" b="0"/>
          </a:lnRef>
          <a:fillRef idx="0">
            <a:scrgbClr r="0" g="0" b="0"/>
          </a:fillRef>
          <a:effectRef idx="0">
            <a:scrgbClr r="0" g="0" b="0"/>
          </a:effectRef>
          <a:fontRef idx="minor"/>
        </p:style>
      </p:sp>
      <p:sp>
        <p:nvSpPr>
          <p:cNvPr id="65" name="直線コネクタ 46"/>
          <p:cNvSpPr/>
          <p:nvPr/>
        </p:nvSpPr>
        <p:spPr>
          <a:xfrm>
            <a:off x="933120" y="5145120"/>
            <a:ext cx="3560040" cy="12600"/>
          </a:xfrm>
          <a:prstGeom prst="line">
            <a:avLst/>
          </a:prstGeom>
          <a:ln w="9525">
            <a:solidFill>
              <a:srgbClr val="E7E6E6">
                <a:lumMod val="50000"/>
              </a:srgbClr>
            </a:solidFill>
            <a:prstDash val="dash"/>
          </a:ln>
        </p:spPr>
        <p:style>
          <a:lnRef idx="1">
            <a:schemeClr val="accent1"/>
          </a:lnRef>
          <a:fillRef idx="0">
            <a:schemeClr val="accent1"/>
          </a:fillRef>
          <a:effectRef idx="0">
            <a:schemeClr val="accent1"/>
          </a:effectRef>
          <a:fontRef idx="minor"/>
        </p:style>
      </p:sp>
      <p:sp>
        <p:nvSpPr>
          <p:cNvPr id="66" name="テキスト ボックス 47"/>
          <p:cNvSpPr/>
          <p:nvPr/>
        </p:nvSpPr>
        <p:spPr>
          <a:xfrm>
            <a:off x="486000" y="5029920"/>
            <a:ext cx="447120" cy="22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1" normalizeH="0" baseline="0" noProof="0">
                <a:ln>
                  <a:noFill/>
                </a:ln>
                <a:solidFill>
                  <a:srgbClr val="000000"/>
                </a:solidFill>
                <a:effectLst/>
                <a:uLnTx/>
                <a:uFillTx/>
                <a:latin typeface="Meiryo UI"/>
                <a:ea typeface="Meiryo UI"/>
              </a:rPr>
              <a:t>仕様</a:t>
            </a:r>
            <a:endParaRPr kumimoji="1" lang="en-US" sz="900" b="0" i="0" u="none" strike="noStrike" kern="1200" cap="none" spc="-1" normalizeH="0" baseline="0" noProof="0">
              <a:ln>
                <a:noFill/>
              </a:ln>
              <a:solidFill>
                <a:prstClr val="black"/>
              </a:solidFill>
              <a:effectLst/>
              <a:uLnTx/>
              <a:uFillTx/>
              <a:latin typeface="Arial"/>
            </a:endParaRPr>
          </a:p>
        </p:txBody>
      </p:sp>
      <p:sp>
        <p:nvSpPr>
          <p:cNvPr id="67" name="テキスト ボックス 48"/>
          <p:cNvSpPr/>
          <p:nvPr/>
        </p:nvSpPr>
        <p:spPr>
          <a:xfrm>
            <a:off x="296280" y="658440"/>
            <a:ext cx="85536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 normalizeH="0" baseline="0" noProof="0">
                <a:ln>
                  <a:noFill/>
                </a:ln>
                <a:solidFill>
                  <a:srgbClr val="FFFFFF"/>
                </a:solidFill>
                <a:effectLst/>
                <a:uLnTx/>
                <a:uFillTx/>
                <a:latin typeface="Meiryo UI"/>
                <a:ea typeface="Meiryo UI"/>
              </a:rPr>
              <a:t>【</a:t>
            </a:r>
            <a:r>
              <a:rPr kumimoji="1" lang="ja-JP" altLang="en-US" sz="1200" b="0" i="0" u="none" strike="noStrike" kern="1200" cap="none" spc="-1" normalizeH="0" baseline="0" noProof="0">
                <a:ln>
                  <a:noFill/>
                </a:ln>
                <a:solidFill>
                  <a:srgbClr val="FFFFFF"/>
                </a:solidFill>
                <a:effectLst/>
                <a:uLnTx/>
                <a:uFillTx/>
                <a:latin typeface="Meiryo UI"/>
                <a:ea typeface="Meiryo UI"/>
              </a:rPr>
              <a:t>提案書</a:t>
            </a:r>
            <a:r>
              <a:rPr kumimoji="1" lang="en-US" altLang="ja-JP" sz="1200" b="0" i="0" u="none" strike="noStrike" kern="1200" cap="none" spc="-1" normalizeH="0" baseline="0" noProof="0">
                <a:ln>
                  <a:noFill/>
                </a:ln>
                <a:solidFill>
                  <a:srgbClr val="FFFFFF"/>
                </a:solidFill>
                <a:effectLst/>
                <a:uLnTx/>
                <a:uFillTx/>
                <a:latin typeface="Meiryo UI"/>
                <a:ea typeface="Meiryo UI"/>
              </a:rPr>
              <a:t>】</a:t>
            </a:r>
            <a:endParaRPr kumimoji="1" lang="en-US" sz="1200" b="0" i="0" u="none" strike="noStrike" kern="1200" cap="none" spc="-1" normalizeH="0" baseline="0" noProof="0">
              <a:ln>
                <a:noFill/>
              </a:ln>
              <a:solidFill>
                <a:prstClr val="black"/>
              </a:solidFill>
              <a:effectLst/>
              <a:uLnTx/>
              <a:uFillTx/>
              <a:latin typeface="Arial"/>
            </a:endParaRPr>
          </a:p>
        </p:txBody>
      </p:sp>
      <p:sp>
        <p:nvSpPr>
          <p:cNvPr id="68" name="テキスト ボックス 51"/>
          <p:cNvSpPr/>
          <p:nvPr/>
        </p:nvSpPr>
        <p:spPr>
          <a:xfrm>
            <a:off x="5932080" y="1422000"/>
            <a:ext cx="2916720" cy="192096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just" defTabSz="914400" rtl="0" eaLnBrk="1" fontAlgn="auto" latinLnBrk="0" hangingPunct="1">
              <a:lnSpc>
                <a:spcPts val="2401"/>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000000"/>
                </a:solidFill>
                <a:effectLst/>
                <a:uLnTx/>
                <a:uFillTx/>
                <a:latin typeface="Meiryo UI"/>
                <a:ea typeface="Meiryo UI"/>
              </a:rPr>
              <a:t>濡らして絞ればヒンヤリと心地良い量感を与えてくれるマフラータオルは、夏場の屋外フェスから現場作業まで、幅広いシーンで利用可能です。</a:t>
            </a:r>
            <a:endParaRPr kumimoji="1" lang="en-US" sz="1600" b="0" i="0" u="none" strike="noStrike" kern="1200" cap="none" spc="-1" normalizeH="0" baseline="0" noProof="0">
              <a:ln>
                <a:noFill/>
              </a:ln>
              <a:solidFill>
                <a:prstClr val="black"/>
              </a:solidFill>
              <a:effectLst/>
              <a:uLnTx/>
              <a:uFillTx/>
              <a:latin typeface="Arial"/>
            </a:endParaRPr>
          </a:p>
          <a:p>
            <a:pPr marL="0" marR="0" lvl="0" indent="0" algn="just" defTabSz="914400" rtl="0" eaLnBrk="1" fontAlgn="auto" latinLnBrk="0" hangingPunct="1">
              <a:lnSpc>
                <a:spcPts val="2401"/>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000000"/>
                </a:solidFill>
                <a:effectLst/>
                <a:uLnTx/>
                <a:uFillTx/>
                <a:latin typeface="Meiryo UI"/>
                <a:ea typeface="Meiryo UI"/>
              </a:rPr>
              <a:t>専用巾着付きで持ち歩くのにもとっても便利！</a:t>
            </a:r>
            <a:endParaRPr kumimoji="1" lang="en-US" sz="1600" b="0" i="0" u="none" strike="noStrike" kern="1200" cap="none" spc="-1" normalizeH="0" baseline="0" noProof="0">
              <a:ln>
                <a:noFill/>
              </a:ln>
              <a:solidFill>
                <a:prstClr val="black"/>
              </a:solidFill>
              <a:effectLst/>
              <a:uLnTx/>
              <a:uFillTx/>
              <a:latin typeface="Arial"/>
            </a:endParaRPr>
          </a:p>
        </p:txBody>
      </p:sp>
      <p:sp>
        <p:nvSpPr>
          <p:cNvPr id="69" name="円/楕円 50"/>
          <p:cNvSpPr/>
          <p:nvPr/>
        </p:nvSpPr>
        <p:spPr>
          <a:xfrm>
            <a:off x="5035680" y="534456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70" name="テキスト ボックス 52"/>
          <p:cNvSpPr/>
          <p:nvPr/>
        </p:nvSpPr>
        <p:spPr>
          <a:xfrm>
            <a:off x="5035320" y="5569200"/>
            <a:ext cx="73908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 normalizeH="0" baseline="0" noProof="0">
                <a:ln>
                  <a:noFill/>
                </a:ln>
                <a:solidFill>
                  <a:srgbClr val="203864"/>
                </a:solidFill>
                <a:effectLst/>
                <a:uLnTx/>
                <a:uFillTx/>
                <a:latin typeface="Meiryo UI"/>
                <a:ea typeface="Meiryo UI"/>
              </a:rPr>
              <a:t>お見積</a:t>
            </a:r>
            <a:endParaRPr kumimoji="1" lang="en-US" sz="1400" b="0" i="0" u="none" strike="noStrike" kern="1200" cap="none" spc="-1" normalizeH="0" baseline="0" noProof="0">
              <a:ln>
                <a:noFill/>
              </a:ln>
              <a:solidFill>
                <a:prstClr val="black"/>
              </a:solidFill>
              <a:effectLst/>
              <a:uLnTx/>
              <a:uFillTx/>
              <a:latin typeface="Arial"/>
            </a:endParaRPr>
          </a:p>
        </p:txBody>
      </p:sp>
      <p:sp>
        <p:nvSpPr>
          <p:cNvPr id="71" name="直線コネクタ 54"/>
          <p:cNvSpPr/>
          <p:nvPr/>
        </p:nvSpPr>
        <p:spPr>
          <a:xfrm>
            <a:off x="5879880" y="3785400"/>
            <a:ext cx="2969280" cy="360"/>
          </a:xfrm>
          <a:prstGeom prst="line">
            <a:avLst/>
          </a:prstGeom>
          <a:ln w="19050">
            <a:solidFill>
              <a:srgbClr val="E7E6E6">
                <a:lumMod val="50000"/>
              </a:srgbClr>
            </a:solidFill>
          </a:ln>
        </p:spPr>
        <p:style>
          <a:lnRef idx="1">
            <a:schemeClr val="accent1"/>
          </a:lnRef>
          <a:fillRef idx="0">
            <a:schemeClr val="accent1"/>
          </a:fillRef>
          <a:effectRef idx="0">
            <a:schemeClr val="accent1"/>
          </a:effectRef>
          <a:fontRef idx="minor"/>
        </p:style>
      </p:sp>
      <p:grpSp>
        <p:nvGrpSpPr>
          <p:cNvPr id="72" name="グループ化 57"/>
          <p:cNvGrpSpPr/>
          <p:nvPr/>
        </p:nvGrpSpPr>
        <p:grpSpPr>
          <a:xfrm>
            <a:off x="5042520" y="3830760"/>
            <a:ext cx="739080" cy="739080"/>
            <a:chOff x="5042520" y="3830760"/>
            <a:chExt cx="739080" cy="739080"/>
          </a:xfrm>
        </p:grpSpPr>
        <p:sp>
          <p:nvSpPr>
            <p:cNvPr id="73" name="円/楕円 58"/>
            <p:cNvSpPr/>
            <p:nvPr/>
          </p:nvSpPr>
          <p:spPr>
            <a:xfrm>
              <a:off x="5042520" y="3830760"/>
              <a:ext cx="739080" cy="739080"/>
            </a:xfrm>
            <a:prstGeom prst="ellipse">
              <a:avLst/>
            </a:prstGeom>
            <a:solidFill>
              <a:schemeClr val="bg1"/>
            </a:solidFill>
            <a:ln w="19050">
              <a:solidFill>
                <a:srgbClr val="4472C4">
                  <a:lumMod val="50000"/>
                </a:srgbClr>
              </a:solidFill>
            </a:ln>
          </p:spPr>
          <p:style>
            <a:lnRef idx="2">
              <a:schemeClr val="accent1">
                <a:shade val="50000"/>
              </a:schemeClr>
            </a:lnRef>
            <a:fillRef idx="1">
              <a:schemeClr val="accent1"/>
            </a:fillRef>
            <a:effectRef idx="0">
              <a:schemeClr val="accent1"/>
            </a:effectRef>
            <a:fontRef idx="minor"/>
          </p:style>
        </p:sp>
        <p:sp>
          <p:nvSpPr>
            <p:cNvPr id="74" name="テキスト ボックス 59"/>
            <p:cNvSpPr/>
            <p:nvPr/>
          </p:nvSpPr>
          <p:spPr>
            <a:xfrm>
              <a:off x="5135040" y="4065480"/>
              <a:ext cx="569520" cy="30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1" normalizeH="0" baseline="0" noProof="0">
                  <a:ln>
                    <a:noFill/>
                  </a:ln>
                  <a:solidFill>
                    <a:srgbClr val="203864"/>
                  </a:solidFill>
                  <a:effectLst/>
                  <a:uLnTx/>
                  <a:uFillTx/>
                  <a:latin typeface="Meiryo UI"/>
                  <a:ea typeface="Meiryo UI"/>
                </a:rPr>
                <a:t>納期</a:t>
              </a:r>
              <a:endParaRPr kumimoji="1" lang="en-US" sz="1400" b="0" i="0" u="none" strike="noStrike" kern="1200" cap="none" spc="-1" normalizeH="0" baseline="0" noProof="0">
                <a:ln>
                  <a:noFill/>
                </a:ln>
                <a:solidFill>
                  <a:prstClr val="black"/>
                </a:solidFill>
                <a:effectLst/>
                <a:uLnTx/>
                <a:uFillTx/>
                <a:latin typeface="Arial"/>
              </a:endParaRPr>
            </a:p>
          </p:txBody>
        </p:sp>
      </p:grpSp>
      <p:sp>
        <p:nvSpPr>
          <p:cNvPr id="75" name="直線コネクタ 60"/>
          <p:cNvSpPr/>
          <p:nvPr/>
        </p:nvSpPr>
        <p:spPr>
          <a:xfrm>
            <a:off x="5879880" y="4987080"/>
            <a:ext cx="2969280" cy="360"/>
          </a:xfrm>
          <a:prstGeom prst="line">
            <a:avLst/>
          </a:prstGeom>
          <a:ln w="19050">
            <a:solidFill>
              <a:srgbClr val="E7E6E6">
                <a:lumMod val="50000"/>
              </a:srgbClr>
            </a:solidFill>
          </a:ln>
        </p:spPr>
        <p:style>
          <a:lnRef idx="1">
            <a:schemeClr val="accent1"/>
          </a:lnRef>
          <a:fillRef idx="0">
            <a:schemeClr val="accent1"/>
          </a:fillRef>
          <a:effectRef idx="0">
            <a:schemeClr val="accent1"/>
          </a:effectRef>
          <a:fontRef idx="minor"/>
        </p:style>
      </p:sp>
      <p:sp>
        <p:nvSpPr>
          <p:cNvPr id="76" name="テキスト ボックス 61"/>
          <p:cNvSpPr/>
          <p:nvPr/>
        </p:nvSpPr>
        <p:spPr>
          <a:xfrm>
            <a:off x="6071040" y="4206240"/>
            <a:ext cx="2777760" cy="37080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AFABAB"/>
                </a:solidFill>
                <a:effectLst/>
                <a:uLnTx/>
                <a:uFillTx/>
                <a:latin typeface="Meiryo UI"/>
                <a:ea typeface="Meiryo UI"/>
              </a:rPr>
              <a:t>納期スペース</a:t>
            </a:r>
            <a:endParaRPr kumimoji="1" lang="en-US" sz="1600" b="0" i="0" u="none" strike="noStrike" kern="1200" cap="none" spc="-1" normalizeH="0" baseline="0" noProof="0">
              <a:ln>
                <a:noFill/>
              </a:ln>
              <a:solidFill>
                <a:prstClr val="black"/>
              </a:solidFill>
              <a:effectLst/>
              <a:uLnTx/>
              <a:uFillTx/>
              <a:latin typeface="Arial"/>
            </a:endParaRPr>
          </a:p>
        </p:txBody>
      </p:sp>
      <p:sp>
        <p:nvSpPr>
          <p:cNvPr id="77" name="テキスト ボックス 62"/>
          <p:cNvSpPr/>
          <p:nvPr/>
        </p:nvSpPr>
        <p:spPr>
          <a:xfrm>
            <a:off x="6071040" y="5565960"/>
            <a:ext cx="2777760" cy="370800"/>
          </a:xfrm>
          <a:prstGeom prst="rect">
            <a:avLst/>
          </a:prstGeom>
          <a:noFill/>
          <a:ln w="0">
            <a:noFill/>
          </a:ln>
        </p:spPr>
        <p:style>
          <a:lnRef idx="0">
            <a:scrgbClr r="0" g="0" b="0"/>
          </a:lnRef>
          <a:fillRef idx="0">
            <a:scrgbClr r="0" g="0" b="0"/>
          </a:fillRef>
          <a:effectRef idx="0">
            <a:scrgbClr r="0" g="0" b="0"/>
          </a:effectRef>
          <a:fontRef idx="minor"/>
        </p:style>
        <p:txBody>
          <a:bodyPr lIns="0" tIns="46800" rIns="0" bIns="45000" anchor="t">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600" b="0" i="0" u="none" strike="noStrike" kern="1200" cap="none" spc="-1" normalizeH="0" baseline="0" noProof="0">
                <a:ln>
                  <a:noFill/>
                </a:ln>
                <a:solidFill>
                  <a:srgbClr val="AFABAB"/>
                </a:solidFill>
                <a:effectLst/>
                <a:uLnTx/>
                <a:uFillTx/>
                <a:latin typeface="Meiryo UI"/>
                <a:ea typeface="Meiryo UI"/>
              </a:rPr>
              <a:t>お見積りスペース</a:t>
            </a:r>
            <a:endParaRPr kumimoji="1" lang="en-US" sz="1600" b="0" i="0" u="none" strike="noStrike" kern="1200" cap="none" spc="-1" normalizeH="0" baseline="0" noProof="0">
              <a:ln>
                <a:noFill/>
              </a:ln>
              <a:solidFill>
                <a:prstClr val="black"/>
              </a:solidFill>
              <a:effectLst/>
              <a:uLnTx/>
              <a:uFillTx/>
              <a:latin typeface="Arial"/>
            </a:endParaRPr>
          </a:p>
        </p:txBody>
      </p:sp>
      <p:sp>
        <p:nvSpPr>
          <p:cNvPr id="78" name="テキスト ボックス 1"/>
          <p:cNvSpPr/>
          <p:nvPr/>
        </p:nvSpPr>
        <p:spPr>
          <a:xfrm>
            <a:off x="8007120" y="-148320"/>
            <a:ext cx="184320" cy="369000"/>
          </a:xfrm>
          <a:prstGeom prst="rect">
            <a:avLst/>
          </a:prstGeom>
          <a:noFill/>
          <a:ln w="0">
            <a:noFill/>
          </a:ln>
        </p:spPr>
        <p:style>
          <a:lnRef idx="0">
            <a:scrgbClr r="0" g="0" b="0"/>
          </a:lnRef>
          <a:fillRef idx="0">
            <a:scrgbClr r="0" g="0" b="0"/>
          </a:fillRef>
          <a:effectRef idx="0">
            <a:scrgbClr r="0" g="0" b="0"/>
          </a:effectRef>
          <a:fontRef idx="minor"/>
        </p:style>
      </p:sp>
      <p:pic>
        <p:nvPicPr>
          <p:cNvPr id="79" name="図 78"/>
          <p:cNvPicPr/>
          <p:nvPr/>
        </p:nvPicPr>
        <p:blipFill>
          <a:blip r:embed="rId5"/>
          <a:stretch/>
        </p:blipFill>
        <p:spPr>
          <a:xfrm>
            <a:off x="730080" y="1450080"/>
            <a:ext cx="3409920" cy="340992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オーガニックコットンキャンバスフラットポーチ</a:t>
            </a:r>
            <a:r>
              <a:rPr lang="en-US" altLang="ja-JP" sz="2000" dirty="0">
                <a:solidFill>
                  <a:schemeClr val="bg1"/>
                </a:solidFill>
                <a:latin typeface="Meiryo UI" panose="020B0604030504040204" pitchFamily="34" charset="-128"/>
                <a:ea typeface="Meiryo UI" panose="020B0604030504040204" pitchFamily="34" charset="-128"/>
              </a:rPr>
              <a:t>(M)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素材：コットン</a:t>
            </a: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210×155(mm)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シンプルですっきりとした</a:t>
            </a:r>
            <a:r>
              <a:rPr lang="en-US" altLang="ja-JP" sz="1600" dirty="0"/>
              <a:t>M</a:t>
            </a:r>
            <a:r>
              <a:rPr lang="ja-JP" altLang="en-US" sz="1600" dirty="0"/>
              <a:t>サイズのフラットポーチ。名入れプリントしたオリジナルデザインが非常に映える上、使い勝手も良いため、ノベルティ用などとして人気のアイテムです。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473A6EBB-D5DC-B226-3DE9-206ECDEB5199}"/>
              </a:ext>
            </a:extLst>
          </p:cNvPr>
          <p:cNvPicPr>
            <a:picLocks noChangeAspect="1"/>
          </p:cNvPicPr>
          <p:nvPr/>
        </p:nvPicPr>
        <p:blipFill>
          <a:blip r:embed="rId5"/>
          <a:stretch>
            <a:fillRect/>
          </a:stretch>
        </p:blipFill>
        <p:spPr>
          <a:xfrm>
            <a:off x="721895" y="1394149"/>
            <a:ext cx="3621527" cy="3621527"/>
          </a:xfrm>
          <a:prstGeom prst="rect">
            <a:avLst/>
          </a:prstGeom>
        </p:spPr>
      </p:pic>
    </p:spTree>
    <p:extLst>
      <p:ext uri="{BB962C8B-B14F-4D97-AF65-F5344CB8AC3E}">
        <p14:creationId xmlns:p14="http://schemas.microsoft.com/office/powerpoint/2010/main" val="492434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オーガニック厚手コットン 巾着ショルダーバッグ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素材：コットン</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270×305×80(mm)</a:t>
            </a:r>
            <a:r>
              <a:rPr lang="ja-JP" altLang="en-US" sz="900" dirty="0">
                <a:latin typeface="Meiryo UI" panose="020B0604030504040204" pitchFamily="34" charset="-128"/>
                <a:ea typeface="Meiryo UI" panose="020B0604030504040204" pitchFamily="34" charset="-128"/>
              </a:rPr>
              <a:t>・ショルダー部分</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10×1150(mm)</a:t>
            </a:r>
          </a:p>
          <a:p>
            <a:r>
              <a:rPr lang="ja-JP" altLang="en-US" sz="900" dirty="0">
                <a:latin typeface="Meiryo UI" panose="020B0604030504040204" pitchFamily="34" charset="-128"/>
                <a:ea typeface="Meiryo UI" panose="020B0604030504040204" pitchFamily="34" charset="-128"/>
              </a:rPr>
              <a:t>容量：約</a:t>
            </a:r>
            <a:r>
              <a:rPr lang="en-US" altLang="ja-JP" sz="900" dirty="0">
                <a:latin typeface="Meiryo UI" panose="020B0604030504040204" pitchFamily="34" charset="-128"/>
                <a:ea typeface="Meiryo UI" panose="020B0604030504040204" pitchFamily="34" charset="-128"/>
              </a:rPr>
              <a:t>3L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口をキュっと閉じられる巾着タイプの見た目が可愛いショルダーバッグ。</a:t>
            </a:r>
            <a:r>
              <a:rPr lang="en-US" altLang="ja-JP" sz="1600" dirty="0"/>
              <a:t>5</a:t>
            </a:r>
            <a:r>
              <a:rPr lang="ja-JP" altLang="en-US" sz="1600" dirty="0"/>
              <a:t>オンスの程良い厚みで耐久性にも優れており、オーガニックコットン生地は環境にも優しくナチュラルな風合いが素敵です。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66" name="図 65">
            <a:extLst>
              <a:ext uri="{FF2B5EF4-FFF2-40B4-BE49-F238E27FC236}">
                <a16:creationId xmlns:a16="http://schemas.microsoft.com/office/drawing/2014/main" id="{4F012591-C967-B87C-7883-9D6B1E506D2A}"/>
              </a:ext>
            </a:extLst>
          </p:cNvPr>
          <p:cNvPicPr>
            <a:picLocks noChangeAspect="1"/>
          </p:cNvPicPr>
          <p:nvPr/>
        </p:nvPicPr>
        <p:blipFill>
          <a:blip r:embed="rId5"/>
          <a:stretch>
            <a:fillRect/>
          </a:stretch>
        </p:blipFill>
        <p:spPr>
          <a:xfrm>
            <a:off x="788976" y="1444724"/>
            <a:ext cx="3496617" cy="3496617"/>
          </a:xfrm>
          <a:prstGeom prst="rect">
            <a:avLst/>
          </a:prstGeom>
        </p:spPr>
      </p:pic>
    </p:spTree>
    <p:extLst>
      <p:ext uri="{BB962C8B-B14F-4D97-AF65-F5344CB8AC3E}">
        <p14:creationId xmlns:p14="http://schemas.microsoft.com/office/powerpoint/2010/main" val="2087700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オーガニック厚手コットン フラットショルダートート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素材：コットン</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330×390(mm)</a:t>
            </a:r>
            <a:r>
              <a:rPr lang="ja-JP" altLang="en-US" sz="900" dirty="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25×650(mm)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程良い</a:t>
            </a:r>
            <a:r>
              <a:rPr lang="en-US" altLang="ja-JP" sz="1600" dirty="0"/>
              <a:t>5</a:t>
            </a:r>
            <a:r>
              <a:rPr lang="ja-JP" altLang="en-US" sz="1600" dirty="0"/>
              <a:t>オンスの厚みで耐久性もあるフラットショルダートート。持ち手は長めで肩にかけることもできるのも高ポイント！オーガニックコットン生地で環境にも優しいアイテムです。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CDC6CF78-39FF-6C56-F713-BB321D2D6ED7}"/>
              </a:ext>
            </a:extLst>
          </p:cNvPr>
          <p:cNvPicPr>
            <a:picLocks noChangeAspect="1"/>
          </p:cNvPicPr>
          <p:nvPr/>
        </p:nvPicPr>
        <p:blipFill>
          <a:blip r:embed="rId5"/>
          <a:stretch>
            <a:fillRect/>
          </a:stretch>
        </p:blipFill>
        <p:spPr>
          <a:xfrm>
            <a:off x="742210" y="1369977"/>
            <a:ext cx="3602071" cy="3602071"/>
          </a:xfrm>
          <a:prstGeom prst="rect">
            <a:avLst/>
          </a:prstGeom>
        </p:spPr>
      </p:pic>
    </p:spTree>
    <p:extLst>
      <p:ext uri="{BB962C8B-B14F-4D97-AF65-F5344CB8AC3E}">
        <p14:creationId xmlns:p14="http://schemas.microsoft.com/office/powerpoint/2010/main" val="1861647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厚手コットンガゼット巾着トート</a:t>
            </a:r>
            <a:r>
              <a:rPr lang="en-US" altLang="ja-JP" sz="2000" dirty="0">
                <a:solidFill>
                  <a:schemeClr val="bg1"/>
                </a:solidFill>
                <a:latin typeface="Meiryo UI" panose="020B0604030504040204" pitchFamily="34" charset="-128"/>
                <a:ea typeface="Meiryo UI" panose="020B0604030504040204" pitchFamily="34" charset="-128"/>
              </a:rPr>
              <a:t>(L)</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380×410×120mm</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25×560mm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12L</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考：ネイビー・ナチュラル・ブラック・ワインレッド</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78441"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厚手のコットン素材を使用し中身が透けにくく、かつ耐久性に優れた</a:t>
            </a:r>
            <a:r>
              <a:rPr lang="en-US" altLang="ja-JP" sz="1600" dirty="0">
                <a:latin typeface="Meiryo UI" panose="020B0604030504040204" pitchFamily="34" charset="-128"/>
                <a:ea typeface="Meiryo UI" panose="020B0604030504040204" pitchFamily="34" charset="-128"/>
              </a:rPr>
              <a:t>L</a:t>
            </a:r>
            <a:r>
              <a:rPr lang="ja-JP" altLang="en-US" sz="1600">
                <a:latin typeface="Meiryo UI" panose="020B0604030504040204" pitchFamily="34" charset="-128"/>
                <a:ea typeface="Meiryo UI" panose="020B0604030504040204" pitchFamily="34" charset="-128"/>
              </a:rPr>
              <a:t>サイズバッグです。巾着型は見た目も可愛らしく、また口が絞れることで上からも中身が見えない点も高ポイント。</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sp>
        <p:nvSpPr>
          <p:cNvPr id="5" name="テキスト ボックス 4">
            <a:extLst>
              <a:ext uri="{FF2B5EF4-FFF2-40B4-BE49-F238E27FC236}">
                <a16:creationId xmlns:a16="http://schemas.microsoft.com/office/drawing/2014/main" id="{19C8744F-D010-C245-A93A-E381677622BF}"/>
              </a:ext>
            </a:extLst>
          </p:cNvPr>
          <p:cNvSpPr txBox="1"/>
          <p:nvPr/>
        </p:nvSpPr>
        <p:spPr>
          <a:xfrm>
            <a:off x="2412460" y="2075234"/>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56F5ED85-D75D-864B-BBD7-C82FBA24FF60}"/>
              </a:ext>
            </a:extLst>
          </p:cNvPr>
          <p:cNvPicPr>
            <a:picLocks noChangeAspect="1"/>
          </p:cNvPicPr>
          <p:nvPr/>
        </p:nvPicPr>
        <p:blipFill>
          <a:blip r:embed="rId5"/>
          <a:stretch>
            <a:fillRect/>
          </a:stretch>
        </p:blipFill>
        <p:spPr>
          <a:xfrm>
            <a:off x="564042" y="1367144"/>
            <a:ext cx="3986111" cy="3688506"/>
          </a:xfrm>
          <a:prstGeom prst="rect">
            <a:avLst/>
          </a:prstGeom>
        </p:spPr>
      </p:pic>
    </p:spTree>
    <p:extLst>
      <p:ext uri="{BB962C8B-B14F-4D97-AF65-F5344CB8AC3E}">
        <p14:creationId xmlns:p14="http://schemas.microsoft.com/office/powerpoint/2010/main" val="110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D6EBFDD-F536-DA4F-A056-07E979932ECB}"/>
              </a:ext>
            </a:extLst>
          </p:cNvPr>
          <p:cNvPicPr>
            <a:picLocks noChangeAspect="1"/>
          </p:cNvPicPr>
          <p:nvPr/>
        </p:nvPicPr>
        <p:blipFill>
          <a:blip r:embed="rId3"/>
          <a:stretch>
            <a:fillRect/>
          </a:stretch>
        </p:blipFill>
        <p:spPr>
          <a:xfrm>
            <a:off x="520895" y="1400085"/>
            <a:ext cx="3887202" cy="3744114"/>
          </a:xfrm>
          <a:prstGeom prst="rect">
            <a:avLst/>
          </a:prstGeom>
        </p:spPr>
      </p:pic>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4"/>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5"/>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厚手コットン</a:t>
            </a:r>
            <a:r>
              <a:rPr lang="en-US" altLang="ja-JP" sz="2000" dirty="0">
                <a:solidFill>
                  <a:schemeClr val="bg1"/>
                </a:solidFill>
                <a:latin typeface="Meiryo UI" panose="020B0604030504040204" pitchFamily="34" charset="-128"/>
                <a:ea typeface="Meiryo UI" panose="020B0604030504040204" pitchFamily="34" charset="-128"/>
              </a:rPr>
              <a:t>W</a:t>
            </a:r>
            <a:r>
              <a:rPr lang="ja-JP" altLang="en-US" sz="2000">
                <a:solidFill>
                  <a:schemeClr val="bg1"/>
                </a:solidFill>
                <a:latin typeface="Meiryo UI" panose="020B0604030504040204" pitchFamily="34" charset="-128"/>
                <a:ea typeface="Meiryo UI" panose="020B0604030504040204" pitchFamily="34" charset="-128"/>
              </a:rPr>
              <a:t>スタイルバッグ</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420×340×100mm</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25×300mm</a:t>
            </a:r>
          </a:p>
          <a:p>
            <a:r>
              <a:rPr lang="ja-JP" altLang="en-US" sz="900">
                <a:latin typeface="Meiryo UI" panose="020B0604030504040204" pitchFamily="34" charset="-128"/>
                <a:ea typeface="Meiryo UI" panose="020B0604030504040204" pitchFamily="34" charset="-128"/>
              </a:rPr>
              <a:t>　　　　　　ショルダー部分</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30×950mm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10L</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考：ネイビー・ナチュラル・ブラック・ワインレッド</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トートバッグとしての持ち手の他、ショルダーバッグとしても利用できる肩紐付きの</a:t>
            </a:r>
            <a:r>
              <a:rPr lang="en-US" altLang="ja-JP" sz="1600" dirty="0">
                <a:latin typeface="Meiryo UI" panose="020B0604030504040204" pitchFamily="34" charset="-128"/>
                <a:ea typeface="Meiryo UI" panose="020B0604030504040204" pitchFamily="34" charset="-128"/>
              </a:rPr>
              <a:t>W</a:t>
            </a:r>
            <a:r>
              <a:rPr lang="ja-JP" altLang="en-US" sz="1600">
                <a:latin typeface="Meiryo UI" panose="020B0604030504040204" pitchFamily="34" charset="-128"/>
                <a:ea typeface="Meiryo UI" panose="020B0604030504040204" pitchFamily="34" charset="-128"/>
              </a:rPr>
              <a:t>スタイル。厚手のコットン素材は耐久性にも優れ、中身が透けにくいのも特徴。販促グッズにおすすめです。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sp>
        <p:nvSpPr>
          <p:cNvPr id="5" name="テキスト ボックス 4">
            <a:extLst>
              <a:ext uri="{FF2B5EF4-FFF2-40B4-BE49-F238E27FC236}">
                <a16:creationId xmlns:a16="http://schemas.microsoft.com/office/drawing/2014/main" id="{19C8744F-D010-C245-A93A-E381677622BF}"/>
              </a:ext>
            </a:extLst>
          </p:cNvPr>
          <p:cNvSpPr txBox="1"/>
          <p:nvPr/>
        </p:nvSpPr>
        <p:spPr>
          <a:xfrm>
            <a:off x="2412460" y="2075234"/>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3447133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06D068B1-C2CF-8E45-A319-10B088390384}"/>
              </a:ext>
            </a:extLst>
          </p:cNvPr>
          <p:cNvPicPr>
            <a:picLocks noChangeAspect="1"/>
          </p:cNvPicPr>
          <p:nvPr/>
        </p:nvPicPr>
        <p:blipFill>
          <a:blip r:embed="rId3"/>
          <a:stretch>
            <a:fillRect/>
          </a:stretch>
        </p:blipFill>
        <p:spPr>
          <a:xfrm>
            <a:off x="450543" y="1420933"/>
            <a:ext cx="4205848" cy="3669531"/>
          </a:xfrm>
          <a:prstGeom prst="rect">
            <a:avLst/>
          </a:prstGeom>
        </p:spPr>
      </p:pic>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4"/>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5"/>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キャンバスボックスランチトート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r>
              <a:rPr lang="en-US" altLang="ja-JP" sz="900" dirty="0">
                <a:latin typeface="Meiryo UI" panose="020B0604030504040204" pitchFamily="34" charset="-128"/>
                <a:ea typeface="Meiryo UI" panose="020B0604030504040204" pitchFamily="34" charset="-128"/>
              </a:rPr>
              <a:t>(320g/㎡)</a:t>
            </a: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240×200×120mm</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/25×260mm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5L </a:t>
            </a: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考：レッド・ミッドナイトブルー・ナチュラル・ナイトブラック・スカイグレー</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ランチボックスを入れるのにはぴったりな幅広いマチ付きの可愛らしいトートバッグです。キャンバス素材は耐久性にも優れ、自然な風合いがあるため人気がございます。格安で名入れも承ります。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sp>
        <p:nvSpPr>
          <p:cNvPr id="5" name="テキスト ボックス 4">
            <a:extLst>
              <a:ext uri="{FF2B5EF4-FFF2-40B4-BE49-F238E27FC236}">
                <a16:creationId xmlns:a16="http://schemas.microsoft.com/office/drawing/2014/main" id="{19C8744F-D010-C245-A93A-E381677622BF}"/>
              </a:ext>
            </a:extLst>
          </p:cNvPr>
          <p:cNvSpPr txBox="1"/>
          <p:nvPr/>
        </p:nvSpPr>
        <p:spPr>
          <a:xfrm>
            <a:off x="2412460" y="2075234"/>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4260619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リサイクル</a:t>
            </a:r>
            <a:r>
              <a:rPr lang="en" altLang="ja-JP" sz="2000" dirty="0">
                <a:solidFill>
                  <a:schemeClr val="bg1"/>
                </a:solidFill>
                <a:latin typeface="Meiryo UI" panose="020B0604030504040204" pitchFamily="34" charset="-128"/>
                <a:ea typeface="Meiryo UI" panose="020B0604030504040204" pitchFamily="34" charset="-128"/>
              </a:rPr>
              <a:t>A5</a:t>
            </a:r>
            <a:r>
              <a:rPr lang="ja-JP" altLang="en-US" sz="2000">
                <a:solidFill>
                  <a:schemeClr val="bg1"/>
                </a:solidFill>
                <a:latin typeface="Meiryo UI" panose="020B0604030504040204" pitchFamily="34" charset="-128"/>
                <a:ea typeface="Meiryo UI" panose="020B0604030504040204" pitchFamily="34" charset="-128"/>
              </a:rPr>
              <a:t>リングノート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材：再生紙</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80</a:t>
            </a:r>
            <a:r>
              <a:rPr lang="ja-JP" altLang="en-US" sz="900">
                <a:latin typeface="Meiryo UI" panose="020B0604030504040204" pitchFamily="34" charset="-128"/>
                <a:ea typeface="Meiryo UI" panose="020B0604030504040204" pitchFamily="34" charset="-128"/>
              </a:rPr>
              <a:t>枚</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スチール 他 </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152×210×8mm </a:t>
            </a:r>
            <a:r>
              <a:rPr lang="ja-JP" altLang="en-US" sz="900">
                <a:latin typeface="Meiryo UI" panose="020B0604030504040204" pitchFamily="34" charset="-128"/>
                <a:ea typeface="Meiryo UI" panose="020B0604030504040204" pitchFamily="34" charset="-128"/>
              </a:rPr>
              <a:t>（包装形態：</a:t>
            </a:r>
            <a:r>
              <a:rPr lang="en" altLang="ja-JP" sz="900" dirty="0">
                <a:latin typeface="Meiryo UI" panose="020B0604030504040204" pitchFamily="34" charset="-128"/>
                <a:ea typeface="Meiryo UI" panose="020B0604030504040204" pitchFamily="34" charset="-128"/>
              </a:rPr>
              <a:t>OPP</a:t>
            </a:r>
            <a:r>
              <a:rPr lang="ja-JP" altLang="en-US" sz="900">
                <a:latin typeface="Meiryo UI" panose="020B0604030504040204" pitchFamily="34" charset="-128"/>
                <a:ea typeface="Meiryo UI" panose="020B0604030504040204" pitchFamily="34" charset="-128"/>
              </a:rPr>
              <a:t>袋）</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考：再生紙使用（</a:t>
            </a:r>
            <a:r>
              <a:rPr lang="en" altLang="ja-JP" sz="900" dirty="0">
                <a:latin typeface="Meiryo UI" panose="020B0604030504040204" pitchFamily="34" charset="-128"/>
                <a:ea typeface="Meiryo UI" panose="020B0604030504040204" pitchFamily="34" charset="-128"/>
              </a:rPr>
              <a:t>R</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マーク（本体裏面）</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ナチュラル</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地球環境に優しい再生紙を使用した</a:t>
            </a:r>
            <a:r>
              <a:rPr lang="en" altLang="ja-JP" sz="1600" dirty="0">
                <a:latin typeface="Meiryo UI" panose="020B0604030504040204" pitchFamily="34" charset="-128"/>
                <a:ea typeface="Meiryo UI" panose="020B0604030504040204" pitchFamily="34" charset="-128"/>
              </a:rPr>
              <a:t>A5</a:t>
            </a:r>
            <a:r>
              <a:rPr lang="ja-JP" altLang="en-US" sz="1600">
                <a:latin typeface="Meiryo UI" panose="020B0604030504040204" pitchFamily="34" charset="-128"/>
                <a:ea typeface="Meiryo UI" panose="020B0604030504040204" pitchFamily="34" charset="-128"/>
              </a:rPr>
              <a:t>サイズのリサイクルリングメモです。とてもシンプルなデザインで、どんなオリジナル名入れでもマッチしますので、ノベルティ用などにおすすめです。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15282C57-B388-3F48-83B3-C3DB55C815D0}"/>
              </a:ext>
            </a:extLst>
          </p:cNvPr>
          <p:cNvPicPr>
            <a:picLocks noChangeAspect="1"/>
          </p:cNvPicPr>
          <p:nvPr/>
        </p:nvPicPr>
        <p:blipFill>
          <a:blip r:embed="rId5"/>
          <a:stretch>
            <a:fillRect/>
          </a:stretch>
        </p:blipFill>
        <p:spPr>
          <a:xfrm>
            <a:off x="850246" y="1624416"/>
            <a:ext cx="3175000" cy="3175000"/>
          </a:xfrm>
          <a:prstGeom prst="rect">
            <a:avLst/>
          </a:prstGeom>
        </p:spPr>
      </p:pic>
    </p:spTree>
    <p:extLst>
      <p:ext uri="{BB962C8B-B14F-4D97-AF65-F5344CB8AC3E}">
        <p14:creationId xmlns:p14="http://schemas.microsoft.com/office/powerpoint/2010/main" val="102006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カトラリーセット バンブーファイバー入タイプ</a:t>
            </a:r>
            <a:r>
              <a:rPr lang="en-US" altLang="ja-JP" sz="2000" dirty="0">
                <a:solidFill>
                  <a:schemeClr val="bg1"/>
                </a:solidFill>
                <a:latin typeface="Meiryo UI" panose="020B0604030504040204" pitchFamily="34" charset="-128"/>
                <a:ea typeface="Meiryo UI" panose="020B0604030504040204" pitchFamily="34" charset="-128"/>
              </a:rPr>
              <a:t>(3</a:t>
            </a:r>
            <a:r>
              <a:rPr lang="ja-JP" altLang="en-US" sz="2000" dirty="0">
                <a:solidFill>
                  <a:schemeClr val="bg1"/>
                </a:solidFill>
                <a:latin typeface="Meiryo UI" panose="020B0604030504040204" pitchFamily="34" charset="-128"/>
                <a:ea typeface="Meiryo UI" panose="020B0604030504040204" pitchFamily="34" charset="-128"/>
              </a:rPr>
              <a:t>点</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787011"/>
          </a:xfrm>
          <a:prstGeom prst="rect">
            <a:avLst/>
          </a:prstGeom>
          <a:noFill/>
        </p:spPr>
        <p:txBody>
          <a:bodyPr wrap="square" lIns="90000" tIns="46800" rIns="0" bIns="46800" rtlCol="0">
            <a:spAutoFit/>
          </a:bodyPr>
          <a:lstStyle/>
          <a:p>
            <a:pPr>
              <a:tabLst>
                <a:tab pos="542925" algn="l"/>
                <a:tab pos="715963" algn="l"/>
              </a:tabLst>
            </a:pPr>
            <a:r>
              <a:rPr lang="ja-JP" altLang="en-US" sz="900" dirty="0">
                <a:latin typeface="Meiryo UI" panose="020B0604030504040204" pitchFamily="50" charset="-128"/>
                <a:ea typeface="Meiryo UI" panose="020B0604030504040204" pitchFamily="50" charset="-128"/>
              </a:rPr>
              <a:t>素材：</a:t>
            </a:r>
            <a:r>
              <a:rPr lang="en-US" altLang="ja-JP" sz="900" dirty="0">
                <a:latin typeface="Meiryo UI" panose="020B0604030504040204" pitchFamily="50" charset="-128"/>
                <a:ea typeface="Meiryo UI" panose="020B0604030504040204" pitchFamily="50" charset="-128"/>
              </a:rPr>
              <a:t>PP</a:t>
            </a:r>
            <a:r>
              <a:rPr lang="ja-JP" altLang="en-US" sz="900" dirty="0">
                <a:latin typeface="Meiryo UI" panose="020B0604030504040204" pitchFamily="50" charset="-128"/>
                <a:ea typeface="Meiryo UI" panose="020B0604030504040204" pitchFamily="50" charset="-128"/>
              </a:rPr>
              <a:t>、バンブーファイバー 他</a:t>
            </a:r>
          </a:p>
          <a:p>
            <a:pPr>
              <a:tabLst>
                <a:tab pos="542925" algn="l"/>
                <a:tab pos="715963" algn="l"/>
              </a:tabLst>
            </a:pPr>
            <a:r>
              <a:rPr lang="ja-JP" altLang="en-US" sz="900" dirty="0">
                <a:latin typeface="Meiryo UI" panose="020B0604030504040204" pitchFamily="50" charset="-128"/>
                <a:ea typeface="Meiryo UI" panose="020B0604030504040204" pitchFamily="50" charset="-128"/>
              </a:rPr>
              <a:t>サイズ：ケース</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rPr>
              <a:t>W54×H26×D207(mm)</a:t>
            </a:r>
            <a:r>
              <a:rPr lang="ja-JP" altLang="en-US" sz="900" dirty="0">
                <a:latin typeface="Meiryo UI" panose="020B0604030504040204" pitchFamily="50" charset="-128"/>
                <a:ea typeface="Meiryo UI" panose="020B0604030504040204" pitchFamily="50" charset="-128"/>
              </a:rPr>
              <a:t>、スプーン</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組み立て時約</a:t>
            </a:r>
            <a:r>
              <a:rPr lang="en-US" altLang="ja-JP" sz="900" dirty="0">
                <a:latin typeface="Meiryo UI" panose="020B0604030504040204" pitchFamily="50" charset="-128"/>
                <a:ea typeface="Meiryo UI" panose="020B0604030504040204" pitchFamily="50" charset="-128"/>
              </a:rPr>
              <a:t>W31×H160(mm)</a:t>
            </a:r>
            <a:r>
              <a:rPr lang="ja-JP" altLang="en-US" sz="900" dirty="0">
                <a:latin typeface="Meiryo UI" panose="020B0604030504040204" pitchFamily="50" charset="-128"/>
                <a:ea typeface="Meiryo UI" panose="020B0604030504040204" pitchFamily="50" charset="-128"/>
              </a:rPr>
              <a:t>、フォーク</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rPr>
              <a:t>W27×H154(mm)</a:t>
            </a:r>
            <a:r>
              <a:rPr lang="ja-JP" altLang="en-US" sz="900" dirty="0">
                <a:latin typeface="Meiryo UI" panose="020B0604030504040204" pitchFamily="50" charset="-128"/>
                <a:ea typeface="Meiryo UI" panose="020B0604030504040204" pitchFamily="50" charset="-128"/>
              </a:rPr>
              <a:t>、箸</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rPr>
              <a:t>185(mm)</a:t>
            </a:r>
          </a:p>
          <a:p>
            <a:pPr>
              <a:tabLst>
                <a:tab pos="542925" algn="l"/>
                <a:tab pos="715963" algn="l"/>
              </a:tabLst>
            </a:pPr>
            <a:r>
              <a:rPr lang="ja-JP" altLang="en-US" sz="900" dirty="0">
                <a:latin typeface="Meiryo UI" panose="020B0604030504040204" pitchFamily="50" charset="-128"/>
                <a:ea typeface="Meiryo UI" panose="020B0604030504040204" pitchFamily="50" charset="-128"/>
              </a:rPr>
              <a:t>付属：取説付き</a:t>
            </a:r>
          </a:p>
          <a:p>
            <a:pPr>
              <a:tabLst>
                <a:tab pos="542925" algn="l"/>
                <a:tab pos="715963" algn="l"/>
              </a:tabLst>
            </a:pPr>
            <a:r>
              <a:rPr lang="ja-JP" altLang="en-US" sz="900" dirty="0">
                <a:latin typeface="Meiryo UI" panose="020B0604030504040204" pitchFamily="50" charset="-128"/>
                <a:ea typeface="Meiryo UI" panose="020B0604030504040204" pitchFamily="50" charset="-128"/>
              </a:rPr>
              <a:t>包装：</a:t>
            </a:r>
            <a:r>
              <a:rPr lang="en-US" altLang="ja-JP" sz="900" dirty="0">
                <a:latin typeface="Meiryo UI" panose="020B0604030504040204" pitchFamily="50" charset="-128"/>
                <a:ea typeface="Meiryo UI" panose="020B0604030504040204" pitchFamily="50" charset="-128"/>
              </a:rPr>
              <a:t>PP</a:t>
            </a:r>
            <a:r>
              <a:rPr lang="ja-JP" altLang="en-US" sz="900" dirty="0">
                <a:latin typeface="Meiryo UI" panose="020B0604030504040204" pitchFamily="50" charset="-128"/>
                <a:ea typeface="Meiryo UI" panose="020B0604030504040204" pitchFamily="50" charset="-128"/>
              </a:rPr>
              <a:t>袋</a:t>
            </a:r>
            <a:endParaRPr lang="en-US" altLang="ja-JP" sz="900" b="0" i="0" dirty="0">
              <a:solidFill>
                <a:srgbClr val="333333"/>
              </a:solidFill>
              <a:effectLst/>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Meiryo UI" panose="020B0604030504040204" pitchFamily="50" charset="-128"/>
                <a:ea typeface="Meiryo UI" panose="020B0604030504040204" pitchFamily="50" charset="-128"/>
              </a:rPr>
              <a:t>スプーン、フォーク、お箸の</a:t>
            </a:r>
            <a:r>
              <a:rPr lang="en-US" altLang="ja-JP" sz="1600" b="0" i="0" dirty="0">
                <a:solidFill>
                  <a:srgbClr val="333333"/>
                </a:solidFill>
                <a:effectLst/>
                <a:latin typeface="Meiryo UI" panose="020B0604030504040204" pitchFamily="50" charset="-128"/>
                <a:ea typeface="Meiryo UI" panose="020B0604030504040204" pitchFamily="50" charset="-128"/>
              </a:rPr>
              <a:t>3</a:t>
            </a:r>
            <a:r>
              <a:rPr lang="ja-JP" altLang="en-US" sz="1600" b="0" i="0" dirty="0">
                <a:solidFill>
                  <a:srgbClr val="333333"/>
                </a:solidFill>
                <a:effectLst/>
                <a:latin typeface="Meiryo UI" panose="020B0604030504040204" pitchFamily="50" charset="-128"/>
                <a:ea typeface="Meiryo UI" panose="020B0604030504040204" pitchFamily="50" charset="-128"/>
              </a:rPr>
              <a:t>点をコンパクトに携帯できる、折りたたみ式のカトラリーセットです。繰り返し使用できるため地球環境に優しく、</a:t>
            </a:r>
            <a:r>
              <a:rPr lang="en-US" altLang="ja-JP" sz="1600" b="0" i="0" dirty="0">
                <a:solidFill>
                  <a:srgbClr val="333333"/>
                </a:solidFill>
                <a:effectLst/>
                <a:latin typeface="Meiryo UI" panose="020B0604030504040204" pitchFamily="50" charset="-128"/>
                <a:ea typeface="Meiryo UI" panose="020B0604030504040204" pitchFamily="50" charset="-128"/>
              </a:rPr>
              <a:t>3</a:t>
            </a:r>
            <a:r>
              <a:rPr lang="ja-JP" altLang="en-US" sz="1600" b="0" i="0" dirty="0">
                <a:solidFill>
                  <a:srgbClr val="333333"/>
                </a:solidFill>
                <a:effectLst/>
                <a:latin typeface="Meiryo UI" panose="020B0604030504040204" pitchFamily="50" charset="-128"/>
                <a:ea typeface="Meiryo UI" panose="020B0604030504040204" pitchFamily="50" charset="-128"/>
              </a:rPr>
              <a:t>色のカラー展開から自由にお選びいただけます。</a:t>
            </a:r>
            <a:endParaRPr lang="ja-JP" altLang="en-US"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6" name="図 5">
            <a:extLst>
              <a:ext uri="{FF2B5EF4-FFF2-40B4-BE49-F238E27FC236}">
                <a16:creationId xmlns:a16="http://schemas.microsoft.com/office/drawing/2014/main" id="{7222A8FE-14AB-815C-C5B7-04AA4E485851}"/>
              </a:ext>
            </a:extLst>
          </p:cNvPr>
          <p:cNvPicPr>
            <a:picLocks noChangeAspect="1"/>
          </p:cNvPicPr>
          <p:nvPr/>
        </p:nvPicPr>
        <p:blipFill>
          <a:blip r:embed="rId5"/>
          <a:stretch>
            <a:fillRect/>
          </a:stretch>
        </p:blipFill>
        <p:spPr>
          <a:xfrm>
            <a:off x="686818" y="1411959"/>
            <a:ext cx="3560089" cy="3560089"/>
          </a:xfrm>
          <a:prstGeom prst="rect">
            <a:avLst/>
          </a:prstGeom>
        </p:spPr>
      </p:pic>
    </p:spTree>
    <p:extLst>
      <p:ext uri="{BB962C8B-B14F-4D97-AF65-F5344CB8AC3E}">
        <p14:creationId xmlns:p14="http://schemas.microsoft.com/office/powerpoint/2010/main" val="1210499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オリジナルブックカバー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ご相談ください</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読書好きに喜ばれる文庫本サイズのブックカバー。アニメやゲームのオリジナルキャラクターもフルカラーでプリントできます。コミケなどの同人誌即売会用の物販品としても人気の商品です。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5" name="オブジェクト 4">
            <a:extLst>
              <a:ext uri="{FF2B5EF4-FFF2-40B4-BE49-F238E27FC236}">
                <a16:creationId xmlns:a16="http://schemas.microsoft.com/office/drawing/2014/main" id="{8C868E8D-0930-D257-D8F1-8F8DB5C8C36A}"/>
              </a:ext>
            </a:extLst>
          </p:cNvPr>
          <p:cNvGraphicFramePr>
            <a:graphicFrameLocks noChangeAspect="1"/>
          </p:cNvGraphicFramePr>
          <p:nvPr/>
        </p:nvGraphicFramePr>
        <p:xfrm>
          <a:off x="676331" y="1330295"/>
          <a:ext cx="3702189" cy="3699461"/>
        </p:xfrm>
        <a:graphic>
          <a:graphicData uri="http://schemas.openxmlformats.org/presentationml/2006/ole">
            <mc:AlternateContent xmlns:mc="http://schemas.openxmlformats.org/markup-compatibility/2006">
              <mc:Choice xmlns:v="urn:schemas-microsoft-com:vml" Requires="v">
                <p:oleObj name="Image" r:id="rId5" imgW="6462937" imgH="6457950" progId="Photoshop.Image.13">
                  <p:embed/>
                </p:oleObj>
              </mc:Choice>
              <mc:Fallback>
                <p:oleObj name="Image" r:id="rId5" imgW="6462937" imgH="6457950" progId="Photoshop.Image.13">
                  <p:embed/>
                  <p:pic>
                    <p:nvPicPr>
                      <p:cNvPr id="5" name="オブジェクト 4">
                        <a:extLst>
                          <a:ext uri="{FF2B5EF4-FFF2-40B4-BE49-F238E27FC236}">
                            <a16:creationId xmlns:a16="http://schemas.microsoft.com/office/drawing/2014/main" id="{8C868E8D-0930-D257-D8F1-8F8DB5C8C36A}"/>
                          </a:ext>
                        </a:extLst>
                      </p:cNvPr>
                      <p:cNvPicPr/>
                      <p:nvPr/>
                    </p:nvPicPr>
                    <p:blipFill>
                      <a:blip r:embed="rId6"/>
                      <a:stretch>
                        <a:fillRect/>
                      </a:stretch>
                    </p:blipFill>
                    <p:spPr>
                      <a:xfrm>
                        <a:off x="676331" y="1330295"/>
                        <a:ext cx="3702189" cy="3699461"/>
                      </a:xfrm>
                      <a:prstGeom prst="rect">
                        <a:avLst/>
                      </a:prstGeom>
                    </p:spPr>
                  </p:pic>
                </p:oleObj>
              </mc:Fallback>
            </mc:AlternateContent>
          </a:graphicData>
        </a:graphic>
      </p:graphicFrame>
    </p:spTree>
    <p:extLst>
      <p:ext uri="{BB962C8B-B14F-4D97-AF65-F5344CB8AC3E}">
        <p14:creationId xmlns:p14="http://schemas.microsoft.com/office/powerpoint/2010/main" val="52883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オリジナル手拭い（反応染め）</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印刷：反応染め　１色　塗り</a:t>
            </a:r>
            <a:r>
              <a:rPr lang="en-US" altLang="ja-JP" sz="900" dirty="0">
                <a:latin typeface="Meiryo UI" panose="020B0604030504040204" pitchFamily="34" charset="-128"/>
                <a:ea typeface="Meiryo UI" panose="020B0604030504040204" pitchFamily="34" charset="-128"/>
              </a:rPr>
              <a:t>50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900×340mm</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素材：綿</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綿</a:t>
            </a:r>
            <a:r>
              <a:rPr lang="en-US" altLang="ja-JP" sz="1600" dirty="0"/>
              <a:t>100%</a:t>
            </a:r>
            <a:r>
              <a:rPr lang="ja-JP" altLang="en-US" sz="1600" dirty="0"/>
              <a:t>素材で柔らかい風合いの本格的な反応染め手ぬぐい。インクがしっかり生地を通り抜けるので、裏も表も同じ様にキレイなプリントに仕上ります。展示会やイベントノベルティに人気です。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2" name="オブジェクト 21">
            <a:extLst>
              <a:ext uri="{FF2B5EF4-FFF2-40B4-BE49-F238E27FC236}">
                <a16:creationId xmlns:a16="http://schemas.microsoft.com/office/drawing/2014/main" id="{85561FD9-0958-C924-6B85-5EC94B96BFDA}"/>
              </a:ext>
            </a:extLst>
          </p:cNvPr>
          <p:cNvGraphicFramePr>
            <a:graphicFrameLocks noChangeAspect="1"/>
          </p:cNvGraphicFramePr>
          <p:nvPr/>
        </p:nvGraphicFramePr>
        <p:xfrm>
          <a:off x="665828" y="1293369"/>
          <a:ext cx="3771900" cy="3790610"/>
        </p:xfrm>
        <a:graphic>
          <a:graphicData uri="http://schemas.openxmlformats.org/presentationml/2006/ole">
            <mc:AlternateContent xmlns:mc="http://schemas.openxmlformats.org/markup-compatibility/2006">
              <mc:Choice xmlns:v="urn:schemas-microsoft-com:vml" Requires="v">
                <p:oleObj name="Image" r:id="rId5" imgW="6400800" imgH="6433256" progId="Photoshop.Image.13">
                  <p:embed/>
                </p:oleObj>
              </mc:Choice>
              <mc:Fallback>
                <p:oleObj name="Image" r:id="rId5" imgW="6400800" imgH="6433256" progId="Photoshop.Image.13">
                  <p:embed/>
                  <p:pic>
                    <p:nvPicPr>
                      <p:cNvPr id="22" name="オブジェクト 21">
                        <a:extLst>
                          <a:ext uri="{FF2B5EF4-FFF2-40B4-BE49-F238E27FC236}">
                            <a16:creationId xmlns:a16="http://schemas.microsoft.com/office/drawing/2014/main" id="{85561FD9-0958-C924-6B85-5EC94B96BFDA}"/>
                          </a:ext>
                        </a:extLst>
                      </p:cNvPr>
                      <p:cNvPicPr/>
                      <p:nvPr/>
                    </p:nvPicPr>
                    <p:blipFill>
                      <a:blip r:embed="rId6"/>
                      <a:stretch>
                        <a:fillRect/>
                      </a:stretch>
                    </p:blipFill>
                    <p:spPr>
                      <a:xfrm>
                        <a:off x="665828" y="1293369"/>
                        <a:ext cx="3771900" cy="3790610"/>
                      </a:xfrm>
                      <a:prstGeom prst="rect">
                        <a:avLst/>
                      </a:prstGeom>
                    </p:spPr>
                  </p:pic>
                </p:oleObj>
              </mc:Fallback>
            </mc:AlternateContent>
          </a:graphicData>
        </a:graphic>
      </p:graphicFrame>
    </p:spTree>
    <p:extLst>
      <p:ext uri="{BB962C8B-B14F-4D97-AF65-F5344CB8AC3E}">
        <p14:creationId xmlns:p14="http://schemas.microsoft.com/office/powerpoint/2010/main" val="4121878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オリジナル風呂敷（中）</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W600×H600㎜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表と裏の両面に紙を貼ることで、骨が見えなくなり、見た目が美しく、高級感がぐっと増した仕上がりの扇子です。両面同柄や両面別柄などお客様のご要望に沿ったオリジナル扇子を製作します。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7" name="オブジェクト 26">
            <a:extLst>
              <a:ext uri="{FF2B5EF4-FFF2-40B4-BE49-F238E27FC236}">
                <a16:creationId xmlns:a16="http://schemas.microsoft.com/office/drawing/2014/main" id="{E6EEDA75-64E5-9C5E-1B3C-019D66B393EA}"/>
              </a:ext>
            </a:extLst>
          </p:cNvPr>
          <p:cNvGraphicFramePr>
            <a:graphicFrameLocks noChangeAspect="1"/>
          </p:cNvGraphicFramePr>
          <p:nvPr/>
        </p:nvGraphicFramePr>
        <p:xfrm>
          <a:off x="811164" y="1427094"/>
          <a:ext cx="3590621" cy="3580550"/>
        </p:xfrm>
        <a:graphic>
          <a:graphicData uri="http://schemas.openxmlformats.org/presentationml/2006/ole">
            <mc:AlternateContent xmlns:mc="http://schemas.openxmlformats.org/markup-compatibility/2006">
              <mc:Choice xmlns:v="urn:schemas-microsoft-com:vml" Requires="v">
                <p:oleObj name="Image" r:id="rId5" imgW="6226393" imgH="6209242" progId="Photoshop.Image.13">
                  <p:embed/>
                </p:oleObj>
              </mc:Choice>
              <mc:Fallback>
                <p:oleObj name="Image" r:id="rId5" imgW="6226393" imgH="6209242" progId="Photoshop.Image.13">
                  <p:embed/>
                  <p:pic>
                    <p:nvPicPr>
                      <p:cNvPr id="27" name="オブジェクト 26">
                        <a:extLst>
                          <a:ext uri="{FF2B5EF4-FFF2-40B4-BE49-F238E27FC236}">
                            <a16:creationId xmlns:a16="http://schemas.microsoft.com/office/drawing/2014/main" id="{E6EEDA75-64E5-9C5E-1B3C-019D66B393EA}"/>
                          </a:ext>
                        </a:extLst>
                      </p:cNvPr>
                      <p:cNvPicPr/>
                      <p:nvPr/>
                    </p:nvPicPr>
                    <p:blipFill>
                      <a:blip r:embed="rId6"/>
                      <a:stretch>
                        <a:fillRect/>
                      </a:stretch>
                    </p:blipFill>
                    <p:spPr>
                      <a:xfrm>
                        <a:off x="811164" y="1427094"/>
                        <a:ext cx="3590621" cy="3580550"/>
                      </a:xfrm>
                      <a:prstGeom prst="rect">
                        <a:avLst/>
                      </a:prstGeom>
                    </p:spPr>
                  </p:pic>
                </p:oleObj>
              </mc:Fallback>
            </mc:AlternateContent>
          </a:graphicData>
        </a:graphic>
      </p:graphicFrame>
    </p:spTree>
    <p:extLst>
      <p:ext uri="{BB962C8B-B14F-4D97-AF65-F5344CB8AC3E}">
        <p14:creationId xmlns:p14="http://schemas.microsoft.com/office/powerpoint/2010/main" val="3104065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オリジナルアクリルキーホルダー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中</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W100×H100㎜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放送：個別袋入れ</a:t>
            </a:r>
            <a:endParaRPr lang="en-US" altLang="ja-JP" sz="900" dirty="0">
              <a:latin typeface="Meiryo UI" panose="020B0604030504040204" pitchFamily="34" charset="-128"/>
              <a:ea typeface="Meiryo UI" panose="020B0604030504040204" pitchFamily="34" charset="-128"/>
            </a:endParaRPr>
          </a:p>
          <a:p>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最大</a:t>
            </a:r>
            <a:r>
              <a:rPr lang="en-US" altLang="ja-JP" sz="1600" dirty="0"/>
              <a:t>100×100mm</a:t>
            </a:r>
            <a:r>
              <a:rPr lang="ja-JP" altLang="en-US" sz="1600" dirty="0"/>
              <a:t>サイズ＆厚さ約</a:t>
            </a:r>
            <a:r>
              <a:rPr lang="en-US" altLang="ja-JP" sz="1600" dirty="0"/>
              <a:t>3mm</a:t>
            </a:r>
            <a:r>
              <a:rPr lang="ja-JP" altLang="en-US" sz="1600" dirty="0"/>
              <a:t>のアクリルキーホルダーに、アイドルやアーティスト、アニメや漫画のキャラをフルカラーでプリント可能。デザインに合わせて自由にカットできます。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6" name="オブジェクト 25">
            <a:extLst>
              <a:ext uri="{FF2B5EF4-FFF2-40B4-BE49-F238E27FC236}">
                <a16:creationId xmlns:a16="http://schemas.microsoft.com/office/drawing/2014/main" id="{5C766741-08EC-07EC-4DEA-23811A40F003}"/>
              </a:ext>
            </a:extLst>
          </p:cNvPr>
          <p:cNvGraphicFramePr>
            <a:graphicFrameLocks noChangeAspect="1"/>
          </p:cNvGraphicFramePr>
          <p:nvPr/>
        </p:nvGraphicFramePr>
        <p:xfrm>
          <a:off x="649780" y="1428544"/>
          <a:ext cx="3591963" cy="3589159"/>
        </p:xfrm>
        <a:graphic>
          <a:graphicData uri="http://schemas.openxmlformats.org/presentationml/2006/ole">
            <mc:AlternateContent xmlns:mc="http://schemas.openxmlformats.org/markup-compatibility/2006">
              <mc:Choice xmlns:v="urn:schemas-microsoft-com:vml" Requires="v">
                <p:oleObj name="Image" r:id="rId5" imgW="12751820" imgH="12741981" progId="Photoshop.Image.13">
                  <p:embed/>
                </p:oleObj>
              </mc:Choice>
              <mc:Fallback>
                <p:oleObj name="Image" r:id="rId5" imgW="12751820" imgH="12741981" progId="Photoshop.Image.13">
                  <p:embed/>
                  <p:pic>
                    <p:nvPicPr>
                      <p:cNvPr id="26" name="オブジェクト 25">
                        <a:extLst>
                          <a:ext uri="{FF2B5EF4-FFF2-40B4-BE49-F238E27FC236}">
                            <a16:creationId xmlns:a16="http://schemas.microsoft.com/office/drawing/2014/main" id="{5C766741-08EC-07EC-4DEA-23811A40F003}"/>
                          </a:ext>
                        </a:extLst>
                      </p:cNvPr>
                      <p:cNvPicPr/>
                      <p:nvPr/>
                    </p:nvPicPr>
                    <p:blipFill>
                      <a:blip r:embed="rId6"/>
                      <a:stretch>
                        <a:fillRect/>
                      </a:stretch>
                    </p:blipFill>
                    <p:spPr>
                      <a:xfrm>
                        <a:off x="649780" y="1428544"/>
                        <a:ext cx="3591963" cy="3589159"/>
                      </a:xfrm>
                      <a:prstGeom prst="rect">
                        <a:avLst/>
                      </a:prstGeom>
                    </p:spPr>
                  </p:pic>
                </p:oleObj>
              </mc:Fallback>
            </mc:AlternateContent>
          </a:graphicData>
        </a:graphic>
      </p:graphicFrame>
    </p:spTree>
    <p:extLst>
      <p:ext uri="{BB962C8B-B14F-4D97-AF65-F5344CB8AC3E}">
        <p14:creationId xmlns:p14="http://schemas.microsoft.com/office/powerpoint/2010/main" val="2130742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オリジナルアクリルスタンド</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a:solidFill>
                  <a:schemeClr val="bg1"/>
                </a:solidFill>
                <a:latin typeface="Meiryo UI" panose="020B0604030504040204" pitchFamily="34" charset="-128"/>
                <a:ea typeface="Meiryo UI" panose="020B0604030504040204" pitchFamily="34" charset="-128"/>
              </a:rPr>
              <a:t>中</a:t>
            </a:r>
            <a:r>
              <a:rPr lang="en-US" altLang="ja-JP" sz="200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a:t>
            </a:r>
            <a:r>
              <a:rPr lang="en-US" altLang="ja-JP" sz="900" dirty="0">
                <a:latin typeface="Meiryo UI" panose="020B0604030504040204" pitchFamily="34" charset="-128"/>
                <a:ea typeface="Meiryo UI" panose="020B0604030504040204" pitchFamily="34" charset="-128"/>
              </a:rPr>
              <a:t>UV</a:t>
            </a:r>
            <a:r>
              <a:rPr lang="ja-JP" altLang="en-US" sz="900" dirty="0">
                <a:latin typeface="Meiryo UI" panose="020B0604030504040204" pitchFamily="34" charset="-128"/>
                <a:ea typeface="Meiryo UI" panose="020B0604030504040204" pitchFamily="34" charset="-128"/>
              </a:rPr>
              <a:t>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W100×H100㎜</a:t>
            </a:r>
            <a:r>
              <a:rPr lang="ja-JP" altLang="en-US" sz="900" dirty="0">
                <a:latin typeface="Meiryo UI" panose="020B0604030504040204" pitchFamily="34" charset="-128"/>
                <a:ea typeface="Meiryo UI" panose="020B0604030504040204" pitchFamily="34" charset="-128"/>
              </a:rPr>
              <a:t>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素材：透明アクリル</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厚</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梱包：個別袋入れ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テーブル・キャビネット・玄関など、お部屋の様々な場所に飾れる、厚さ約</a:t>
            </a:r>
            <a:r>
              <a:rPr lang="en-US" altLang="ja-JP" sz="1600" dirty="0"/>
              <a:t>3mm</a:t>
            </a:r>
            <a:r>
              <a:rPr lang="ja-JP" altLang="en-US" sz="1600" dirty="0"/>
              <a:t>で最大約</a:t>
            </a:r>
            <a:r>
              <a:rPr lang="en-US" altLang="ja-JP" sz="1600" dirty="0"/>
              <a:t>100×100mm</a:t>
            </a:r>
            <a:r>
              <a:rPr lang="ja-JP" altLang="en-US" sz="1600" dirty="0"/>
              <a:t>サイズのアクリルスタンド。本体も台座も自由な形にデザインすることができます。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5" name="オブジェクト 4">
            <a:extLst>
              <a:ext uri="{FF2B5EF4-FFF2-40B4-BE49-F238E27FC236}">
                <a16:creationId xmlns:a16="http://schemas.microsoft.com/office/drawing/2014/main" id="{51449330-6655-6160-B6FB-6AC97DFD2DA1}"/>
              </a:ext>
            </a:extLst>
          </p:cNvPr>
          <p:cNvGraphicFramePr>
            <a:graphicFrameLocks noChangeAspect="1"/>
          </p:cNvGraphicFramePr>
          <p:nvPr/>
        </p:nvGraphicFramePr>
        <p:xfrm>
          <a:off x="600240" y="1319594"/>
          <a:ext cx="3752850" cy="3771355"/>
        </p:xfrm>
        <a:graphic>
          <a:graphicData uri="http://schemas.openxmlformats.org/presentationml/2006/ole">
            <mc:AlternateContent xmlns:mc="http://schemas.openxmlformats.org/markup-compatibility/2006">
              <mc:Choice xmlns:v="urn:schemas-microsoft-com:vml" Requires="v">
                <p:oleObj name="Image" r:id="rId5" imgW="6438223" imgH="6470650" progId="Photoshop.Image.13">
                  <p:embed/>
                </p:oleObj>
              </mc:Choice>
              <mc:Fallback>
                <p:oleObj name="Image" r:id="rId5" imgW="6438223" imgH="6470650" progId="Photoshop.Image.13">
                  <p:embed/>
                  <p:pic>
                    <p:nvPicPr>
                      <p:cNvPr id="5" name="オブジェクト 4">
                        <a:extLst>
                          <a:ext uri="{FF2B5EF4-FFF2-40B4-BE49-F238E27FC236}">
                            <a16:creationId xmlns:a16="http://schemas.microsoft.com/office/drawing/2014/main" id="{51449330-6655-6160-B6FB-6AC97DFD2DA1}"/>
                          </a:ext>
                        </a:extLst>
                      </p:cNvPr>
                      <p:cNvPicPr/>
                      <p:nvPr/>
                    </p:nvPicPr>
                    <p:blipFill>
                      <a:blip r:embed="rId6"/>
                      <a:stretch>
                        <a:fillRect/>
                      </a:stretch>
                    </p:blipFill>
                    <p:spPr>
                      <a:xfrm>
                        <a:off x="600240" y="1319594"/>
                        <a:ext cx="3752850" cy="3771355"/>
                      </a:xfrm>
                      <a:prstGeom prst="rect">
                        <a:avLst/>
                      </a:prstGeom>
                    </p:spPr>
                  </p:pic>
                </p:oleObj>
              </mc:Fallback>
            </mc:AlternateContent>
          </a:graphicData>
        </a:graphic>
      </p:graphicFrame>
    </p:spTree>
    <p:extLst>
      <p:ext uri="{BB962C8B-B14F-4D97-AF65-F5344CB8AC3E}">
        <p14:creationId xmlns:p14="http://schemas.microsoft.com/office/powerpoint/2010/main" val="348871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オリジナルタペストリー</a:t>
            </a:r>
            <a:r>
              <a:rPr lang="en-US" altLang="ja-JP" sz="2000" dirty="0">
                <a:solidFill>
                  <a:schemeClr val="bg1"/>
                </a:solidFill>
                <a:latin typeface="Meiryo UI" panose="020B0604030504040204" pitchFamily="34" charset="-128"/>
                <a:ea typeface="Meiryo UI" panose="020B0604030504040204" pitchFamily="34" charset="-128"/>
              </a:rPr>
              <a:t>(A3</a:t>
            </a:r>
            <a:r>
              <a:rPr lang="ja-JP" altLang="en-US" sz="2000" dirty="0">
                <a:solidFill>
                  <a:schemeClr val="bg1"/>
                </a:solidFill>
                <a:latin typeface="Meiryo UI" panose="020B0604030504040204" pitchFamily="34" charset="-128"/>
                <a:ea typeface="Meiryo UI" panose="020B0604030504040204" pitchFamily="34" charset="-128"/>
              </a:rPr>
              <a:t>サイズ</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A3</a:t>
            </a:r>
            <a:r>
              <a:rPr lang="ja-JP" altLang="en-US" sz="900" dirty="0">
                <a:latin typeface="Meiryo UI" panose="020B0604030504040204" pitchFamily="34" charset="-128"/>
                <a:ea typeface="Meiryo UI" panose="020B0604030504040204" pitchFamily="34" charset="-128"/>
              </a:rPr>
              <a:t>サイズ程度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アニメやゲームのキャラクターのカラープリントが映える生地を使った、</a:t>
            </a:r>
            <a:r>
              <a:rPr lang="en-US" altLang="ja-JP" sz="1600" dirty="0"/>
              <a:t>A3</a:t>
            </a:r>
            <a:r>
              <a:rPr lang="ja-JP" altLang="en-US" sz="1600" dirty="0"/>
              <a:t>サイズ相当のタペストリー。ポスター感覚でお部屋に飾ったり、展示会・イベント会場に装飾に使うこともでます。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3" name="オブジェクト 22">
            <a:extLst>
              <a:ext uri="{FF2B5EF4-FFF2-40B4-BE49-F238E27FC236}">
                <a16:creationId xmlns:a16="http://schemas.microsoft.com/office/drawing/2014/main" id="{6BDCD207-8586-5F76-9162-E8630AB48403}"/>
              </a:ext>
            </a:extLst>
          </p:cNvPr>
          <p:cNvGraphicFramePr>
            <a:graphicFrameLocks noChangeAspect="1"/>
          </p:cNvGraphicFramePr>
          <p:nvPr/>
        </p:nvGraphicFramePr>
        <p:xfrm>
          <a:off x="795521" y="1410012"/>
          <a:ext cx="3435829" cy="3519985"/>
        </p:xfrm>
        <a:graphic>
          <a:graphicData uri="http://schemas.openxmlformats.org/presentationml/2006/ole">
            <mc:AlternateContent xmlns:mc="http://schemas.openxmlformats.org/markup-compatibility/2006">
              <mc:Choice xmlns:v="urn:schemas-microsoft-com:vml" Requires="v">
                <p:oleObj name="Image" r:id="rId5" imgW="6351020" imgH="6507692" progId="Photoshop.Image.13">
                  <p:embed/>
                </p:oleObj>
              </mc:Choice>
              <mc:Fallback>
                <p:oleObj name="Image" r:id="rId5" imgW="6351020" imgH="6507692" progId="Photoshop.Image.13">
                  <p:embed/>
                  <p:pic>
                    <p:nvPicPr>
                      <p:cNvPr id="23" name="オブジェクト 22">
                        <a:extLst>
                          <a:ext uri="{FF2B5EF4-FFF2-40B4-BE49-F238E27FC236}">
                            <a16:creationId xmlns:a16="http://schemas.microsoft.com/office/drawing/2014/main" id="{6BDCD207-8586-5F76-9162-E8630AB48403}"/>
                          </a:ext>
                        </a:extLst>
                      </p:cNvPr>
                      <p:cNvPicPr/>
                      <p:nvPr/>
                    </p:nvPicPr>
                    <p:blipFill>
                      <a:blip r:embed="rId6"/>
                      <a:stretch>
                        <a:fillRect/>
                      </a:stretch>
                    </p:blipFill>
                    <p:spPr>
                      <a:xfrm>
                        <a:off x="795521" y="1410012"/>
                        <a:ext cx="3435829" cy="3519985"/>
                      </a:xfrm>
                      <a:prstGeom prst="rect">
                        <a:avLst/>
                      </a:prstGeom>
                    </p:spPr>
                  </p:pic>
                </p:oleObj>
              </mc:Fallback>
            </mc:AlternateContent>
          </a:graphicData>
        </a:graphic>
      </p:graphicFrame>
    </p:spTree>
    <p:extLst>
      <p:ext uri="{BB962C8B-B14F-4D97-AF65-F5344CB8AC3E}">
        <p14:creationId xmlns:p14="http://schemas.microsoft.com/office/powerpoint/2010/main" val="1681853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オリジナルファブリックポスター</a:t>
            </a:r>
            <a:r>
              <a:rPr lang="en-US" altLang="ja-JP" sz="2000" dirty="0">
                <a:solidFill>
                  <a:schemeClr val="bg1"/>
                </a:solidFill>
                <a:latin typeface="Meiryo UI" panose="020B0604030504040204" pitchFamily="34" charset="-128"/>
                <a:ea typeface="Meiryo UI" panose="020B0604030504040204" pitchFamily="34" charset="-128"/>
              </a:rPr>
              <a:t>(A4</a:t>
            </a:r>
            <a:r>
              <a:rPr lang="ja-JP" altLang="en-US" sz="2000" dirty="0">
                <a:solidFill>
                  <a:schemeClr val="bg1"/>
                </a:solidFill>
                <a:latin typeface="Meiryo UI" panose="020B0604030504040204" pitchFamily="34" charset="-128"/>
                <a:ea typeface="Meiryo UI" panose="020B0604030504040204" pitchFamily="34" charset="-128"/>
              </a:rPr>
              <a:t>サイズ</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 A4</a:t>
            </a:r>
            <a:r>
              <a:rPr lang="ja-JP" altLang="en-US" sz="900" dirty="0">
                <a:latin typeface="Meiryo UI" panose="020B0604030504040204" pitchFamily="34" charset="-128"/>
                <a:ea typeface="Meiryo UI" panose="020B0604030504040204" pitchFamily="34" charset="-128"/>
              </a:rPr>
              <a:t>サイズ以内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布の質感がインテリアにマッチする</a:t>
            </a:r>
            <a:r>
              <a:rPr lang="en-US" altLang="ja-JP" sz="1600" dirty="0"/>
              <a:t>A4</a:t>
            </a:r>
            <a:r>
              <a:rPr lang="ja-JP" altLang="en-US" sz="1600" dirty="0"/>
              <a:t>サイズ相当のファブリックポスター。アニメやゲームのキャラクターをフルカラーでプリントしてもレトロな雰囲気が漂うのでとてもオシャレです。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34" name="オブジェクト 33">
            <a:extLst>
              <a:ext uri="{FF2B5EF4-FFF2-40B4-BE49-F238E27FC236}">
                <a16:creationId xmlns:a16="http://schemas.microsoft.com/office/drawing/2014/main" id="{F9C940C5-ADFA-8FFC-9534-14C6998ABBE4}"/>
              </a:ext>
            </a:extLst>
          </p:cNvPr>
          <p:cNvGraphicFramePr>
            <a:graphicFrameLocks noChangeAspect="1"/>
          </p:cNvGraphicFramePr>
          <p:nvPr/>
        </p:nvGraphicFramePr>
        <p:xfrm>
          <a:off x="648842" y="1295477"/>
          <a:ext cx="3732825" cy="3787124"/>
        </p:xfrm>
        <a:graphic>
          <a:graphicData uri="http://schemas.openxmlformats.org/presentationml/2006/ole">
            <mc:AlternateContent xmlns:mc="http://schemas.openxmlformats.org/markup-compatibility/2006">
              <mc:Choice xmlns:v="urn:schemas-microsoft-com:vml" Requires="v">
                <p:oleObj name="Image" r:id="rId5" imgW="6438223" imgH="6532739" progId="Photoshop.Image.13">
                  <p:embed/>
                </p:oleObj>
              </mc:Choice>
              <mc:Fallback>
                <p:oleObj name="Image" r:id="rId5" imgW="6438223" imgH="6532739" progId="Photoshop.Image.13">
                  <p:embed/>
                  <p:pic>
                    <p:nvPicPr>
                      <p:cNvPr id="34" name="オブジェクト 33">
                        <a:extLst>
                          <a:ext uri="{FF2B5EF4-FFF2-40B4-BE49-F238E27FC236}">
                            <a16:creationId xmlns:a16="http://schemas.microsoft.com/office/drawing/2014/main" id="{F9C940C5-ADFA-8FFC-9534-14C6998ABBE4}"/>
                          </a:ext>
                        </a:extLst>
                      </p:cNvPr>
                      <p:cNvPicPr/>
                      <p:nvPr/>
                    </p:nvPicPr>
                    <p:blipFill>
                      <a:blip r:embed="rId6"/>
                      <a:stretch>
                        <a:fillRect/>
                      </a:stretch>
                    </p:blipFill>
                    <p:spPr>
                      <a:xfrm>
                        <a:off x="648842" y="1295477"/>
                        <a:ext cx="3732825" cy="3787124"/>
                      </a:xfrm>
                      <a:prstGeom prst="rect">
                        <a:avLst/>
                      </a:prstGeom>
                    </p:spPr>
                  </p:pic>
                </p:oleObj>
              </mc:Fallback>
            </mc:AlternateContent>
          </a:graphicData>
        </a:graphic>
      </p:graphicFrame>
    </p:spTree>
    <p:extLst>
      <p:ext uri="{BB962C8B-B14F-4D97-AF65-F5344CB8AC3E}">
        <p14:creationId xmlns:p14="http://schemas.microsoft.com/office/powerpoint/2010/main" val="2653320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オリジナル扇子（布）</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印刷：片面インクジェット</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7</a:t>
            </a:r>
            <a:r>
              <a:rPr lang="ja-JP" altLang="en-US" sz="900" dirty="0">
                <a:latin typeface="Meiryo UI" panose="020B0604030504040204" pitchFamily="34" charset="-128"/>
                <a:ea typeface="Meiryo UI" panose="020B0604030504040204" pitchFamily="34" charset="-128"/>
              </a:rPr>
              <a:t>寸</a:t>
            </a:r>
            <a:r>
              <a:rPr lang="en-US" altLang="ja-JP" sz="900" dirty="0">
                <a:latin typeface="Meiryo UI" panose="020B0604030504040204" pitchFamily="34" charset="-128"/>
                <a:ea typeface="Meiryo UI" panose="020B0604030504040204" pitchFamily="34" charset="-128"/>
              </a:rPr>
              <a:t>30</a:t>
            </a:r>
            <a:r>
              <a:rPr lang="ja-JP" altLang="en-US" sz="900" dirty="0">
                <a:latin typeface="Meiryo UI" panose="020B0604030504040204" pitchFamily="34" charset="-128"/>
                <a:ea typeface="Meiryo UI" panose="020B0604030504040204" pitchFamily="34" charset="-128"/>
              </a:rPr>
              <a:t>間</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素材：ポリエステル・竹（白・茶・黒）</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布貼りの扇面の片面にインクジェットでフルカラーのプリントが可能です。他とは違う、個性的な見た目で独自性の高いノベルティ用オリジナル扇子を作りたい方にオススメです。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5" name="オブジェクト 24">
            <a:extLst>
              <a:ext uri="{FF2B5EF4-FFF2-40B4-BE49-F238E27FC236}">
                <a16:creationId xmlns:a16="http://schemas.microsoft.com/office/drawing/2014/main" id="{CAEB1551-5479-C21E-EADD-BB3E1EB9302B}"/>
              </a:ext>
            </a:extLst>
          </p:cNvPr>
          <p:cNvGraphicFramePr>
            <a:graphicFrameLocks noChangeAspect="1"/>
          </p:cNvGraphicFramePr>
          <p:nvPr/>
        </p:nvGraphicFramePr>
        <p:xfrm>
          <a:off x="628904" y="1345268"/>
          <a:ext cx="3814458" cy="3738711"/>
        </p:xfrm>
        <a:graphic>
          <a:graphicData uri="http://schemas.openxmlformats.org/presentationml/2006/ole">
            <mc:AlternateContent xmlns:mc="http://schemas.openxmlformats.org/markup-compatibility/2006">
              <mc:Choice xmlns:v="urn:schemas-microsoft-com:vml" Requires="v">
                <p:oleObj name="Image" r:id="rId5" imgW="6475647" imgH="6346119" progId="Photoshop.Image.13">
                  <p:embed/>
                </p:oleObj>
              </mc:Choice>
              <mc:Fallback>
                <p:oleObj name="Image" r:id="rId5" imgW="6475647" imgH="6346119" progId="Photoshop.Image.13">
                  <p:embed/>
                  <p:pic>
                    <p:nvPicPr>
                      <p:cNvPr id="25" name="オブジェクト 24">
                        <a:extLst>
                          <a:ext uri="{FF2B5EF4-FFF2-40B4-BE49-F238E27FC236}">
                            <a16:creationId xmlns:a16="http://schemas.microsoft.com/office/drawing/2014/main" id="{CAEB1551-5479-C21E-EADD-BB3E1EB9302B}"/>
                          </a:ext>
                        </a:extLst>
                      </p:cNvPr>
                      <p:cNvPicPr/>
                      <p:nvPr/>
                    </p:nvPicPr>
                    <p:blipFill>
                      <a:blip r:embed="rId6"/>
                      <a:stretch>
                        <a:fillRect/>
                      </a:stretch>
                    </p:blipFill>
                    <p:spPr>
                      <a:xfrm>
                        <a:off x="628904" y="1345268"/>
                        <a:ext cx="3814458" cy="3738711"/>
                      </a:xfrm>
                      <a:prstGeom prst="rect">
                        <a:avLst/>
                      </a:prstGeom>
                    </p:spPr>
                  </p:pic>
                </p:oleObj>
              </mc:Fallback>
            </mc:AlternateContent>
          </a:graphicData>
        </a:graphic>
      </p:graphicFrame>
    </p:spTree>
    <p:extLst>
      <p:ext uri="{BB962C8B-B14F-4D97-AF65-F5344CB8AC3E}">
        <p14:creationId xmlns:p14="http://schemas.microsoft.com/office/powerpoint/2010/main" val="2393311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オリジナルラバーキーホルダー</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大</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 W70×H70㎜</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素材：ソフト</a:t>
            </a:r>
            <a:r>
              <a:rPr lang="en-US" altLang="ja-JP" sz="900" dirty="0">
                <a:latin typeface="Meiryo UI" panose="020B0604030504040204" pitchFamily="34" charset="-128"/>
                <a:ea typeface="Meiryo UI" panose="020B0604030504040204" pitchFamily="34" charset="-128"/>
              </a:rPr>
              <a:t>PVC</a:t>
            </a: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最大で</a:t>
            </a:r>
            <a:r>
              <a:rPr lang="en-US" altLang="ja-JP" sz="1600" dirty="0"/>
              <a:t>7</a:t>
            </a:r>
            <a:r>
              <a:rPr lang="ja-JP" altLang="en-US" sz="1600" dirty="0"/>
              <a:t>色を使い、キャラクターやロゴを立体的に表現する大サイズのラバーキーホルダー。金具部分は</a:t>
            </a:r>
            <a:r>
              <a:rPr lang="en-US" altLang="ja-JP" sz="1600" dirty="0"/>
              <a:t>2</a:t>
            </a:r>
            <a:r>
              <a:rPr lang="ja-JP" altLang="en-US" sz="1600" dirty="0"/>
              <a:t>種類から選択可能で取り付け簡単なナスカンかボールチェーンのいずれかを選べます。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6" name="オブジェクト 15">
            <a:extLst>
              <a:ext uri="{FF2B5EF4-FFF2-40B4-BE49-F238E27FC236}">
                <a16:creationId xmlns:a16="http://schemas.microsoft.com/office/drawing/2014/main" id="{B182104D-0925-71F5-DC8E-9B00A421664C}"/>
              </a:ext>
            </a:extLst>
          </p:cNvPr>
          <p:cNvGraphicFramePr>
            <a:graphicFrameLocks noChangeAspect="1"/>
          </p:cNvGraphicFramePr>
          <p:nvPr/>
        </p:nvGraphicFramePr>
        <p:xfrm>
          <a:off x="696052" y="1336711"/>
          <a:ext cx="3695879" cy="3693045"/>
        </p:xfrm>
        <a:graphic>
          <a:graphicData uri="http://schemas.openxmlformats.org/presentationml/2006/ole">
            <mc:AlternateContent xmlns:mc="http://schemas.openxmlformats.org/markup-compatibility/2006">
              <mc:Choice xmlns:v="urn:schemas-microsoft-com:vml" Requires="v">
                <p:oleObj name="Image" r:id="rId5" imgW="6214036" imgH="6209242" progId="Photoshop.Image.13">
                  <p:embed/>
                </p:oleObj>
              </mc:Choice>
              <mc:Fallback>
                <p:oleObj name="Image" r:id="rId5" imgW="6214036" imgH="6209242" progId="Photoshop.Image.13">
                  <p:embed/>
                  <p:pic>
                    <p:nvPicPr>
                      <p:cNvPr id="16" name="オブジェクト 15">
                        <a:extLst>
                          <a:ext uri="{FF2B5EF4-FFF2-40B4-BE49-F238E27FC236}">
                            <a16:creationId xmlns:a16="http://schemas.microsoft.com/office/drawing/2014/main" id="{B182104D-0925-71F5-DC8E-9B00A421664C}"/>
                          </a:ext>
                        </a:extLst>
                      </p:cNvPr>
                      <p:cNvPicPr/>
                      <p:nvPr/>
                    </p:nvPicPr>
                    <p:blipFill>
                      <a:blip r:embed="rId6"/>
                      <a:stretch>
                        <a:fillRect/>
                      </a:stretch>
                    </p:blipFill>
                    <p:spPr>
                      <a:xfrm>
                        <a:off x="696052" y="1336711"/>
                        <a:ext cx="3695879" cy="3693045"/>
                      </a:xfrm>
                      <a:prstGeom prst="rect">
                        <a:avLst/>
                      </a:prstGeom>
                    </p:spPr>
                  </p:pic>
                </p:oleObj>
              </mc:Fallback>
            </mc:AlternateContent>
          </a:graphicData>
        </a:graphic>
      </p:graphicFrame>
    </p:spTree>
    <p:extLst>
      <p:ext uri="{BB962C8B-B14F-4D97-AF65-F5344CB8AC3E}">
        <p14:creationId xmlns:p14="http://schemas.microsoft.com/office/powerpoint/2010/main" val="361925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シャンブリックラウンドボトムバッグ</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カラー展開：グレー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ベージュ</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サックスブルー</a:t>
            </a:r>
          </a:p>
          <a:p>
            <a:r>
              <a:rPr lang="ja-JP" altLang="en-US" sz="900" dirty="0">
                <a:latin typeface="Meiryo UI" panose="020B0604030504040204" pitchFamily="34" charset="-128"/>
                <a:ea typeface="Meiryo UI" panose="020B0604030504040204" pitchFamily="34" charset="-128"/>
              </a:rPr>
              <a:t>素材：ポリエステル、コットン</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390×360(mm)</a:t>
            </a:r>
            <a:r>
              <a:rPr lang="ja-JP" altLang="en-US" sz="900" dirty="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20×760(mm)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肩がけもラクラクできる長めの持ち手と柔らかい見た目のラウンドボトムが特徴のバッグです。廃棄される生地の切れ端を再利用したシャンブリックシリーズは地球環境にも優しいアイテムです。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772311CE-69A2-2886-0E9D-7DC53ABC33CC}"/>
              </a:ext>
            </a:extLst>
          </p:cNvPr>
          <p:cNvPicPr>
            <a:picLocks noChangeAspect="1"/>
          </p:cNvPicPr>
          <p:nvPr/>
        </p:nvPicPr>
        <p:blipFill>
          <a:blip r:embed="rId5"/>
          <a:stretch>
            <a:fillRect/>
          </a:stretch>
        </p:blipFill>
        <p:spPr>
          <a:xfrm>
            <a:off x="776993" y="1350866"/>
            <a:ext cx="3576097" cy="3576097"/>
          </a:xfrm>
          <a:prstGeom prst="rect">
            <a:avLst/>
          </a:prstGeom>
        </p:spPr>
      </p:pic>
    </p:spTree>
    <p:extLst>
      <p:ext uri="{BB962C8B-B14F-4D97-AF65-F5344CB8AC3E}">
        <p14:creationId xmlns:p14="http://schemas.microsoft.com/office/powerpoint/2010/main" val="3798110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オリジナルネックストラップ</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フルカラー</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印刷：昇華転写（全面プリント可）</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サイズ：フリーサイズ</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カード型の社員証・職員証を首から下げれるネックストラップ。オリジナルのキャラクターやロゴマークもフルカラーで前面に名入れプリントできます。ノベルティにも物販品にも活用できます。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27" name="オブジェクト 26">
            <a:extLst>
              <a:ext uri="{FF2B5EF4-FFF2-40B4-BE49-F238E27FC236}">
                <a16:creationId xmlns:a16="http://schemas.microsoft.com/office/drawing/2014/main" id="{27C80588-04AD-8C29-DE45-C82A4B6FA031}"/>
              </a:ext>
            </a:extLst>
          </p:cNvPr>
          <p:cNvGraphicFramePr>
            <a:graphicFrameLocks noChangeAspect="1"/>
          </p:cNvGraphicFramePr>
          <p:nvPr/>
        </p:nvGraphicFramePr>
        <p:xfrm>
          <a:off x="644690" y="1312190"/>
          <a:ext cx="3708400" cy="3734204"/>
        </p:xfrm>
        <a:graphic>
          <a:graphicData uri="http://schemas.openxmlformats.org/presentationml/2006/ole">
            <mc:AlternateContent xmlns:mc="http://schemas.openxmlformats.org/markup-compatibility/2006">
              <mc:Choice xmlns:v="urn:schemas-microsoft-com:vml" Requires="v">
                <p:oleObj name="Image" r:id="rId5" imgW="6388443" imgH="6433256" progId="Photoshop.Image.13">
                  <p:embed/>
                </p:oleObj>
              </mc:Choice>
              <mc:Fallback>
                <p:oleObj name="Image" r:id="rId5" imgW="6388443" imgH="6433256" progId="Photoshop.Image.13">
                  <p:embed/>
                  <p:pic>
                    <p:nvPicPr>
                      <p:cNvPr id="27" name="オブジェクト 26">
                        <a:extLst>
                          <a:ext uri="{FF2B5EF4-FFF2-40B4-BE49-F238E27FC236}">
                            <a16:creationId xmlns:a16="http://schemas.microsoft.com/office/drawing/2014/main" id="{27C80588-04AD-8C29-DE45-C82A4B6FA031}"/>
                          </a:ext>
                        </a:extLst>
                      </p:cNvPr>
                      <p:cNvPicPr/>
                      <p:nvPr/>
                    </p:nvPicPr>
                    <p:blipFill>
                      <a:blip r:embed="rId6"/>
                      <a:stretch>
                        <a:fillRect/>
                      </a:stretch>
                    </p:blipFill>
                    <p:spPr>
                      <a:xfrm>
                        <a:off x="644690" y="1312190"/>
                        <a:ext cx="3708400" cy="3734204"/>
                      </a:xfrm>
                      <a:prstGeom prst="rect">
                        <a:avLst/>
                      </a:prstGeom>
                    </p:spPr>
                  </p:pic>
                </p:oleObj>
              </mc:Fallback>
            </mc:AlternateContent>
          </a:graphicData>
        </a:graphic>
      </p:graphicFrame>
    </p:spTree>
    <p:extLst>
      <p:ext uri="{BB962C8B-B14F-4D97-AF65-F5344CB8AC3E}">
        <p14:creationId xmlns:p14="http://schemas.microsoft.com/office/powerpoint/2010/main" val="3396443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オリジナルピンバッジ</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真鍮</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印刷：オフセット印刷＋エポキシ樹脂</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W25×H25㎜</a:t>
            </a:r>
            <a:r>
              <a:rPr lang="ja-JP" altLang="en-US" sz="900" dirty="0">
                <a:latin typeface="Meiryo UI" panose="020B0604030504040204" pitchFamily="34" charset="-128"/>
                <a:ea typeface="Meiryo UI" panose="020B0604030504040204" pitchFamily="34" charset="-128"/>
              </a:rPr>
              <a:t>程度</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素材：真鍮</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銅と亜鉛を混ぜた合金、真鍮を使った高級感があるピンバッジが作れます。マスコットキャラやオリジナルロゴの形に合わせて、フルカラーオフセットで細部にまでこだわって再現します。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33" name="オブジェクト 32">
            <a:extLst>
              <a:ext uri="{FF2B5EF4-FFF2-40B4-BE49-F238E27FC236}">
                <a16:creationId xmlns:a16="http://schemas.microsoft.com/office/drawing/2014/main" id="{C89AE527-1E2A-4CFF-C831-CC598622E564}"/>
              </a:ext>
            </a:extLst>
          </p:cNvPr>
          <p:cNvGraphicFramePr>
            <a:graphicFrameLocks noChangeAspect="1"/>
          </p:cNvGraphicFramePr>
          <p:nvPr/>
        </p:nvGraphicFramePr>
        <p:xfrm>
          <a:off x="720979" y="1368283"/>
          <a:ext cx="3592512" cy="3604444"/>
        </p:xfrm>
        <a:graphic>
          <a:graphicData uri="http://schemas.openxmlformats.org/presentationml/2006/ole">
            <mc:AlternateContent xmlns:mc="http://schemas.openxmlformats.org/markup-compatibility/2006">
              <mc:Choice xmlns:v="urn:schemas-microsoft-com:vml" Requires="v">
                <p:oleObj name="Image" r:id="rId5" imgW="6214036" imgH="6233936" progId="Photoshop.Image.13">
                  <p:embed/>
                </p:oleObj>
              </mc:Choice>
              <mc:Fallback>
                <p:oleObj name="Image" r:id="rId5" imgW="6214036" imgH="6233936" progId="Photoshop.Image.13">
                  <p:embed/>
                  <p:pic>
                    <p:nvPicPr>
                      <p:cNvPr id="33" name="オブジェクト 32">
                        <a:extLst>
                          <a:ext uri="{FF2B5EF4-FFF2-40B4-BE49-F238E27FC236}">
                            <a16:creationId xmlns:a16="http://schemas.microsoft.com/office/drawing/2014/main" id="{C89AE527-1E2A-4CFF-C831-CC598622E564}"/>
                          </a:ext>
                        </a:extLst>
                      </p:cNvPr>
                      <p:cNvPicPr/>
                      <p:nvPr/>
                    </p:nvPicPr>
                    <p:blipFill>
                      <a:blip r:embed="rId6"/>
                      <a:stretch>
                        <a:fillRect/>
                      </a:stretch>
                    </p:blipFill>
                    <p:spPr>
                      <a:xfrm>
                        <a:off x="720979" y="1368283"/>
                        <a:ext cx="3592512" cy="3604444"/>
                      </a:xfrm>
                      <a:prstGeom prst="rect">
                        <a:avLst/>
                      </a:prstGeom>
                    </p:spPr>
                  </p:pic>
                </p:oleObj>
              </mc:Fallback>
            </mc:AlternateContent>
          </a:graphicData>
        </a:graphic>
      </p:graphicFrame>
    </p:spTree>
    <p:extLst>
      <p:ext uri="{BB962C8B-B14F-4D97-AF65-F5344CB8AC3E}">
        <p14:creationId xmlns:p14="http://schemas.microsoft.com/office/powerpoint/2010/main" val="2285137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オリジナルペナント</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a:solidFill>
                  <a:schemeClr val="bg1"/>
                </a:solidFill>
                <a:latin typeface="Meiryo UI" panose="020B0604030504040204" pitchFamily="34" charset="-128"/>
                <a:ea typeface="Meiryo UI" panose="020B0604030504040204" pitchFamily="34" charset="-128"/>
              </a:rPr>
              <a:t>横向き三角形、フレンジ付き</a:t>
            </a:r>
            <a:r>
              <a:rPr lang="en-US" altLang="ja-JP" sz="2000" dirty="0">
                <a:solidFill>
                  <a:schemeClr val="bg1"/>
                </a:solidFill>
                <a:latin typeface="Meiryo UI" panose="020B0604030504040204" pitchFamily="34" charset="-128"/>
                <a:ea typeface="Meiryo UI" panose="020B0604030504040204" pitchFamily="34" charset="-128"/>
              </a:rPr>
              <a:t>)</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印刷：昇華転写</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A4</a:t>
            </a:r>
            <a:r>
              <a:rPr lang="ja-JP" altLang="en-US" sz="900" dirty="0">
                <a:latin typeface="Meiryo UI" panose="020B0604030504040204" pitchFamily="34" charset="-128"/>
                <a:ea typeface="Meiryo UI" panose="020B0604030504040204" pitchFamily="34" charset="-128"/>
              </a:rPr>
              <a:t>サイズ以内</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素材：ポリエステル</a:t>
            </a:r>
            <a:endParaRPr lang="en-US" altLang="ja-JP" sz="900" dirty="0">
              <a:latin typeface="Meiryo UI" panose="020B0604030504040204" pitchFamily="34" charset="-128"/>
              <a:ea typeface="Meiryo UI" panose="020B0604030504040204" pitchFamily="34" charset="-128"/>
            </a:endParaRPr>
          </a:p>
          <a:p>
            <a:r>
              <a:rPr lang="ja-JP" altLang="en-US" sz="900" dirty="0">
                <a:latin typeface="Meiryo UI" panose="020B0604030504040204" pitchFamily="34" charset="-128"/>
                <a:ea typeface="Meiryo UI" panose="020B0604030504040204" pitchFamily="34" charset="-128"/>
              </a:rPr>
              <a:t>包装：個別袋入れ</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横向き三角形で観光地のお土産の定番として有名なペナントに飾り紐（フレンジ）がついた豪華版。アニメやゲームのキャラクターもフルカラーで再現。物販・ノベルティなどに広く活用できます。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graphicFrame>
        <p:nvGraphicFramePr>
          <p:cNvPr id="13" name="オブジェクト 12">
            <a:extLst>
              <a:ext uri="{FF2B5EF4-FFF2-40B4-BE49-F238E27FC236}">
                <a16:creationId xmlns:a16="http://schemas.microsoft.com/office/drawing/2014/main" id="{2827E71D-BB99-B445-379D-622CCF574DFB}"/>
              </a:ext>
            </a:extLst>
          </p:cNvPr>
          <p:cNvGraphicFramePr>
            <a:graphicFrameLocks noChangeAspect="1"/>
          </p:cNvGraphicFramePr>
          <p:nvPr/>
        </p:nvGraphicFramePr>
        <p:xfrm>
          <a:off x="737464" y="1411148"/>
          <a:ext cx="3590621" cy="3587858"/>
        </p:xfrm>
        <a:graphic>
          <a:graphicData uri="http://schemas.openxmlformats.org/presentationml/2006/ole">
            <mc:AlternateContent xmlns:mc="http://schemas.openxmlformats.org/markup-compatibility/2006">
              <mc:Choice xmlns:v="urn:schemas-microsoft-com:vml" Requires="v">
                <p:oleObj name="Image" r:id="rId5" imgW="6188970" imgH="6184194" progId="Photoshop.Image.13">
                  <p:embed/>
                </p:oleObj>
              </mc:Choice>
              <mc:Fallback>
                <p:oleObj name="Image" r:id="rId5" imgW="6188970" imgH="6184194" progId="Photoshop.Image.13">
                  <p:embed/>
                  <p:pic>
                    <p:nvPicPr>
                      <p:cNvPr id="13" name="オブジェクト 12">
                        <a:extLst>
                          <a:ext uri="{FF2B5EF4-FFF2-40B4-BE49-F238E27FC236}">
                            <a16:creationId xmlns:a16="http://schemas.microsoft.com/office/drawing/2014/main" id="{2827E71D-BB99-B445-379D-622CCF574DFB}"/>
                          </a:ext>
                        </a:extLst>
                      </p:cNvPr>
                      <p:cNvPicPr/>
                      <p:nvPr/>
                    </p:nvPicPr>
                    <p:blipFill>
                      <a:blip r:embed="rId6"/>
                      <a:stretch>
                        <a:fillRect/>
                      </a:stretch>
                    </p:blipFill>
                    <p:spPr>
                      <a:xfrm>
                        <a:off x="737464" y="1411148"/>
                        <a:ext cx="3590621" cy="3587858"/>
                      </a:xfrm>
                      <a:prstGeom prst="rect">
                        <a:avLst/>
                      </a:prstGeom>
                    </p:spPr>
                  </p:pic>
                </p:oleObj>
              </mc:Fallback>
            </mc:AlternateContent>
          </a:graphicData>
        </a:graphic>
      </p:graphicFrame>
    </p:spTree>
    <p:extLst>
      <p:ext uri="{BB962C8B-B14F-4D97-AF65-F5344CB8AC3E}">
        <p14:creationId xmlns:p14="http://schemas.microsoft.com/office/powerpoint/2010/main" val="167437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ハーフメッシュポーチ</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ポリエステル・鉄</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150×40×100mm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ポリ袋入</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片面メッシュ素材で中身がひと目で見られる上、中にはポケットも付いているため綺麗に整理して物を入れておける便利な多機能ポーチです。名入れ可能なためノベルティグッズ用にもおすすめ。</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170595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ECO </a:t>
            </a:r>
            <a:r>
              <a:rPr lang="ja-JP" altLang="en-US" sz="2000">
                <a:solidFill>
                  <a:schemeClr val="bg1"/>
                </a:solidFill>
                <a:latin typeface="Meiryo UI" panose="020B0604030504040204" pitchFamily="34" charset="-128"/>
                <a:ea typeface="Meiryo UI" panose="020B0604030504040204" pitchFamily="34" charset="-128"/>
              </a:rPr>
              <a:t>クリア・スクエアトート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US" altLang="ja-JP" sz="900" dirty="0">
                <a:latin typeface="Meiryo UI" panose="020B0604030504040204" pitchFamily="34" charset="-128"/>
                <a:ea typeface="Meiryo UI" panose="020B0604030504040204" pitchFamily="34" charset="-128"/>
              </a:rPr>
              <a:t>EVA</a:t>
            </a: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250×180×80mm</a:t>
            </a:r>
            <a:r>
              <a:rPr lang="ja-JP" altLang="en-US" sz="900">
                <a:latin typeface="Meiryo UI" panose="020B0604030504040204" pitchFamily="34" charset="-128"/>
                <a:ea typeface="Meiryo UI" panose="020B0604030504040204" pitchFamily="34" charset="-128"/>
              </a:rPr>
              <a:t> （包装形態：ポリ袋入）</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塩素を含まず焼却してもダイオキシンを発生させないため、地球環境に優しい</a:t>
            </a:r>
            <a:r>
              <a:rPr lang="en-US" altLang="ja-JP" sz="1600" dirty="0">
                <a:latin typeface="Meiryo UI" panose="020B0604030504040204" pitchFamily="34" charset="-128"/>
                <a:ea typeface="Meiryo UI" panose="020B0604030504040204" pitchFamily="34" charset="-128"/>
              </a:rPr>
              <a:t>EVA</a:t>
            </a:r>
            <a:r>
              <a:rPr lang="ja-JP" altLang="en-US" sz="1600">
                <a:latin typeface="Meiryo UI" panose="020B0604030504040204" pitchFamily="34" charset="-128"/>
                <a:ea typeface="Meiryo UI" panose="020B0604030504040204" pitchFamily="34" charset="-128"/>
              </a:rPr>
              <a:t>素材を使用したクリアスクエアトートです。あえて中身を見せていく流行のスタイル！是非ご活用ください。</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2E64932F-8EA7-ED44-9564-C8F94D158785}"/>
              </a:ext>
            </a:extLst>
          </p:cNvPr>
          <p:cNvPicPr>
            <a:picLocks noChangeAspect="1"/>
          </p:cNvPicPr>
          <p:nvPr/>
        </p:nvPicPr>
        <p:blipFill>
          <a:blip r:embed="rId5"/>
          <a:stretch>
            <a:fillRect/>
          </a:stretch>
        </p:blipFill>
        <p:spPr>
          <a:xfrm>
            <a:off x="1471041" y="1411148"/>
            <a:ext cx="1997560" cy="3594095"/>
          </a:xfrm>
          <a:prstGeom prst="rect">
            <a:avLst/>
          </a:prstGeom>
        </p:spPr>
      </p:pic>
    </p:spTree>
    <p:extLst>
      <p:ext uri="{BB962C8B-B14F-4D97-AF65-F5344CB8AC3E}">
        <p14:creationId xmlns:p14="http://schemas.microsoft.com/office/powerpoint/2010/main" val="3636181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ウォッシャブルスムーストート </a:t>
            </a:r>
            <a:r>
              <a:rPr lang="en-US" altLang="ja-JP" sz="2000" dirty="0">
                <a:solidFill>
                  <a:schemeClr val="bg1"/>
                </a:solidFill>
                <a:latin typeface="Meiryo UI" panose="020B0604030504040204" pitchFamily="34" charset="-128"/>
                <a:ea typeface="Meiryo UI" panose="020B0604030504040204" pitchFamily="34" charset="-128"/>
              </a:rPr>
              <a:t>mini</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510012"/>
          </a:xfrm>
          <a:prstGeom prst="rect">
            <a:avLst/>
          </a:prstGeom>
          <a:noFill/>
        </p:spPr>
        <p:txBody>
          <a:bodyPr wrap="square" lIns="90000" tIns="46800" rIns="0" bIns="46800" rtlCol="0">
            <a:spAutoFit/>
          </a:bodyPr>
          <a:lstStyle/>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ポリエステル</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zh-CN" altLang="en-US" sz="900" b="0" i="0" dirty="0">
                <a:solidFill>
                  <a:srgbClr val="333333"/>
                </a:solidFill>
                <a:effectLst/>
                <a:latin typeface="-apple-system"/>
              </a:rPr>
              <a:t>縦</a:t>
            </a:r>
            <a:r>
              <a:rPr lang="en-US" altLang="zh-CN" sz="900" b="0" i="0" dirty="0">
                <a:solidFill>
                  <a:srgbClr val="333333"/>
                </a:solidFill>
                <a:effectLst/>
                <a:latin typeface="-apple-system"/>
              </a:rPr>
              <a:t>410×</a:t>
            </a:r>
            <a:r>
              <a:rPr lang="zh-CN" altLang="en-US" sz="900" b="0" i="0" dirty="0">
                <a:solidFill>
                  <a:srgbClr val="333333"/>
                </a:solidFill>
                <a:effectLst/>
                <a:latin typeface="-apple-system"/>
              </a:rPr>
              <a:t>横</a:t>
            </a:r>
            <a:r>
              <a:rPr lang="en-US" altLang="zh-CN" sz="900" b="0" i="0" dirty="0">
                <a:solidFill>
                  <a:srgbClr val="333333"/>
                </a:solidFill>
                <a:effectLst/>
                <a:latin typeface="-apple-system"/>
              </a:rPr>
              <a:t>270×</a:t>
            </a:r>
            <a:r>
              <a:rPr lang="zh-CN" altLang="en-US" sz="900" b="0" i="0" dirty="0">
                <a:solidFill>
                  <a:srgbClr val="333333"/>
                </a:solidFill>
                <a:effectLst/>
                <a:latin typeface="-apple-system"/>
              </a:rPr>
              <a:t>奥行</a:t>
            </a:r>
            <a:r>
              <a:rPr lang="en-US" altLang="zh-CN" sz="900" b="0" i="0" dirty="0">
                <a:solidFill>
                  <a:srgbClr val="333333"/>
                </a:solidFill>
                <a:effectLst/>
                <a:latin typeface="-apple-system"/>
              </a:rPr>
              <a:t>180mm</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台紙、</a:t>
            </a:r>
            <a:r>
              <a:rPr lang="en-US" altLang="ja-JP" sz="900" b="0" i="0" dirty="0">
                <a:solidFill>
                  <a:srgbClr val="333333"/>
                </a:solidFill>
                <a:effectLst/>
                <a:latin typeface="-apple-system"/>
              </a:rPr>
              <a:t>PP</a:t>
            </a:r>
            <a:r>
              <a:rPr lang="ja-JP" altLang="en-US" sz="900" b="0" i="0" dirty="0">
                <a:solidFill>
                  <a:srgbClr val="333333"/>
                </a:solidFill>
                <a:effectLst/>
                <a:latin typeface="-apple-system"/>
              </a:rPr>
              <a:t>袋入</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コットンのような質感の上質なポリエステル素材を使用したミニサイズのトートです。丸洗い出来る上に撥水性にも優れているため使い勝手も抜群。オリジナル名入れも格安で承ります。</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1865436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キャンバスサコッシュ インナーポケット付</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r>
              <a:rPr lang="en-US" altLang="ja-JP" sz="900" dirty="0">
                <a:latin typeface="Meiryo UI" panose="020B0604030504040204" pitchFamily="34" charset="-128"/>
                <a:ea typeface="Meiryo UI" panose="020B0604030504040204" pitchFamily="34" charset="-128"/>
              </a:rPr>
              <a:t>(320</a:t>
            </a:r>
            <a:r>
              <a:rPr lang="en" altLang="ja-JP" sz="900" dirty="0">
                <a:latin typeface="Meiryo UI" panose="020B0604030504040204" pitchFamily="34" charset="-128"/>
                <a:ea typeface="Meiryo UI" panose="020B0604030504040204" pitchFamily="34" charset="-128"/>
              </a:rPr>
              <a:t>g/㎡)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320×250</a:t>
            </a:r>
            <a:r>
              <a:rPr lang="en" altLang="ja-JP" sz="900" dirty="0">
                <a:latin typeface="Meiryo UI" panose="020B0604030504040204" pitchFamily="34" charset="-128"/>
                <a:ea typeface="Meiryo UI" panose="020B0604030504040204" pitchFamily="34" charset="-128"/>
              </a:rPr>
              <a:t>mm</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ショルダー部分</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25×1100</a:t>
            </a:r>
            <a:r>
              <a:rPr lang="en" altLang="ja-JP" sz="900" dirty="0">
                <a:latin typeface="Meiryo UI" panose="020B0604030504040204" pitchFamily="34" charset="-128"/>
                <a:ea typeface="Meiryo UI" panose="020B0604030504040204" pitchFamily="34" charset="-128"/>
              </a:rPr>
              <a:t>mm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en-US" altLang="ja-JP" sz="1600" dirty="0">
                <a:latin typeface="Meiryo UI" panose="020B0604030504040204" pitchFamily="34" charset="-128"/>
                <a:ea typeface="Meiryo UI" panose="020B0604030504040204" pitchFamily="34" charset="-128"/>
              </a:rPr>
              <a:t>10</a:t>
            </a:r>
            <a:r>
              <a:rPr lang="ja-JP" altLang="en-US" sz="1600">
                <a:latin typeface="Meiryo UI" panose="020B0604030504040204" pitchFamily="34" charset="-128"/>
                <a:ea typeface="Meiryo UI" panose="020B0604030504040204" pitchFamily="34" charset="-128"/>
              </a:rPr>
              <a:t>オンスと手頃に厚手で耐久性にも優れたキャンバス素材のサコッシュです。ベーシックなアイテムですが、便利な内ポケット付きがポイント。</a:t>
            </a:r>
            <a:r>
              <a:rPr lang="en-US" altLang="ja-JP" sz="1600" dirty="0">
                <a:latin typeface="Meiryo UI" panose="020B0604030504040204" pitchFamily="34" charset="-128"/>
                <a:ea typeface="Meiryo UI" panose="020B0604030504040204" pitchFamily="34" charset="-128"/>
              </a:rPr>
              <a:t>3</a:t>
            </a:r>
            <a:r>
              <a:rPr lang="ja-JP" altLang="en-US" sz="1600">
                <a:latin typeface="Meiryo UI" panose="020B0604030504040204" pitchFamily="34" charset="-128"/>
                <a:ea typeface="Meiryo UI" panose="020B0604030504040204" pitchFamily="34" charset="-128"/>
              </a:rPr>
              <a:t>色のカラー展開から自由にお選び下さい。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8" name="図 27">
            <a:extLst>
              <a:ext uri="{FF2B5EF4-FFF2-40B4-BE49-F238E27FC236}">
                <a16:creationId xmlns:a16="http://schemas.microsoft.com/office/drawing/2014/main" id="{FE606EC3-3005-5446-8668-73861AD16FEE}"/>
              </a:ext>
            </a:extLst>
          </p:cNvPr>
          <p:cNvPicPr>
            <a:picLocks noChangeAspect="1"/>
          </p:cNvPicPr>
          <p:nvPr/>
        </p:nvPicPr>
        <p:blipFill>
          <a:blip r:embed="rId5"/>
          <a:stretch>
            <a:fillRect/>
          </a:stretch>
        </p:blipFill>
        <p:spPr>
          <a:xfrm>
            <a:off x="527670" y="1554598"/>
            <a:ext cx="4028212" cy="3350388"/>
          </a:xfrm>
          <a:prstGeom prst="rect">
            <a:avLst/>
          </a:prstGeom>
        </p:spPr>
      </p:pic>
    </p:spTree>
    <p:extLst>
      <p:ext uri="{BB962C8B-B14F-4D97-AF65-F5344CB8AC3E}">
        <p14:creationId xmlns:p14="http://schemas.microsoft.com/office/powerpoint/2010/main" val="2882296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ジュートスクエアトート</a:t>
            </a:r>
            <a:r>
              <a:rPr lang="en-US" altLang="ja-JP" sz="2000" dirty="0">
                <a:solidFill>
                  <a:schemeClr val="bg1"/>
                </a:solidFill>
                <a:latin typeface="Meiryo UI" panose="020B0604030504040204" pitchFamily="34" charset="-128"/>
                <a:ea typeface="Meiryo UI" panose="020B0604030504040204" pitchFamily="34" charset="-128"/>
              </a:rPr>
              <a:t>(</a:t>
            </a:r>
            <a:r>
              <a:rPr lang="en" altLang="ja-JP" sz="2000" dirty="0">
                <a:solidFill>
                  <a:schemeClr val="bg1"/>
                </a:solidFill>
                <a:latin typeface="Meiryo UI" panose="020B0604030504040204" pitchFamily="34" charset="-128"/>
                <a:ea typeface="Meiryo UI" panose="020B0604030504040204" pitchFamily="34" charset="-128"/>
              </a:rPr>
              <a:t>M)</a:t>
            </a:r>
            <a:endParaRPr lang="ja-JP" altLang="en-US" sz="200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材：植物繊維</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ジュート</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他</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300×300×110</a:t>
            </a:r>
            <a:r>
              <a:rPr lang="en" altLang="ja-JP" sz="900" dirty="0">
                <a:latin typeface="Meiryo UI" panose="020B0604030504040204" pitchFamily="34" charset="-128"/>
                <a:ea typeface="Meiryo UI" panose="020B0604030504040204" pitchFamily="34" charset="-128"/>
              </a:rPr>
              <a:t>mm</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持ち手</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20×350</a:t>
            </a:r>
            <a:r>
              <a:rPr lang="en" altLang="ja-JP" sz="900" dirty="0">
                <a:latin typeface="Meiryo UI" panose="020B0604030504040204" pitchFamily="34" charset="-128"/>
                <a:ea typeface="Meiryo UI" panose="020B0604030504040204" pitchFamily="34" charset="-128"/>
              </a:rPr>
              <a:t>mm</a:t>
            </a:r>
          </a:p>
          <a:p>
            <a:r>
              <a:rPr lang="ja-JP" altLang="en-US" sz="900">
                <a:latin typeface="Meiryo UI" panose="020B0604030504040204" pitchFamily="34" charset="-128"/>
                <a:ea typeface="Meiryo UI" panose="020B0604030504040204" pitchFamily="34" charset="-128"/>
              </a:rPr>
              <a:t>容</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量：約</a:t>
            </a:r>
            <a:r>
              <a:rPr lang="en-US" altLang="ja-JP" sz="900" dirty="0">
                <a:latin typeface="Meiryo UI" panose="020B0604030504040204" pitchFamily="34" charset="-128"/>
                <a:ea typeface="Meiryo UI" panose="020B0604030504040204" pitchFamily="34" charset="-128"/>
              </a:rPr>
              <a:t>9</a:t>
            </a:r>
            <a:r>
              <a:rPr lang="en" altLang="ja-JP" sz="900">
                <a:latin typeface="Meiryo UI" panose="020B0604030504040204" pitchFamily="34" charset="-128"/>
                <a:ea typeface="Meiryo UI" panose="020B0604030504040204" pitchFamily="34" charset="-128"/>
              </a:rPr>
              <a:t>L</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考：ナチュラルベージュ・ナチュラルホワイト</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自然でざっくりとした雰囲気を醸し出すジュートと呼ばれる麻素材を使用したスクエアタイプの</a:t>
            </a:r>
            <a:r>
              <a:rPr lang="en" altLang="ja-JP" sz="1600" dirty="0">
                <a:latin typeface="Meiryo UI" panose="020B0604030504040204" pitchFamily="34" charset="-128"/>
                <a:ea typeface="Meiryo UI" panose="020B0604030504040204" pitchFamily="34" charset="-128"/>
              </a:rPr>
              <a:t>M</a:t>
            </a:r>
            <a:r>
              <a:rPr lang="ja-JP" altLang="en-US" sz="1600">
                <a:latin typeface="Meiryo UI" panose="020B0604030504040204" pitchFamily="34" charset="-128"/>
                <a:ea typeface="Meiryo UI" panose="020B0604030504040204" pitchFamily="34" charset="-128"/>
              </a:rPr>
              <a:t>サイズトートです。オリジナル名入れも可能なため、ノベルティグッズ等としてもとても人気です。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7" name="図 36">
            <a:extLst>
              <a:ext uri="{FF2B5EF4-FFF2-40B4-BE49-F238E27FC236}">
                <a16:creationId xmlns:a16="http://schemas.microsoft.com/office/drawing/2014/main" id="{DB3F0C80-6BA9-424E-94C5-AFF1584DB572}"/>
              </a:ext>
            </a:extLst>
          </p:cNvPr>
          <p:cNvPicPr>
            <a:picLocks noChangeAspect="1"/>
          </p:cNvPicPr>
          <p:nvPr/>
        </p:nvPicPr>
        <p:blipFill>
          <a:blip r:embed="rId5"/>
          <a:stretch>
            <a:fillRect/>
          </a:stretch>
        </p:blipFill>
        <p:spPr>
          <a:xfrm>
            <a:off x="836958" y="1434230"/>
            <a:ext cx="3476686" cy="3553191"/>
          </a:xfrm>
          <a:prstGeom prst="rect">
            <a:avLst/>
          </a:prstGeom>
        </p:spPr>
      </p:pic>
    </p:spTree>
    <p:extLst>
      <p:ext uri="{BB962C8B-B14F-4D97-AF65-F5344CB8AC3E}">
        <p14:creationId xmlns:p14="http://schemas.microsoft.com/office/powerpoint/2010/main" val="1698620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キャンバスフロントポケットサコッシュ</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材：コットン</a:t>
            </a:r>
            <a:r>
              <a:rPr lang="en-US" altLang="ja-JP" sz="900" dirty="0">
                <a:latin typeface="Meiryo UI" panose="020B0604030504040204" pitchFamily="34" charset="-128"/>
                <a:ea typeface="Meiryo UI" panose="020B0604030504040204" pitchFamily="34" charset="-128"/>
              </a:rPr>
              <a:t>(320</a:t>
            </a:r>
            <a:r>
              <a:rPr lang="en" altLang="ja-JP" sz="900" dirty="0">
                <a:latin typeface="Meiryo UI" panose="020B0604030504040204" pitchFamily="34" charset="-128"/>
                <a:ea typeface="Meiryo UI" panose="020B0604030504040204" pitchFamily="34" charset="-128"/>
              </a:rPr>
              <a:t>g/㎡) </a:t>
            </a:r>
            <a:r>
              <a:rPr lang="ja-JP" altLang="en-US" sz="900">
                <a:latin typeface="Meiryo UI" panose="020B0604030504040204" pitchFamily="34" charset="-128"/>
                <a:ea typeface="Meiryo UI" panose="020B0604030504040204" pitchFamily="34" charset="-128"/>
              </a:rPr>
              <a:t>他 </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170×240</a:t>
            </a:r>
            <a:r>
              <a:rPr lang="en" altLang="ja-JP" sz="900" dirty="0">
                <a:latin typeface="Meiryo UI" panose="020B0604030504040204" pitchFamily="34" charset="-128"/>
                <a:ea typeface="Meiryo UI" panose="020B0604030504040204" pitchFamily="34" charset="-128"/>
              </a:rPr>
              <a:t>mm</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ショルダー部分</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10×1150</a:t>
            </a:r>
            <a:r>
              <a:rPr lang="en" altLang="ja-JP" sz="900" dirty="0">
                <a:latin typeface="Meiryo UI" panose="020B0604030504040204" pitchFamily="34" charset="-128"/>
                <a:ea typeface="Meiryo UI" panose="020B0604030504040204" pitchFamily="34" charset="-128"/>
              </a:rPr>
              <a:t>mm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考：ミッドナイトブルー・ナチュラル・ナイトブラック</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en-US" altLang="ja-JP" sz="1600" dirty="0">
                <a:latin typeface="Meiryo UI" panose="020B0604030504040204" pitchFamily="34" charset="-128"/>
                <a:ea typeface="Meiryo UI" panose="020B0604030504040204" pitchFamily="34" charset="-128"/>
              </a:rPr>
              <a:t>10</a:t>
            </a:r>
            <a:r>
              <a:rPr lang="ja-JP" altLang="en-US" sz="1600">
                <a:latin typeface="Meiryo UI" panose="020B0604030504040204" pitchFamily="34" charset="-128"/>
                <a:ea typeface="Meiryo UI" panose="020B0604030504040204" pitchFamily="34" charset="-128"/>
              </a:rPr>
              <a:t>オンスと手頃に厚手で耐久性にも優れた縦長タイプのサコッシュです。外側にあるポケットはスマートフォンを入れるのにぴったり。</a:t>
            </a:r>
            <a:r>
              <a:rPr lang="en-US" altLang="ja-JP" sz="1600" dirty="0">
                <a:latin typeface="Meiryo UI" panose="020B0604030504040204" pitchFamily="34" charset="-128"/>
                <a:ea typeface="Meiryo UI" panose="020B0604030504040204" pitchFamily="34" charset="-128"/>
              </a:rPr>
              <a:t>3</a:t>
            </a:r>
            <a:r>
              <a:rPr lang="ja-JP" altLang="en-US" sz="1600">
                <a:latin typeface="Meiryo UI" panose="020B0604030504040204" pitchFamily="34" charset="-128"/>
                <a:ea typeface="Meiryo UI" panose="020B0604030504040204" pitchFamily="34" charset="-128"/>
              </a:rPr>
              <a:t>色展開の中から、名入れデザインに合わせてお選び下さい。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98848CF5-A31E-E54A-A093-9FBC16596A29}"/>
              </a:ext>
            </a:extLst>
          </p:cNvPr>
          <p:cNvPicPr>
            <a:picLocks noChangeAspect="1"/>
          </p:cNvPicPr>
          <p:nvPr/>
        </p:nvPicPr>
        <p:blipFill>
          <a:blip r:embed="rId5"/>
          <a:stretch>
            <a:fillRect/>
          </a:stretch>
        </p:blipFill>
        <p:spPr>
          <a:xfrm>
            <a:off x="642985" y="1397832"/>
            <a:ext cx="3927946" cy="3608679"/>
          </a:xfrm>
          <a:prstGeom prst="rect">
            <a:avLst/>
          </a:prstGeom>
        </p:spPr>
      </p:pic>
    </p:spTree>
    <p:extLst>
      <p:ext uri="{BB962C8B-B14F-4D97-AF65-F5344CB8AC3E}">
        <p14:creationId xmlns:p14="http://schemas.microsoft.com/office/powerpoint/2010/main" val="120016801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584</TotalTime>
  <Words>2605</Words>
  <Application>Microsoft Office PowerPoint</Application>
  <PresentationFormat>画面に合わせる (4:3)</PresentationFormat>
  <Paragraphs>458</Paragraphs>
  <Slides>32</Slides>
  <Notes>32</Notes>
  <HiddenSlides>0</HiddenSlides>
  <MMClips>0</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1</vt:i4>
      </vt:variant>
      <vt:variant>
        <vt:lpstr>スライド タイトル</vt:lpstr>
      </vt:variant>
      <vt:variant>
        <vt:i4>32</vt:i4>
      </vt:variant>
    </vt:vector>
  </HeadingPairs>
  <TitlesOfParts>
    <vt:vector size="44" baseType="lpstr">
      <vt:lpstr>-apple-system</vt:lpstr>
      <vt:lpstr>Meiryo UI</vt:lpstr>
      <vt:lpstr>游ゴシック</vt:lpstr>
      <vt:lpstr>Arial</vt:lpstr>
      <vt:lpstr>Calibri</vt:lpstr>
      <vt:lpstr>Calibri Light</vt:lpstr>
      <vt:lpstr>Symbol</vt:lpstr>
      <vt:lpstr>Times New Roman</vt:lpstr>
      <vt:lpstr>Wingdings</vt:lpstr>
      <vt:lpstr>Office テーマ</vt:lpstr>
      <vt:lpstr>Office Theme</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株式会社KILAMEK 株式会社</cp:lastModifiedBy>
  <cp:revision>241</cp:revision>
  <cp:lastPrinted>2021-07-20T08:57:41Z</cp:lastPrinted>
  <dcterms:created xsi:type="dcterms:W3CDTF">2021-06-21T09:41:39Z</dcterms:created>
  <dcterms:modified xsi:type="dcterms:W3CDTF">2024-07-25T08:06:41Z</dcterms:modified>
</cp:coreProperties>
</file>