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68" r:id="rId2"/>
    <p:sldId id="269" r:id="rId3"/>
    <p:sldId id="264" r:id="rId4"/>
    <p:sldId id="261" r:id="rId5"/>
    <p:sldId id="276" r:id="rId6"/>
    <p:sldId id="274" r:id="rId7"/>
    <p:sldId id="280" r:id="rId8"/>
    <p:sldId id="262" r:id="rId9"/>
    <p:sldId id="258" r:id="rId10"/>
    <p:sldId id="281" r:id="rId11"/>
    <p:sldId id="279" r:id="rId12"/>
    <p:sldId id="257" r:id="rId13"/>
    <p:sldId id="272" r:id="rId14"/>
    <p:sldId id="287" r:id="rId15"/>
    <p:sldId id="263" r:id="rId16"/>
    <p:sldId id="271" r:id="rId17"/>
    <p:sldId id="277" r:id="rId18"/>
    <p:sldId id="282" r:id="rId19"/>
    <p:sldId id="283" r:id="rId20"/>
    <p:sldId id="259" r:id="rId21"/>
    <p:sldId id="285" r:id="rId22"/>
    <p:sldId id="286" r:id="rId23"/>
    <p:sldId id="256" r:id="rId24"/>
    <p:sldId id="266" r:id="rId25"/>
    <p:sldId id="288" r:id="rId26"/>
    <p:sldId id="289" r:id="rId27"/>
    <p:sldId id="290" r:id="rId28"/>
    <p:sldId id="291" r:id="rId29"/>
    <p:sldId id="292" r:id="rId30"/>
    <p:sldId id="293" r:id="rId31"/>
    <p:sldId id="294" r:id="rId32"/>
    <p:sldId id="295"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69" d="100"/>
          <a:sy n="69" d="100"/>
        </p:scale>
        <p:origin x="114" y="7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2024/12/20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3F492-097D-4343-8401-B9480D7F56F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17733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2024/12/20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2024/12/20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2024/12/20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2024/12/20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bmp"/><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bmp"/><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bmp"/><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bmp"/><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bmp"/><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bmp"/><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bmp"/><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bmp"/><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bmp"/><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スフィア・バンブーファイバーマルチ保存容器</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素材：素材　本体：ポリプロピレン（バンブーファイバー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 蓋：竹 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53×166×115mm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59×170×120mm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600ml</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備考：竹部分の素材の特徴としてフシの出方、表情に個体差がございます。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バンブーファイバー配合の本体とバンブー素材の蓋の丈夫で便利でエコな保存容器です。カラーバリエーションはミントとアイボリーの</a:t>
            </a:r>
            <a:r>
              <a:rPr lang="en-US" altLang="ja-JP" sz="1600" dirty="0"/>
              <a:t>2</a:t>
            </a:r>
            <a:r>
              <a:rPr lang="ja-JP" altLang="en-US" sz="1600" dirty="0"/>
              <a:t>色展開。オリジナル名入れも格安で可能です。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0759CC84-F15D-3241-9672-A28D05A4AC68}"/>
              </a:ext>
            </a:extLst>
          </p:cNvPr>
          <p:cNvPicPr>
            <a:picLocks noChangeAspect="1"/>
          </p:cNvPicPr>
          <p:nvPr/>
        </p:nvPicPr>
        <p:blipFill>
          <a:blip r:embed="rId5"/>
          <a:stretch>
            <a:fillRect/>
          </a:stretch>
        </p:blipFill>
        <p:spPr>
          <a:xfrm>
            <a:off x="709737" y="1384733"/>
            <a:ext cx="3560088" cy="3560088"/>
          </a:xfrm>
          <a:prstGeom prst="rect">
            <a:avLst/>
          </a:prstGeom>
        </p:spPr>
      </p:pic>
    </p:spTree>
    <p:extLst>
      <p:ext uri="{BB962C8B-B14F-4D97-AF65-F5344CB8AC3E}">
        <p14:creationId xmlns:p14="http://schemas.microsoft.com/office/powerpoint/2010/main" val="337679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チャームバッグハンガー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材：亜鉛合金</a:t>
            </a:r>
            <a:r>
              <a:rPr lang="en-US"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40×40×8mm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能：耐荷重</a:t>
            </a:r>
            <a:r>
              <a:rPr lang="en-US" altLang="ja-JP" sz="900" dirty="0">
                <a:latin typeface="Meiryo UI" panose="020B0604030504040204" pitchFamily="34" charset="-128"/>
                <a:ea typeface="Meiryo UI" panose="020B0604030504040204" pitchFamily="34" charset="-128"/>
              </a:rPr>
              <a:t>5kg</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考：モノブラック・モノホワイト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キーホルダーとして持ち歩くことができ、カフェなどのテーブルの端にバッグをかけるフックにさせられる便利アイテムです。ブラックとホワイトの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色展開。お好みでお選びください。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4B04E0-049E-2D4B-B589-0B6A12BF05E0}"/>
              </a:ext>
            </a:extLst>
          </p:cNvPr>
          <p:cNvPicPr>
            <a:picLocks noChangeAspect="1"/>
          </p:cNvPicPr>
          <p:nvPr/>
        </p:nvPicPr>
        <p:blipFill>
          <a:blip r:embed="rId5"/>
          <a:stretch>
            <a:fillRect/>
          </a:stretch>
        </p:blipFill>
        <p:spPr>
          <a:xfrm>
            <a:off x="425951" y="1890437"/>
            <a:ext cx="4086525" cy="2560135"/>
          </a:xfrm>
          <a:prstGeom prst="rect">
            <a:avLst/>
          </a:prstGeom>
        </p:spPr>
      </p:pic>
    </p:spTree>
    <p:extLst>
      <p:ext uri="{BB962C8B-B14F-4D97-AF65-F5344CB8AC3E}">
        <p14:creationId xmlns:p14="http://schemas.microsoft.com/office/powerpoint/2010/main" val="2176189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(S)</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120×120×60(mm)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可愛い</a:t>
            </a:r>
            <a:r>
              <a:rPr lang="en-US" altLang="ja-JP" sz="1600" dirty="0">
                <a:latin typeface="Meiryo UI" panose="020B0604030504040204" pitchFamily="34" charset="-128"/>
                <a:ea typeface="Meiryo UI" panose="020B0604030504040204" pitchFamily="34" charset="-128"/>
              </a:rPr>
              <a:t>S</a:t>
            </a:r>
            <a:r>
              <a:rPr lang="ja-JP" altLang="en-US" sz="1600" dirty="0">
                <a:latin typeface="Meiryo UI" panose="020B0604030504040204" pitchFamily="34" charset="-128"/>
                <a:ea typeface="Meiryo UI" panose="020B0604030504040204" pitchFamily="34" charset="-128"/>
              </a:rPr>
              <a:t>サイズのシンプルなファスナーポーチです。国際フェアトレード認証ラベル付きで地球環境に優しいアイテムのため</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関連のイベントやキャンペーン等にもおすすめです。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96A13BE-4CE8-CC11-B161-5A8E0167A904}"/>
              </a:ext>
            </a:extLst>
          </p:cNvPr>
          <p:cNvPicPr>
            <a:picLocks noChangeAspect="1"/>
          </p:cNvPicPr>
          <p:nvPr/>
        </p:nvPicPr>
        <p:blipFill>
          <a:blip r:embed="rId5"/>
          <a:stretch>
            <a:fillRect/>
          </a:stretch>
        </p:blipFill>
        <p:spPr>
          <a:xfrm>
            <a:off x="653852" y="1428174"/>
            <a:ext cx="3590620" cy="3590620"/>
          </a:xfrm>
          <a:prstGeom prst="rect">
            <a:avLst/>
          </a:prstGeom>
        </p:spPr>
      </p:pic>
    </p:spTree>
    <p:extLst>
      <p:ext uri="{BB962C8B-B14F-4D97-AF65-F5344CB8AC3E}">
        <p14:creationId xmlns:p14="http://schemas.microsoft.com/office/powerpoint/2010/main" val="3964133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ジュートスクエアトート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材：植物繊維</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420×360×140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20×370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21</a:t>
            </a:r>
            <a:r>
              <a:rPr lang="en" altLang="ja-JP" sz="900" dirty="0">
                <a:latin typeface="Meiryo UI" panose="020B0604030504040204" pitchFamily="34" charset="-128"/>
                <a:ea typeface="Meiryo UI" panose="020B0604030504040204" pitchFamily="34" charset="-128"/>
              </a:rPr>
              <a:t>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考：ナチュラルベージュ・ナチュラルホワイト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自然でざっくりとした雰囲気を醸し出すジュートと呼ばれる麻素材を使用したスクエアタイプの</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サイズトートです。オリジナル名入れも可能なため、ノベルティグッズ等としてもとても人気です。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535F8E3-CA48-EB30-42E9-DA4994342601}"/>
              </a:ext>
            </a:extLst>
          </p:cNvPr>
          <p:cNvPicPr>
            <a:picLocks noChangeAspect="1"/>
          </p:cNvPicPr>
          <p:nvPr/>
        </p:nvPicPr>
        <p:blipFill>
          <a:blip r:embed="rId5"/>
          <a:stretch>
            <a:fillRect/>
          </a:stretch>
        </p:blipFill>
        <p:spPr>
          <a:xfrm>
            <a:off x="724120" y="1463110"/>
            <a:ext cx="3565814" cy="3565814"/>
          </a:xfrm>
          <a:prstGeom prst="rect">
            <a:avLst/>
          </a:prstGeom>
        </p:spPr>
      </p:pic>
    </p:spTree>
    <p:extLst>
      <p:ext uri="{BB962C8B-B14F-4D97-AF65-F5344CB8AC3E}">
        <p14:creationId xmlns:p14="http://schemas.microsoft.com/office/powerpoint/2010/main" val="651783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ジュートスクエアトート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材：植物繊維</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300×300×110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20×350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9</a:t>
            </a:r>
            <a:r>
              <a:rPr lang="en" altLang="ja-JP" sz="900">
                <a:latin typeface="Meiryo UI" panose="020B0604030504040204" pitchFamily="34" charset="-128"/>
                <a:ea typeface="Meiryo UI" panose="020B0604030504040204" pitchFamily="34" charset="-128"/>
              </a:rPr>
              <a:t>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考：ナチュラルベージュ・ナチュラルホワイト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自然でざっくりとした雰囲気を醸し出すジュートと呼ばれる麻素材を使用したスクエアタイプの</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サイズトートです。オリジナル名入れも可能なため、ノベルティグッズ等としてもとても人気です。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30D9A85-FCE2-184B-EF47-0FB69E11BBB9}"/>
              </a:ext>
            </a:extLst>
          </p:cNvPr>
          <p:cNvPicPr>
            <a:picLocks noChangeAspect="1"/>
          </p:cNvPicPr>
          <p:nvPr/>
        </p:nvPicPr>
        <p:blipFill>
          <a:blip r:embed="rId5"/>
          <a:stretch>
            <a:fillRect/>
          </a:stretch>
        </p:blipFill>
        <p:spPr>
          <a:xfrm>
            <a:off x="737232" y="1455306"/>
            <a:ext cx="3482686" cy="3482686"/>
          </a:xfrm>
          <a:prstGeom prst="rect">
            <a:avLst/>
          </a:prstGeom>
        </p:spPr>
      </p:pic>
    </p:spTree>
    <p:extLst>
      <p:ext uri="{BB962C8B-B14F-4D97-AF65-F5344CB8AC3E}">
        <p14:creationId xmlns:p14="http://schemas.microsoft.com/office/powerpoint/2010/main" val="582588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仕切りが動くキャンバストート　</a:t>
            </a:r>
            <a:r>
              <a:rPr lang="en-US" altLang="ja-JP" sz="2000" dirty="0">
                <a:solidFill>
                  <a:schemeClr val="bg1"/>
                </a:solidFill>
                <a:latin typeface="Meiryo UI" panose="020B0604030504040204" pitchFamily="34" charset="-128"/>
                <a:ea typeface="Meiryo UI" panose="020B0604030504040204" pitchFamily="34" charset="-128"/>
              </a:rPr>
              <a:t>※1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素材：再生コットン、再生ポリエステル</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230×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250×</a:t>
            </a:r>
            <a:r>
              <a:rPr lang="ja-JP" altLang="en-US" sz="900" dirty="0">
                <a:latin typeface="Meiryo UI" panose="020B0604030504040204" pitchFamily="34" charset="-128"/>
                <a:ea typeface="Meiryo UI" panose="020B0604030504040204" pitchFamily="34" charset="-128"/>
              </a:rPr>
              <a:t>奥</a:t>
            </a:r>
            <a:r>
              <a:rPr lang="en-US" altLang="ja-JP" sz="900" dirty="0">
                <a:latin typeface="Meiryo UI" panose="020B0604030504040204" pitchFamily="34" charset="-128"/>
                <a:ea typeface="Meiryo UI" panose="020B0604030504040204" pitchFamily="34" charset="-128"/>
              </a:rPr>
              <a:t>120mm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枚ごとに</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袋入り</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47859"/>
          </a:xfrm>
          <a:prstGeom prst="rect">
            <a:avLst/>
          </a:prstGeom>
          <a:noFill/>
        </p:spPr>
        <p:txBody>
          <a:bodyPr wrap="square" lIns="0" tIns="46800" rIns="0" spcCol="360000" rtlCol="0">
            <a:spAutoFit/>
          </a:bodyPr>
          <a:lstStyle/>
          <a:p>
            <a:pPr algn="just"/>
            <a:r>
              <a:rPr lang="ja-JP" altLang="en-US" sz="1400" dirty="0"/>
              <a:t>バッグ内の仕切りを、収納アイテムの大きさや形に合わせて自由に動かせる、</a:t>
            </a:r>
            <a:r>
              <a:rPr lang="en-US" altLang="ja-JP" sz="1400" dirty="0"/>
              <a:t>100</a:t>
            </a:r>
            <a:r>
              <a:rPr lang="ja-JP" altLang="en-US" sz="1400" dirty="0"/>
              <a:t>％再生素材を使ったエコなキャンバストート。ランチバッグやお散歩用ワンマイルバッグなど、多用途で使えます。</a:t>
            </a:r>
            <a:r>
              <a:rPr lang="en-US" altLang="ja-JP" sz="1400" dirty="0"/>
              <a:t>※1…</a:t>
            </a:r>
            <a:r>
              <a:rPr lang="ja-JP" altLang="en-US" sz="1400" dirty="0"/>
              <a:t>当商品に関するご注意：こちらの商品はメーカーの意向により、小売販売の用途ではご利用になれません。何卒、ご了承ください。</a:t>
            </a:r>
            <a:endParaRPr lang="en-US" altLang="ja-JP" sz="14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49384B6-5E42-0B0E-55C6-3FFB66EF95AD}"/>
              </a:ext>
            </a:extLst>
          </p:cNvPr>
          <p:cNvPicPr>
            <a:picLocks noChangeAspect="1"/>
          </p:cNvPicPr>
          <p:nvPr/>
        </p:nvPicPr>
        <p:blipFill>
          <a:blip r:embed="rId5"/>
          <a:stretch>
            <a:fillRect/>
          </a:stretch>
        </p:blipFill>
        <p:spPr>
          <a:xfrm>
            <a:off x="762109" y="1412758"/>
            <a:ext cx="3621232" cy="3621232"/>
          </a:xfrm>
          <a:prstGeom prst="rect">
            <a:avLst/>
          </a:prstGeom>
        </p:spPr>
      </p:pic>
    </p:spTree>
    <p:extLst>
      <p:ext uri="{BB962C8B-B14F-4D97-AF65-F5344CB8AC3E}">
        <p14:creationId xmlns:p14="http://schemas.microsoft.com/office/powerpoint/2010/main" val="2707747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コットンリネンマルシェバッグ</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素材：コットン、麻</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300×360(</a:t>
            </a:r>
            <a:r>
              <a:rPr lang="ja-JP" altLang="en-US" sz="900" dirty="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530)(mm)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50×170(mm)</a:t>
            </a:r>
            <a:r>
              <a:rPr lang="ja-JP" altLang="en-US" sz="900" dirty="0">
                <a:latin typeface="Meiryo UI" panose="020B0604030504040204" pitchFamily="34" charset="-128"/>
                <a:ea typeface="Meiryo UI" panose="020B0604030504040204" pitchFamily="34" charset="-128"/>
              </a:rPr>
              <a:t>・折りたたみマチ</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9L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コットンとリネンの混紡素材でしなやかな風合いがオシャレな</a:t>
            </a:r>
            <a:r>
              <a:rPr lang="en-US" altLang="ja-JP" sz="1600" dirty="0"/>
              <a:t>M</a:t>
            </a:r>
            <a:r>
              <a:rPr lang="ja-JP" altLang="en-US" sz="1600" dirty="0"/>
              <a:t>サイズのマルシェバッグです。シンプルながらオシャレな形状で、プリントするオリジナルデザインもよく映えます。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0CA285C6-6F84-9AF9-473C-5718DC607F65}"/>
              </a:ext>
            </a:extLst>
          </p:cNvPr>
          <p:cNvPicPr>
            <a:picLocks noChangeAspect="1"/>
          </p:cNvPicPr>
          <p:nvPr/>
        </p:nvPicPr>
        <p:blipFill>
          <a:blip r:embed="rId5"/>
          <a:stretch>
            <a:fillRect/>
          </a:stretch>
        </p:blipFill>
        <p:spPr>
          <a:xfrm>
            <a:off x="680523" y="1335778"/>
            <a:ext cx="3724596" cy="3724596"/>
          </a:xfrm>
          <a:prstGeom prst="rect">
            <a:avLst/>
          </a:prstGeom>
        </p:spPr>
      </p:pic>
    </p:spTree>
    <p:extLst>
      <p:ext uri="{BB962C8B-B14F-4D97-AF65-F5344CB8AC3E}">
        <p14:creationId xmlns:p14="http://schemas.microsoft.com/office/powerpoint/2010/main" val="2079978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バンブーファイバーミラー付き小物入れ</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％配合）蓋：竹、鏡：ガラス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φ140×50mm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60×145×145mm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竹部分の素材の特徴としてフシの出方、表情に個体差がございます。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環境に優しいバンブー製のミラー付き小物入れ。コスメやアクセサリーなどをすっきり収納できて、スタンドミラーとしても使えます。軽量で割れにくく、他のインテリアとも相性抜群です。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3BCD7BAA-B645-2864-2615-2B758B3CF64E}"/>
              </a:ext>
            </a:extLst>
          </p:cNvPr>
          <p:cNvPicPr>
            <a:picLocks noChangeAspect="1"/>
          </p:cNvPicPr>
          <p:nvPr/>
        </p:nvPicPr>
        <p:blipFill>
          <a:blip r:embed="rId5"/>
          <a:stretch>
            <a:fillRect/>
          </a:stretch>
        </p:blipFill>
        <p:spPr>
          <a:xfrm>
            <a:off x="793863" y="1396602"/>
            <a:ext cx="3470931" cy="3470931"/>
          </a:xfrm>
          <a:prstGeom prst="rect">
            <a:avLst/>
          </a:prstGeom>
        </p:spPr>
      </p:pic>
    </p:spTree>
    <p:extLst>
      <p:ext uri="{BB962C8B-B14F-4D97-AF65-F5344CB8AC3E}">
        <p14:creationId xmlns:p14="http://schemas.microsoft.com/office/powerpoint/2010/main" val="4194792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サコッシュ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EVA</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PU</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150×200(mm) </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7×1150(mm)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紫外線や水に強く、耐久性や柔軟性に優れた</a:t>
            </a:r>
            <a:r>
              <a:rPr lang="en-US" altLang="ja-JP" sz="1600" dirty="0"/>
              <a:t>EVA</a:t>
            </a:r>
            <a:r>
              <a:rPr lang="ja-JP" altLang="en-US" sz="1600" dirty="0"/>
              <a:t>素材を使用した、透け感がオシャレなサコッシュです。焼却してもダイオキシンが発生しない、環境にも優しいアイテムです。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66E00DA-F3A1-68B0-9199-8B4E6949EC06}"/>
              </a:ext>
            </a:extLst>
          </p:cNvPr>
          <p:cNvPicPr>
            <a:picLocks noChangeAspect="1"/>
          </p:cNvPicPr>
          <p:nvPr/>
        </p:nvPicPr>
        <p:blipFill>
          <a:blip r:embed="rId5"/>
          <a:stretch>
            <a:fillRect/>
          </a:stretch>
        </p:blipFill>
        <p:spPr>
          <a:xfrm>
            <a:off x="768630" y="1432459"/>
            <a:ext cx="3560089" cy="3560089"/>
          </a:xfrm>
          <a:prstGeom prst="rect">
            <a:avLst/>
          </a:prstGeom>
        </p:spPr>
      </p:pic>
    </p:spTree>
    <p:extLst>
      <p:ext uri="{BB962C8B-B14F-4D97-AF65-F5344CB8AC3E}">
        <p14:creationId xmlns:p14="http://schemas.microsoft.com/office/powerpoint/2010/main" val="3753335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厚手コットンガゼット巾着トート</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380×410×120mm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25×560mm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12L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78441"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厚手のコットン素材を使用し中身が透けにくく、かつ耐久性に優れた</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サイズバッグです。巾着型は見た目も可愛らしく、また口が絞れることで上からも中身が見えない点も高ポイント。</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29E11E13-6646-00C3-054E-BC816EE23804}"/>
              </a:ext>
            </a:extLst>
          </p:cNvPr>
          <p:cNvPicPr>
            <a:picLocks noChangeAspect="1"/>
          </p:cNvPicPr>
          <p:nvPr/>
        </p:nvPicPr>
        <p:blipFill>
          <a:blip r:embed="rId5"/>
          <a:stretch>
            <a:fillRect/>
          </a:stretch>
        </p:blipFill>
        <p:spPr>
          <a:xfrm>
            <a:off x="736856" y="1465339"/>
            <a:ext cx="3535937" cy="3535937"/>
          </a:xfrm>
          <a:prstGeom prst="rect">
            <a:avLst/>
          </a:prstGeom>
        </p:spPr>
      </p:pic>
    </p:spTree>
    <p:extLst>
      <p:ext uri="{BB962C8B-B14F-4D97-AF65-F5344CB8AC3E}">
        <p14:creationId xmlns:p14="http://schemas.microsoft.com/office/powerpoint/2010/main" val="4161843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ベーシックスクエアポーチ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170×100×70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ja-JP" altLang="en" sz="900">
                <a:latin typeface="Meiryo UI" panose="020B0604030504040204" pitchFamily="34" charset="-128"/>
                <a:ea typeface="Meiryo UI" panose="020B0604030504040204" pitchFamily="34" charset="-128"/>
              </a:rPr>
              <a:t>ＰＰ</a:t>
            </a:r>
            <a:r>
              <a:rPr lang="ja-JP" altLang="en-US" sz="90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考：インクブラック・ミルキーベージュ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ハリのあるポリエステル素材を使用したシンプルなスクエアポーチです。とてもすっきりとした見た目ですので、オリジナル名入れがよく目立ちます。</a:t>
            </a:r>
            <a:endParaRPr lang="en-US" altLang="ja-JP" sz="1600" dirty="0">
              <a:latin typeface="Meiryo UI" panose="020B0604030504040204" pitchFamily="34" charset="-128"/>
              <a:ea typeface="Meiryo UI" panose="020B0604030504040204" pitchFamily="34" charset="-128"/>
            </a:endParaRPr>
          </a:p>
          <a:p>
            <a:pPr algn="just">
              <a:lnSpc>
                <a:spcPts val="2400"/>
              </a:lnSpc>
            </a:pPr>
            <a:r>
              <a:rPr lang="ja-JP" altLang="en-US" sz="1600">
                <a:latin typeface="Meiryo UI" panose="020B0604030504040204" pitchFamily="34" charset="-128"/>
                <a:ea typeface="Meiryo UI" panose="020B0604030504040204" pitchFamily="34" charset="-128"/>
              </a:rPr>
              <a:t>ナチュラルとブラックの二色から選択可能。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7CE6396F-5966-414F-A9B5-A5C5AC58FC2C}"/>
              </a:ext>
            </a:extLst>
          </p:cNvPr>
          <p:cNvPicPr>
            <a:picLocks noChangeAspect="1"/>
          </p:cNvPicPr>
          <p:nvPr/>
        </p:nvPicPr>
        <p:blipFill>
          <a:blip r:embed="rId5"/>
          <a:stretch>
            <a:fillRect/>
          </a:stretch>
        </p:blipFill>
        <p:spPr>
          <a:xfrm>
            <a:off x="631299" y="1341357"/>
            <a:ext cx="3732623" cy="3695575"/>
          </a:xfrm>
          <a:prstGeom prst="rect">
            <a:avLst/>
          </a:prstGeom>
        </p:spPr>
      </p:pic>
    </p:spTree>
    <p:extLst>
      <p:ext uri="{BB962C8B-B14F-4D97-AF65-F5344CB8AC3E}">
        <p14:creationId xmlns:p14="http://schemas.microsoft.com/office/powerpoint/2010/main" val="2962554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ジュート</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dirty="0">
                <a:solidFill>
                  <a:schemeClr val="bg1"/>
                </a:solidFill>
                <a:latin typeface="Meiryo UI" panose="020B0604030504040204" pitchFamily="34" charset="-128"/>
                <a:ea typeface="Meiryo UI" panose="020B0604030504040204" pitchFamily="34" charset="-128"/>
              </a:rPr>
              <a:t>キャンバスポケットトート</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素材：天然繊維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320×250×110(mm) </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20×350(mm)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8L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肩掛けできて</a:t>
            </a:r>
            <a:r>
              <a:rPr lang="en-US" altLang="ja-JP" sz="1600" dirty="0"/>
              <a:t>A4</a:t>
            </a:r>
            <a:r>
              <a:rPr lang="ja-JP" altLang="en-US" sz="1600" dirty="0"/>
              <a:t>書類がピッタリ入るサイズ感の</a:t>
            </a:r>
            <a:r>
              <a:rPr lang="en-US" altLang="ja-JP" sz="1600" dirty="0"/>
              <a:t>M</a:t>
            </a:r>
            <a:r>
              <a:rPr lang="ja-JP" altLang="en-US" sz="1600" dirty="0"/>
              <a:t>サイズトートバッグ。名入やプリントしやすいキャンバス素材の大きなフロントポケットが付いた、地球に優しい天然素材ジュートを使っています。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F8A0A7CA-80B8-0925-CD5E-A89A2E6D0381}"/>
              </a:ext>
            </a:extLst>
          </p:cNvPr>
          <p:cNvPicPr>
            <a:picLocks noChangeAspect="1"/>
          </p:cNvPicPr>
          <p:nvPr/>
        </p:nvPicPr>
        <p:blipFill>
          <a:blip r:embed="rId5"/>
          <a:stretch>
            <a:fillRect/>
          </a:stretch>
        </p:blipFill>
        <p:spPr>
          <a:xfrm>
            <a:off x="703200" y="1374153"/>
            <a:ext cx="3647413" cy="3647413"/>
          </a:xfrm>
          <a:prstGeom prst="rect">
            <a:avLst/>
          </a:prstGeom>
        </p:spPr>
      </p:pic>
    </p:spTree>
    <p:extLst>
      <p:ext uri="{BB962C8B-B14F-4D97-AF65-F5344CB8AC3E}">
        <p14:creationId xmlns:p14="http://schemas.microsoft.com/office/powerpoint/2010/main" val="4011864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オーガニックコットンガゼット巾着トート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380×430×120(mm)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口をきゅっと閉められる巾着のようなデザインが可愛らしいトートバッグです。素材には地球環境にも優しいオーガニックコットン生地が使用されており、ナチュラルな肌触りも</a:t>
            </a:r>
            <a:r>
              <a:rPr lang="en-US" altLang="ja-JP" sz="1600" dirty="0"/>
              <a:t>GOOD</a:t>
            </a:r>
            <a:r>
              <a:rPr lang="ja-JP" altLang="en-US" sz="1600" dirty="0"/>
              <a:t>！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57FDAC9-6D15-44B9-E308-0B6AD68A6AC9}"/>
              </a:ext>
            </a:extLst>
          </p:cNvPr>
          <p:cNvPicPr>
            <a:picLocks noChangeAspect="1"/>
          </p:cNvPicPr>
          <p:nvPr/>
        </p:nvPicPr>
        <p:blipFill>
          <a:blip r:embed="rId5"/>
          <a:stretch>
            <a:fillRect/>
          </a:stretch>
        </p:blipFill>
        <p:spPr>
          <a:xfrm>
            <a:off x="761376" y="1427332"/>
            <a:ext cx="3560089" cy="3560089"/>
          </a:xfrm>
          <a:prstGeom prst="rect">
            <a:avLst/>
          </a:prstGeom>
        </p:spPr>
      </p:pic>
    </p:spTree>
    <p:extLst>
      <p:ext uri="{BB962C8B-B14F-4D97-AF65-F5344CB8AC3E}">
        <p14:creationId xmlns:p14="http://schemas.microsoft.com/office/powerpoint/2010/main" val="2163437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ホワイトボード型</a:t>
            </a:r>
            <a:r>
              <a:rPr lang="en-US" altLang="ja-JP" sz="2000" dirty="0">
                <a:solidFill>
                  <a:schemeClr val="bg1"/>
                </a:solidFill>
                <a:latin typeface="Meiryo UI" panose="020B0604030504040204" pitchFamily="34" charset="-128"/>
                <a:ea typeface="Meiryo UI" panose="020B0604030504040204" pitchFamily="34" charset="-128"/>
              </a:rPr>
              <a:t>A5</a:t>
            </a:r>
            <a:r>
              <a:rPr lang="ja-JP" altLang="en-US" sz="2000" dirty="0">
                <a:solidFill>
                  <a:schemeClr val="bg1"/>
                </a:solidFill>
                <a:latin typeface="Meiryo UI" panose="020B0604030504040204" pitchFamily="34" charset="-128"/>
                <a:ea typeface="Meiryo UI" panose="020B0604030504040204" pitchFamily="34" charset="-128"/>
              </a:rPr>
              <a:t>ノート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PP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210×153×12(mm)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注意事項：ホワイトボード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a:t>
            </a:r>
          </a:p>
          <a:p>
            <a:r>
              <a:rPr lang="ja-JP" altLang="en-US" sz="900" dirty="0">
                <a:latin typeface="Meiryo UI" panose="020B0604030504040204" pitchFamily="34" charset="-128"/>
                <a:ea typeface="Meiryo UI" panose="020B0604030504040204" pitchFamily="34" charset="-128"/>
              </a:rPr>
              <a:t>備考：ホワイトボード</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ページ）、クリアシート（</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枚）、ホワイトボード専用マーカー</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本、取説付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A5</a:t>
            </a:r>
            <a:r>
              <a:rPr lang="ja-JP" altLang="en-US" sz="1600" dirty="0"/>
              <a:t>サイズでコンパクトなため持ち歩きにも便利な、ホワイトボード型のノートです。カラーバリエーションはホワイトとブラックの二色展開。ペーパーレス化にも貢献できるアイテムです。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1A46335A-0A9A-2806-3A3C-E871491AE1FB}"/>
              </a:ext>
            </a:extLst>
          </p:cNvPr>
          <p:cNvPicPr>
            <a:picLocks noChangeAspect="1"/>
          </p:cNvPicPr>
          <p:nvPr/>
        </p:nvPicPr>
        <p:blipFill>
          <a:blip r:embed="rId5"/>
          <a:stretch>
            <a:fillRect/>
          </a:stretch>
        </p:blipFill>
        <p:spPr>
          <a:xfrm>
            <a:off x="714901" y="1390748"/>
            <a:ext cx="3528349" cy="3528349"/>
          </a:xfrm>
          <a:prstGeom prst="rect">
            <a:avLst/>
          </a:prstGeom>
        </p:spPr>
      </p:pic>
    </p:spTree>
    <p:extLst>
      <p:ext uri="{BB962C8B-B14F-4D97-AF65-F5344CB8AC3E}">
        <p14:creationId xmlns:p14="http://schemas.microsoft.com/office/powerpoint/2010/main" val="1183294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セパレートメッシュトート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奥</a:t>
            </a:r>
            <a:r>
              <a:rPr lang="en-US" altLang="ja-JP" sz="900" dirty="0">
                <a:latin typeface="Meiryo UI" panose="020B0604030504040204" pitchFamily="34" charset="-128"/>
                <a:ea typeface="Meiryo UI" panose="020B0604030504040204" pitchFamily="34" charset="-128"/>
              </a:rPr>
              <a:t>90mm</a:t>
            </a:r>
          </a:p>
          <a:p>
            <a:r>
              <a:rPr lang="ja-JP" altLang="en-US" sz="900" dirty="0">
                <a:latin typeface="Meiryo UI" panose="020B0604030504040204" pitchFamily="34" charset="-128"/>
                <a:ea typeface="Meiryo UI" panose="020B0604030504040204" pitchFamily="34" charset="-128"/>
              </a:rPr>
              <a:t>包装：台紙、ＰＰ袋入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はっ水性抜群で水分を弾くテントクロストートと、速乾性に優れたメッシュトートの</a:t>
            </a:r>
            <a:r>
              <a:rPr lang="en-US" altLang="ja-JP" sz="1600" dirty="0"/>
              <a:t>2</a:t>
            </a:r>
            <a:r>
              <a:rPr lang="ja-JP" altLang="en-US" sz="1600" dirty="0"/>
              <a:t>層構造で、</a:t>
            </a:r>
            <a:r>
              <a:rPr lang="en-US" altLang="ja-JP" sz="1600" dirty="0"/>
              <a:t>2L</a:t>
            </a:r>
            <a:r>
              <a:rPr lang="ja-JP" altLang="en-US" sz="1600" dirty="0"/>
              <a:t>ペットボトルを</a:t>
            </a:r>
            <a:r>
              <a:rPr lang="en-US" altLang="ja-JP" sz="1600" dirty="0"/>
              <a:t>3</a:t>
            </a:r>
            <a:r>
              <a:rPr lang="ja-JP" altLang="en-US" sz="1600" dirty="0"/>
              <a:t>本分収納可能！用途に合わせて分離して使用できるのでとても便利です。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BF2AB81F-E35C-A6DC-21FB-0C51A131172C}"/>
              </a:ext>
            </a:extLst>
          </p:cNvPr>
          <p:cNvPicPr>
            <a:picLocks noChangeAspect="1"/>
          </p:cNvPicPr>
          <p:nvPr/>
        </p:nvPicPr>
        <p:blipFill>
          <a:blip r:embed="rId5"/>
          <a:stretch>
            <a:fillRect/>
          </a:stretch>
        </p:blipFill>
        <p:spPr>
          <a:xfrm>
            <a:off x="710621" y="1429827"/>
            <a:ext cx="3560089" cy="3560089"/>
          </a:xfrm>
          <a:prstGeom prst="rect">
            <a:avLst/>
          </a:prstGeom>
        </p:spPr>
      </p:pic>
    </p:spTree>
    <p:extLst>
      <p:ext uri="{BB962C8B-B14F-4D97-AF65-F5344CB8AC3E}">
        <p14:creationId xmlns:p14="http://schemas.microsoft.com/office/powerpoint/2010/main" val="1138453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レギュラーキャンバストートバッグ</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330×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150mm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お買い物などでもたっぷり入れられて便利なトートバッグ。生地は耐久性に優れたキャンバス素材のため使い勝手も抜群！豊富なカラーバリエーションから自由にお選びいただけます。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E212A8A0-DC2C-126B-55B5-E9DC9AC1D65D}"/>
              </a:ext>
            </a:extLst>
          </p:cNvPr>
          <p:cNvPicPr>
            <a:picLocks noChangeAspect="1"/>
          </p:cNvPicPr>
          <p:nvPr/>
        </p:nvPicPr>
        <p:blipFill>
          <a:blip r:embed="rId5"/>
          <a:stretch>
            <a:fillRect/>
          </a:stretch>
        </p:blipFill>
        <p:spPr>
          <a:xfrm>
            <a:off x="709736" y="1380096"/>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カラフル保冷温大きなトートバッグ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r>
              <a:rPr lang="ja-JP" altLang="en-US" sz="90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・ポリエチレン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アルミ蒸着</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・亜鉛合金・ナイロン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45×13.5×38cm</a:t>
            </a:r>
            <a:r>
              <a:rPr lang="ja-JP" altLang="en-US" sz="900">
                <a:latin typeface="Meiryo UI" panose="020B0604030504040204" pitchFamily="34" charset="-128"/>
                <a:ea typeface="Meiryo UI" panose="020B0604030504040204" pitchFamily="34" charset="-128"/>
              </a:rPr>
              <a:t>（包装形態：ポリ袋入り）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276</a:t>
            </a:r>
            <a:r>
              <a:rPr lang="en" altLang="ja-JP" sz="900" dirty="0">
                <a:latin typeface="Meiryo UI" panose="020B0604030504040204" pitchFamily="34" charset="-128"/>
                <a:ea typeface="Meiryo UI" panose="020B0604030504040204" pitchFamily="34" charset="-128"/>
              </a:rPr>
              <a:t>g</a:t>
            </a:r>
          </a:p>
          <a:p>
            <a:r>
              <a:rPr lang="ja-JP" altLang="en-US" sz="900">
                <a:latin typeface="Meiryo UI" panose="020B0604030504040204" pitchFamily="34" charset="-128"/>
                <a:ea typeface="Meiryo UI" panose="020B0604030504040204" pitchFamily="34" charset="-128"/>
              </a:rPr>
              <a:t>注意事項：色指定不可</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ポップなツートーンカラーとカラーバリエーション、そして大容量が嬉しい保冷温トートバッグです。休日の行楽用にもぴったり。オリジナル名入れも可能です。ただし色指定は不可となります。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026" name="Picture 2">
            <a:extLst>
              <a:ext uri="{FF2B5EF4-FFF2-40B4-BE49-F238E27FC236}">
                <a16:creationId xmlns:a16="http://schemas.microsoft.com/office/drawing/2014/main" id="{5A22240A-896F-674A-B245-62CC620D61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560" y="1496155"/>
            <a:ext cx="3382596" cy="338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246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ダブルウォールタンブラー </a:t>
            </a:r>
            <a:r>
              <a:rPr lang="en-US" altLang="ja-JP" sz="2000" dirty="0">
                <a:solidFill>
                  <a:schemeClr val="bg1"/>
                </a:solidFill>
                <a:latin typeface="Meiryo UI" panose="020B0604030504040204" pitchFamily="34" charset="-128"/>
                <a:ea typeface="Meiryo UI" panose="020B0604030504040204" pitchFamily="34" charset="-128"/>
              </a:rPr>
              <a:t>550ml(</a:t>
            </a:r>
            <a:r>
              <a:rPr lang="ja-JP" altLang="en-US" sz="2000" dirty="0">
                <a:solidFill>
                  <a:schemeClr val="bg1"/>
                </a:solidFill>
                <a:latin typeface="Meiryo UI" panose="020B0604030504040204" pitchFamily="34" charset="-128"/>
                <a:ea typeface="Meiryo UI" panose="020B0604030504040204" pitchFamily="34" charset="-128"/>
              </a:rPr>
              <a:t>コーヒー配合タイプ</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カラー展開：ベージュ、ブラック、ブラウン</a:t>
            </a:r>
          </a:p>
          <a:p>
            <a:r>
              <a:rPr lang="ja-JP" altLang="en-US" sz="900" dirty="0">
                <a:latin typeface="Meiryo UI" panose="020B0604030504040204" pitchFamily="34" charset="-128"/>
                <a:ea typeface="Meiryo UI" panose="020B0604030504040204" pitchFamily="34" charset="-128"/>
              </a:rPr>
              <a:t>素材：ポリプロピレン、コーヒー粒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Φ92×176(mm)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550ml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、本体耐熱温度</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、食衛衛生検査済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容量</a:t>
            </a:r>
            <a:r>
              <a:rPr lang="en-US" altLang="ja-JP" sz="1600" dirty="0"/>
              <a:t>550ml</a:t>
            </a:r>
            <a:r>
              <a:rPr lang="ja-JP" altLang="en-US" sz="1600" dirty="0"/>
              <a:t>のトールサイズ。廃棄用のコーヒー粒を配合したエコタンブラー。スライド開閉の２タイプの飲み口付き。タンブラー外側に熱を伝え難い</a:t>
            </a:r>
            <a:r>
              <a:rPr lang="en-US" altLang="ja-JP" sz="1600" dirty="0"/>
              <a:t>2</a:t>
            </a:r>
            <a:r>
              <a:rPr lang="ja-JP" altLang="en-US" sz="1600" dirty="0"/>
              <a:t>重構造で、分解して洗いやすい商品です。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9" name="図 78">
            <a:extLst>
              <a:ext uri="{FF2B5EF4-FFF2-40B4-BE49-F238E27FC236}">
                <a16:creationId xmlns:a16="http://schemas.microsoft.com/office/drawing/2014/main" id="{2F549310-C438-CED2-6DD5-AB2B1D96CFE5}"/>
              </a:ext>
            </a:extLst>
          </p:cNvPr>
          <p:cNvPicPr>
            <a:picLocks noChangeAspect="1"/>
          </p:cNvPicPr>
          <p:nvPr/>
        </p:nvPicPr>
        <p:blipFill>
          <a:blip r:embed="rId5"/>
          <a:stretch>
            <a:fillRect/>
          </a:stretch>
        </p:blipFill>
        <p:spPr>
          <a:xfrm>
            <a:off x="693438" y="1400630"/>
            <a:ext cx="3590621" cy="3590621"/>
          </a:xfrm>
          <a:prstGeom prst="rect">
            <a:avLst/>
          </a:prstGeom>
        </p:spPr>
      </p:pic>
    </p:spTree>
    <p:extLst>
      <p:ext uri="{BB962C8B-B14F-4D97-AF65-F5344CB8AC3E}">
        <p14:creationId xmlns:p14="http://schemas.microsoft.com/office/powerpoint/2010/main" val="2438327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ランチバッグ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270×300(</a:t>
            </a:r>
            <a:r>
              <a:rPr lang="ja-JP" altLang="en-US" sz="90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440)(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50×140(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折りたたみ・マチ</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考：ネイビー・ブラック・カーキ・レッド・ブルー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幅広いマチでお弁当をそのまま入れられるシンプルなランチバッグです。クルクルと丸めてゴムバンドで留めればコンパクトになり持ち歩き用としても便利です。</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色展開からお選びください。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AD04C9B8-CD9B-3247-A72C-8AD2DA211100}"/>
              </a:ext>
            </a:extLst>
          </p:cNvPr>
          <p:cNvPicPr>
            <a:picLocks noChangeAspect="1"/>
          </p:cNvPicPr>
          <p:nvPr/>
        </p:nvPicPr>
        <p:blipFill>
          <a:blip r:embed="rId5"/>
          <a:stretch>
            <a:fillRect/>
          </a:stretch>
        </p:blipFill>
        <p:spPr>
          <a:xfrm>
            <a:off x="757331" y="1364529"/>
            <a:ext cx="3604502" cy="3622892"/>
          </a:xfrm>
          <a:prstGeom prst="rect">
            <a:avLst/>
          </a:prstGeom>
        </p:spPr>
      </p:pic>
    </p:spTree>
    <p:extLst>
      <p:ext uri="{BB962C8B-B14F-4D97-AF65-F5344CB8AC3E}">
        <p14:creationId xmlns:p14="http://schemas.microsoft.com/office/powerpoint/2010/main" val="2418379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レジかご対応！お買いものバッグ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r>
              <a:rPr lang="ja-JP" altLang="en-US" sz="90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・ポリエチレン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アルミ蒸着</a:t>
            </a:r>
            <a:r>
              <a:rPr lang="en-US" altLang="ja-JP" sz="900" dirty="0">
                <a:latin typeface="Meiryo UI" panose="020B0604030504040204" pitchFamily="34" charset="-128"/>
                <a:ea typeface="Meiryo UI" panose="020B0604030504040204" pitchFamily="34" charset="-128"/>
              </a:rPr>
              <a:t>)</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34×24×22.5</a:t>
            </a:r>
            <a:r>
              <a:rPr lang="en" altLang="ja-JP" sz="900" dirty="0">
                <a:latin typeface="Meiryo UI" panose="020B0604030504040204" pitchFamily="34" charset="-128"/>
                <a:ea typeface="Meiryo UI" panose="020B0604030504040204" pitchFamily="34" charset="-128"/>
              </a:rPr>
              <a:t>cm</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227g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装：ポリ袋入り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スーパーなどのレジカゴに合わせられるためお買い物に大変便利なバッグです。デザインもシンプルですので、どんなオリジナル名入れとも合わせやすい点もポイント。是非ご活用ください。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descr="https://www.kilamek-novelty.com/html/upload/save_image/ut-2694270/2694270-01.jpg">
            <a:extLst>
              <a:ext uri="{FF2B5EF4-FFF2-40B4-BE49-F238E27FC236}">
                <a16:creationId xmlns:a16="http://schemas.microsoft.com/office/drawing/2014/main" id="{C779EB17-61F2-DB43-80D0-2E091F7A22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266" y="1410899"/>
            <a:ext cx="3576522" cy="3576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508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ステンレスマグ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フタ付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ステンレス・ポリプロピレン・</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樹脂</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φ70×90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190ml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職場や家庭内はもちろん、アウトドアなどでも便利に使えるフタ付きのステンレスマグカップです。名入れプリントも可能ですので、オリジナルグッズやノベルティアイテムとしてもおすすめです。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488905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ソロア 保冷温ビッグトート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ポリエステル・アルミ蒸着フィルム</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350×150×350mm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アルミ蒸着フィルムを内側に貼ってあるため保冷温効果の高いビッグサイズのトートバッグです。カラーバリエーションは全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色。すべて名入れプリントも可能ですのでデザインに合わせて選択可能。</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25604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 保冷ボトルホルダーサコッシュ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カラー展開：ベージュ、サックスブルー、グレー</a:t>
            </a:r>
          </a:p>
          <a:p>
            <a:r>
              <a:rPr lang="ja-JP" altLang="en-US" sz="900" dirty="0">
                <a:latin typeface="Meiryo UI" panose="020B0604030504040204" pitchFamily="34" charset="-128"/>
                <a:ea typeface="Meiryo UI" panose="020B0604030504040204" pitchFamily="34" charset="-128"/>
              </a:rPr>
              <a:t>素材：ポリエステル、コットン、アルミ</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140×200(mm)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9×1200(mm)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500ml</a:t>
            </a:r>
            <a:r>
              <a:rPr lang="ja-JP" altLang="en-US" sz="1600" dirty="0"/>
              <a:t>ペットボトルがピッタリ入るサイズの保冷機能が付いたボトルホルダーサコッシュです。再生ファブリック糸使用でとてもエシカル。長さ調節可能なショルダー紐＆ポケット付きです。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BEE181B-F1F9-904D-D0DC-DCD50A8C6182}"/>
              </a:ext>
            </a:extLst>
          </p:cNvPr>
          <p:cNvPicPr>
            <a:picLocks noChangeAspect="1"/>
          </p:cNvPicPr>
          <p:nvPr/>
        </p:nvPicPr>
        <p:blipFill>
          <a:blip r:embed="rId5"/>
          <a:stretch>
            <a:fillRect/>
          </a:stretch>
        </p:blipFill>
        <p:spPr>
          <a:xfrm>
            <a:off x="736316" y="1435642"/>
            <a:ext cx="3558886" cy="3558886"/>
          </a:xfrm>
          <a:prstGeom prst="rect">
            <a:avLst/>
          </a:prstGeom>
        </p:spPr>
      </p:pic>
    </p:spTree>
    <p:extLst>
      <p:ext uri="{BB962C8B-B14F-4D97-AF65-F5344CB8AC3E}">
        <p14:creationId xmlns:p14="http://schemas.microsoft.com/office/powerpoint/2010/main" val="2087798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プラサーモカフェマグ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PP､PU</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Φ78×86</a:t>
            </a:r>
            <a:r>
              <a:rPr lang="en-US"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外径</a:t>
            </a:r>
            <a:r>
              <a:rPr lang="el-GR" altLang="ja-JP" sz="900" dirty="0">
                <a:latin typeface="Meiryo UI" panose="020B0604030504040204" pitchFamily="34" charset="-128"/>
                <a:ea typeface="Meiryo UI" panose="020B0604030504040204" pitchFamily="34" charset="-128"/>
              </a:rPr>
              <a:t>Φ88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260ml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100℃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考：レッド・ネイビー・ブラック・グレー・カーキ・ホワイト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広めに取られた口径はジュースの缶もすっぽり収まるため、缶ホルダーとしても利用できるマグカップです。断熱材入りのため保温力も優れており、豊富なカラー展開もポイントです。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42E2440-0B49-FA42-99CE-0D492FBDC7B6}"/>
              </a:ext>
            </a:extLst>
          </p:cNvPr>
          <p:cNvPicPr>
            <a:picLocks noChangeAspect="1"/>
          </p:cNvPicPr>
          <p:nvPr/>
        </p:nvPicPr>
        <p:blipFill>
          <a:blip r:embed="rId5"/>
          <a:stretch>
            <a:fillRect/>
          </a:stretch>
        </p:blipFill>
        <p:spPr>
          <a:xfrm>
            <a:off x="339662" y="1819320"/>
            <a:ext cx="4300237" cy="2694708"/>
          </a:xfrm>
          <a:prstGeom prst="rect">
            <a:avLst/>
          </a:prstGeom>
        </p:spPr>
      </p:pic>
    </p:spTree>
    <p:extLst>
      <p:ext uri="{BB962C8B-B14F-4D97-AF65-F5344CB8AC3E}">
        <p14:creationId xmlns:p14="http://schemas.microsoft.com/office/powerpoint/2010/main" val="3603591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モバイルポシェット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194×136×12mm</a:t>
            </a:r>
          </a:p>
          <a:p>
            <a:r>
              <a:rPr lang="ja-JP" altLang="en-US" sz="900" dirty="0">
                <a:latin typeface="Meiryo UI" panose="020B0604030504040204" pitchFamily="34" charset="-128"/>
                <a:ea typeface="Meiryo UI" panose="020B0604030504040204" pitchFamily="34" charset="-128"/>
              </a:rPr>
              <a:t>包装：ポリ入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スマートフォンや家の鍵、お財布などといったちょっとした小物を入れるには非常に便利なポシェットです。シンプルですっきりとしたデザインのため、どんなオリジナルプリントにも合います。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7491D9-4539-239D-FEEB-F43610883C6E}"/>
              </a:ext>
            </a:extLst>
          </p:cNvPr>
          <p:cNvPicPr>
            <a:picLocks noChangeAspect="1"/>
          </p:cNvPicPr>
          <p:nvPr/>
        </p:nvPicPr>
        <p:blipFill>
          <a:blip r:embed="rId5"/>
          <a:stretch>
            <a:fillRect/>
          </a:stretch>
        </p:blipFill>
        <p:spPr>
          <a:xfrm>
            <a:off x="713105" y="1394145"/>
            <a:ext cx="3630316" cy="3630316"/>
          </a:xfrm>
          <a:prstGeom prst="rect">
            <a:avLst/>
          </a:prstGeom>
        </p:spPr>
      </p:pic>
    </p:spTree>
    <p:extLst>
      <p:ext uri="{BB962C8B-B14F-4D97-AF65-F5344CB8AC3E}">
        <p14:creationId xmlns:p14="http://schemas.microsoft.com/office/powerpoint/2010/main" val="3895881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今治ミニタオル プレーン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250×250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考：ネイビー・ブラック・グレー・パープル・ホワイト</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ホワイト、ブラック、ネイビー、グレー、パープルの</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色ラインナップから自由に選べるミニタオルです。優しく柔らかい上質な肌触りが特徴の今治産ですので、貰う側からも大変喜ばれます。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0" name="図 39">
            <a:extLst>
              <a:ext uri="{FF2B5EF4-FFF2-40B4-BE49-F238E27FC236}">
                <a16:creationId xmlns:a16="http://schemas.microsoft.com/office/drawing/2014/main" id="{73BCD532-3755-8F4A-A5F3-9310ED9EABD4}"/>
              </a:ext>
            </a:extLst>
          </p:cNvPr>
          <p:cNvPicPr>
            <a:picLocks noChangeAspect="1"/>
          </p:cNvPicPr>
          <p:nvPr/>
        </p:nvPicPr>
        <p:blipFill>
          <a:blip r:embed="rId5"/>
          <a:stretch>
            <a:fillRect/>
          </a:stretch>
        </p:blipFill>
        <p:spPr>
          <a:xfrm>
            <a:off x="645281" y="1422052"/>
            <a:ext cx="3950801" cy="3582714"/>
          </a:xfrm>
          <a:prstGeom prst="rect">
            <a:avLst/>
          </a:prstGeom>
        </p:spPr>
      </p:pic>
    </p:spTree>
    <p:extLst>
      <p:ext uri="{BB962C8B-B14F-4D97-AF65-F5344CB8AC3E}">
        <p14:creationId xmlns:p14="http://schemas.microsoft.com/office/powerpoint/2010/main" val="822057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ネットバッグ 厚手コットン巾着付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400×340</a:t>
            </a:r>
            <a:r>
              <a:rPr lang="en" altLang="ja-JP" sz="900" dirty="0">
                <a:latin typeface="Meiryo UI" panose="020B0604030504040204" pitchFamily="34" charset="-128"/>
                <a:ea typeface="Meiryo UI" panose="020B0604030504040204" pitchFamily="34" charset="-128"/>
              </a:rPr>
              <a:t>mm</a:t>
            </a:r>
            <a:r>
              <a:rPr lang="ja-JP" altLang="en"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17×310</a:t>
            </a:r>
            <a:r>
              <a:rPr lang="en" altLang="ja-JP" sz="900" dirty="0">
                <a:latin typeface="Meiryo UI" panose="020B0604030504040204" pitchFamily="34" charset="-128"/>
                <a:ea typeface="Meiryo UI" panose="020B0604030504040204" pitchFamily="34" charset="-128"/>
              </a:rPr>
              <a:t>mm</a:t>
            </a:r>
            <a:r>
              <a:rPr lang="ja-JP" altLang="en"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　　　　　　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320×320</a:t>
            </a:r>
            <a:r>
              <a:rPr lang="en" altLang="ja-JP"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ファッションの高いネットバッグに、厚手のコットン巾着も付いたお得なアイテムです。オリジナル名入れは巾着のほうに可能です。ショップやイベントのオリジナルグッズとしておすすめです！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2" name="図 21">
            <a:extLst>
              <a:ext uri="{FF2B5EF4-FFF2-40B4-BE49-F238E27FC236}">
                <a16:creationId xmlns:a16="http://schemas.microsoft.com/office/drawing/2014/main" id="{9364DCCA-81E9-4B49-8F71-E3D343A6AABF}"/>
              </a:ext>
            </a:extLst>
          </p:cNvPr>
          <p:cNvPicPr>
            <a:picLocks noChangeAspect="1"/>
          </p:cNvPicPr>
          <p:nvPr/>
        </p:nvPicPr>
        <p:blipFill>
          <a:blip r:embed="rId5"/>
          <a:stretch>
            <a:fillRect/>
          </a:stretch>
        </p:blipFill>
        <p:spPr>
          <a:xfrm>
            <a:off x="852891" y="1552956"/>
            <a:ext cx="3293505" cy="3241943"/>
          </a:xfrm>
          <a:prstGeom prst="rect">
            <a:avLst/>
          </a:prstGeom>
        </p:spPr>
      </p:pic>
    </p:spTree>
    <p:extLst>
      <p:ext uri="{BB962C8B-B14F-4D97-AF65-F5344CB8AC3E}">
        <p14:creationId xmlns:p14="http://schemas.microsoft.com/office/powerpoint/2010/main" val="2438195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ハンディチョッパー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127×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180</a:t>
            </a:r>
            <a:r>
              <a:rPr lang="ja-JP" altLang="en-US" sz="900">
                <a:latin typeface="Meiryo UI" panose="020B0604030504040204" pitchFamily="34" charset="-128"/>
                <a:ea typeface="Meiryo UI" panose="020B0604030504040204" pitchFamily="34" charset="-128"/>
              </a:rPr>
              <a:t>個以上元払いサービス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面倒なみじん切りが手軽にできるハンディチョッパーです。人参や玉ねぎなどの具材を適当なサイズにカットして中に入れハンドルを引くだけ。見た目も可愛らしいためノベルティ用におすすめ。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CE9DF9F-2101-F906-41B5-DDA6CC4211FA}"/>
              </a:ext>
            </a:extLst>
          </p:cNvPr>
          <p:cNvPicPr>
            <a:picLocks noChangeAspect="1"/>
          </p:cNvPicPr>
          <p:nvPr/>
        </p:nvPicPr>
        <p:blipFill>
          <a:blip r:embed="rId5"/>
          <a:stretch>
            <a:fillRect/>
          </a:stretch>
        </p:blipFill>
        <p:spPr>
          <a:xfrm>
            <a:off x="764933" y="1371901"/>
            <a:ext cx="3632129" cy="3632129"/>
          </a:xfrm>
          <a:prstGeom prst="rect">
            <a:avLst/>
          </a:prstGeom>
        </p:spPr>
      </p:pic>
    </p:spTree>
    <p:extLst>
      <p:ext uri="{BB962C8B-B14F-4D97-AF65-F5344CB8AC3E}">
        <p14:creationId xmlns:p14="http://schemas.microsoft.com/office/powerpoint/2010/main" val="2035440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フェアトレードコットンキャンバスデイリーポーチ</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210×150×80(mm)</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S</a:t>
            </a:r>
            <a:r>
              <a:rPr lang="ja-JP" altLang="en-US" sz="1600" dirty="0"/>
              <a:t>サイズのデイリーポーチです。マチ付きの船形形状のため見た目以上に収納力があり人気です。フェアトレードコットンを生地に使用しているため地球環境にも優しいアイテムです。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7C8D527-4FAF-F626-104D-A6BFD9EBFEBB}"/>
              </a:ext>
            </a:extLst>
          </p:cNvPr>
          <p:cNvPicPr>
            <a:picLocks noChangeAspect="1"/>
          </p:cNvPicPr>
          <p:nvPr/>
        </p:nvPicPr>
        <p:blipFill>
          <a:blip r:embed="rId5"/>
          <a:stretch>
            <a:fillRect/>
          </a:stretch>
        </p:blipFill>
        <p:spPr>
          <a:xfrm>
            <a:off x="806298" y="1377736"/>
            <a:ext cx="3482686" cy="3482686"/>
          </a:xfrm>
          <a:prstGeom prst="rect">
            <a:avLst/>
          </a:prstGeom>
        </p:spPr>
      </p:pic>
    </p:spTree>
    <p:extLst>
      <p:ext uri="{BB962C8B-B14F-4D97-AF65-F5344CB8AC3E}">
        <p14:creationId xmlns:p14="http://schemas.microsoft.com/office/powerpoint/2010/main" val="940635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フリースベーシックブランケット レギュラー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ロイヤルブルー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780×620(mm)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レギュラーサイズのすっきりシンプルなベーシックタイプのブランケットです。ネイビー、ブラック、ライトブルーの</a:t>
            </a:r>
            <a:r>
              <a:rPr lang="en-US" altLang="ja-JP" sz="1600" dirty="0"/>
              <a:t>3</a:t>
            </a:r>
            <a:r>
              <a:rPr lang="ja-JP" altLang="en-US" sz="1600" dirty="0"/>
              <a:t>色展開でジェンダーレスに使用でき、オフィスなどでも利用可能です。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FD97EA1-6E33-6364-3AB1-B0F55280F6F9}"/>
              </a:ext>
            </a:extLst>
          </p:cNvPr>
          <p:cNvPicPr>
            <a:picLocks noChangeAspect="1"/>
          </p:cNvPicPr>
          <p:nvPr/>
        </p:nvPicPr>
        <p:blipFill>
          <a:blip r:embed="rId5"/>
          <a:stretch>
            <a:fillRect/>
          </a:stretch>
        </p:blipFill>
        <p:spPr>
          <a:xfrm>
            <a:off x="680266" y="1358289"/>
            <a:ext cx="3629132" cy="3629132"/>
          </a:xfrm>
          <a:prstGeom prst="rect">
            <a:avLst/>
          </a:prstGeom>
        </p:spPr>
      </p:pic>
    </p:spTree>
    <p:extLst>
      <p:ext uri="{BB962C8B-B14F-4D97-AF65-F5344CB8AC3E}">
        <p14:creationId xmlns:p14="http://schemas.microsoft.com/office/powerpoint/2010/main" val="3508820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550ml(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φ65×215mm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223×70×70mm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AF6FF73-8330-2D6C-8A8C-553FB8478547}"/>
              </a:ext>
            </a:extLst>
          </p:cNvPr>
          <p:cNvPicPr>
            <a:picLocks noChangeAspect="1"/>
          </p:cNvPicPr>
          <p:nvPr/>
        </p:nvPicPr>
        <p:blipFill>
          <a:blip r:embed="rId5"/>
          <a:stretch>
            <a:fillRect/>
          </a:stretch>
        </p:blipFill>
        <p:spPr>
          <a:xfrm>
            <a:off x="711059" y="1337351"/>
            <a:ext cx="3634697" cy="3634697"/>
          </a:xfrm>
          <a:prstGeom prst="rect">
            <a:avLst/>
          </a:prstGeom>
        </p:spPr>
      </p:pic>
    </p:spTree>
    <p:extLst>
      <p:ext uri="{BB962C8B-B14F-4D97-AF65-F5344CB8AC3E}">
        <p14:creationId xmlns:p14="http://schemas.microsoft.com/office/powerpoint/2010/main" val="3107391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rPr>
              <a:t>キャンバスマリントート</a:t>
            </a:r>
            <a:r>
              <a:rPr kumimoji="1" lang="en-US" altLang="ja-JP"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a:t>
            </a:r>
            <a:r>
              <a:rPr kumimoji="1" lang="en" altLang="ja-JP" sz="20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S)</a:t>
            </a:r>
            <a:endParaRPr kumimoji="1" lang="ja-JP" altLang="en-US" sz="20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素</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材：コットン</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(370</a:t>
            </a:r>
            <a:r>
              <a:rPr kumimoji="1" lang="en"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g/㎡) </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他</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20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サイズ</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：本体</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340×220×130</a:t>
            </a:r>
            <a:r>
              <a:rPr kumimoji="1" lang="en"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mm</a:t>
            </a:r>
            <a:r>
              <a:rPr kumimoji="1" lang="ja-JP" altLang="en"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持ち手</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15×390</a:t>
            </a:r>
            <a:r>
              <a:rPr kumimoji="1" lang="en"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mm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容</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量</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：約</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6</a:t>
            </a:r>
            <a:r>
              <a:rPr kumimoji="1" lang="en"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L</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備</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考</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 </a:t>
            </a: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：ミッドナイトブルー・ナチュラル・ナイトブラック・スカイグレー・カーキ</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C000"/>
              </a:solidFill>
              <a:effectLst/>
              <a:uLnTx/>
              <a:uFillTx/>
              <a:latin typeface="Calibri" panose="020F0502020204030204"/>
              <a:ea typeface="游ゴシック" panose="020B0400000000000000" pitchFamily="50" charset="-128"/>
              <a:cs typeface="+mn-cs"/>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a:t>
            </a:r>
            <a:r>
              <a:rPr kumimoji="1" lang="ja-JP" altLang="en-US" sz="12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rPr>
              <a:t>提案書</a:t>
            </a:r>
            <a:r>
              <a:rPr kumimoji="1" lang="en-US" altLang="ja-JP" sz="1200" b="0" i="0" u="none" strike="noStrike" kern="1200" cap="none" spc="0" normalizeH="0" baseline="0" noProof="0" dirty="0">
                <a:ln>
                  <a:noFill/>
                </a:ln>
                <a:solidFill>
                  <a:prstClr val="white"/>
                </a:solidFill>
                <a:effectLst/>
                <a:uLnTx/>
                <a:uFillTx/>
                <a:latin typeface="Meiryo UI" panose="020B0604030504040204" pitchFamily="34" charset="-128"/>
                <a:ea typeface="Meiryo UI" panose="020B0604030504040204" pitchFamily="34" charset="-128"/>
                <a:cs typeface="+mn-cs"/>
              </a:rPr>
              <a:t>】</a:t>
            </a:r>
            <a:endParaRPr kumimoji="1" lang="ja-JP" altLang="en-US" sz="1200" b="0" i="0" u="none" strike="noStrike" kern="1200" cap="none" spc="0" normalizeH="0" baseline="0" noProof="0">
              <a:ln>
                <a:noFill/>
              </a:ln>
              <a:solidFill>
                <a:prstClr val="white"/>
              </a:solidFill>
              <a:effectLst/>
              <a:uLnTx/>
              <a:uFillTx/>
              <a:latin typeface="Meiryo UI" panose="020B0604030504040204" pitchFamily="34" charset="-128"/>
              <a:ea typeface="Meiryo UI" panose="020B0604030504040204" pitchFamily="34" charset="-128"/>
              <a:cs typeface="+mn-cs"/>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marL="0" marR="0" lvl="0" indent="0" algn="just" defTabSz="914400" rtl="0" eaLnBrk="1" fontAlgn="auto" latinLnBrk="0" hangingPunct="1">
              <a:lnSpc>
                <a:spcPts val="24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マリン感のあるロープハンドルがオシャレなトートバッグです。</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12</a:t>
            </a:r>
            <a:r>
              <a:rPr kumimoji="1" lang="ja-JP" altLang="en-US" sz="16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オンスのキャンバス素材は耐久性にも優れています。こちらはランチ用などにぴったりな</a:t>
            </a:r>
            <a:r>
              <a:rPr kumimoji="1" lang="en" altLang="ja-JP" sz="1600" b="0" i="0" u="none" strike="noStrike" kern="1200" cap="none" spc="0" normalizeH="0" baseline="0" noProof="0" dirty="0">
                <a:ln>
                  <a:noFill/>
                </a:ln>
                <a:solidFill>
                  <a:prstClr val="black"/>
                </a:solidFill>
                <a:effectLst/>
                <a:uLnTx/>
                <a:uFillTx/>
                <a:latin typeface="Meiryo UI" panose="020B0604030504040204" pitchFamily="34" charset="-128"/>
                <a:ea typeface="Meiryo UI" panose="020B0604030504040204" pitchFamily="34" charset="-128"/>
                <a:cs typeface="+mn-cs"/>
              </a:rPr>
              <a:t>S</a:t>
            </a:r>
            <a:r>
              <a:rPr kumimoji="1" lang="ja-JP" altLang="en-US" sz="1600" b="0" i="0" u="none" strike="noStrike" kern="1200" cap="none" spc="0" normalizeH="0" baseline="0" noProof="0">
                <a:ln>
                  <a:noFill/>
                </a:ln>
                <a:solidFill>
                  <a:prstClr val="black"/>
                </a:solidFill>
                <a:effectLst/>
                <a:uLnTx/>
                <a:uFillTx/>
                <a:latin typeface="Meiryo UI" panose="020B0604030504040204" pitchFamily="34" charset="-128"/>
                <a:ea typeface="Meiryo UI" panose="020B0604030504040204" pitchFamily="34" charset="-128"/>
                <a:cs typeface="+mn-cs"/>
              </a:rPr>
              <a:t>サイズ。是非ご活用ください。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4472C4">
                      <a:lumMod val="50000"/>
                    </a:srgbClr>
                  </a:solidFill>
                  <a:effectLst/>
                  <a:uLnTx/>
                  <a:uFillTx/>
                  <a:latin typeface="Meiryo UI" panose="020B0604030504040204" pitchFamily="34" charset="-128"/>
                  <a:ea typeface="Meiryo UI" panose="020B0604030504040204" pitchFamily="34" charset="-128"/>
                  <a:cs typeface="+mn-cs"/>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rPr>
              <a:t>納期スペース</a:t>
            </a:r>
            <a:endParaRPr kumimoji="1" lang="en-US" altLang="ja-JP" sz="1600" b="0" i="0" u="none" strike="noStrike" kern="1200" cap="none" spc="0" normalizeH="0" baseline="0" noProof="0" dirty="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rPr>
              <a:t>お見積りスペース</a:t>
            </a:r>
            <a:endParaRPr kumimoji="1" lang="en-US" altLang="ja-JP" sz="1600" b="0" i="0" u="none" strike="noStrike" kern="1200" cap="none" spc="0" normalizeH="0" baseline="0" noProof="0" dirty="0">
              <a:ln>
                <a:noFill/>
              </a:ln>
              <a:solidFill>
                <a:srgbClr val="E7E6E6">
                  <a:lumMod val="75000"/>
                </a:srgbClr>
              </a:solidFill>
              <a:effectLst/>
              <a:uLnTx/>
              <a:uFillTx/>
              <a:latin typeface="Meiryo UI" panose="020B0604030504040204" pitchFamily="34" charset="-128"/>
              <a:ea typeface="Meiryo UI" panose="020B0604030504040204" pitchFamily="34" charset="-128"/>
              <a:cs typeface="+mn-cs"/>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2" name="図 11">
            <a:extLst>
              <a:ext uri="{FF2B5EF4-FFF2-40B4-BE49-F238E27FC236}">
                <a16:creationId xmlns:a16="http://schemas.microsoft.com/office/drawing/2014/main" id="{59BCEDBA-01C6-304D-A6BE-E279579F400B}"/>
              </a:ext>
            </a:extLst>
          </p:cNvPr>
          <p:cNvPicPr>
            <a:picLocks noChangeAspect="1"/>
          </p:cNvPicPr>
          <p:nvPr/>
        </p:nvPicPr>
        <p:blipFill>
          <a:blip r:embed="rId5"/>
          <a:stretch>
            <a:fillRect/>
          </a:stretch>
        </p:blipFill>
        <p:spPr>
          <a:xfrm>
            <a:off x="856828" y="1371901"/>
            <a:ext cx="3369896" cy="3560246"/>
          </a:xfrm>
          <a:prstGeom prst="rect">
            <a:avLst/>
          </a:prstGeom>
        </p:spPr>
      </p:pic>
    </p:spTree>
    <p:extLst>
      <p:ext uri="{BB962C8B-B14F-4D97-AF65-F5344CB8AC3E}">
        <p14:creationId xmlns:p14="http://schemas.microsoft.com/office/powerpoint/2010/main" val="295661522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777</TotalTime>
  <Words>2825</Words>
  <Application>Microsoft Office PowerPoint</Application>
  <PresentationFormat>画面に合わせる (4:3)</PresentationFormat>
  <Paragraphs>465</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253</cp:revision>
  <cp:lastPrinted>2021-07-20T08:57:41Z</cp:lastPrinted>
  <dcterms:created xsi:type="dcterms:W3CDTF">2021-06-21T09:41:39Z</dcterms:created>
  <dcterms:modified xsi:type="dcterms:W3CDTF">2024-12-20T03:26:48Z</dcterms:modified>
</cp:coreProperties>
</file>