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C1723F4-BAE4-1791-1791-C5AA049BAC6B}"/>
              </a:ext>
            </a:extLst>
          </p:cNvPr>
          <p:cNvPicPr>
            <a:picLocks noChangeAspect="1"/>
          </p:cNvPicPr>
          <p:nvPr/>
        </p:nvPicPr>
        <p:blipFill>
          <a:blip r:embed="rId5"/>
          <a:stretch>
            <a:fillRect/>
          </a:stretch>
        </p:blipFill>
        <p:spPr>
          <a:xfrm>
            <a:off x="658921" y="1371901"/>
            <a:ext cx="3621423" cy="362142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プチハンディファン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130×63×35mm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140×70×45mm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コンパクトな手の平サイズのためどこへでも持ち歩けるプチハンディファン。</a:t>
            </a:r>
            <a:r>
              <a:rPr lang="en-US" altLang="ja-JP" sz="1600" dirty="0"/>
              <a:t>Type‐C</a:t>
            </a:r>
            <a:r>
              <a:rPr lang="ja-JP" altLang="en-US" sz="1600" dirty="0"/>
              <a:t>で充電可能な点も好ポイント。夏イベントやキャンペーンのノベルティ用などにおすすめです。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0356588D-CD14-8AAB-93CE-4A458CA9679A}"/>
              </a:ext>
            </a:extLst>
          </p:cNvPr>
          <p:cNvPicPr>
            <a:picLocks noChangeAspect="1"/>
          </p:cNvPicPr>
          <p:nvPr/>
        </p:nvPicPr>
        <p:blipFill>
          <a:blip r:embed="rId5"/>
          <a:stretch>
            <a:fillRect/>
          </a:stretch>
        </p:blipFill>
        <p:spPr>
          <a:xfrm>
            <a:off x="759090" y="1391453"/>
            <a:ext cx="3618709" cy="3618709"/>
          </a:xfrm>
          <a:prstGeom prst="rect">
            <a:avLst/>
          </a:prstGeom>
        </p:spPr>
      </p:pic>
    </p:spTree>
    <p:extLst>
      <p:ext uri="{BB962C8B-B14F-4D97-AF65-F5344CB8AC3E}">
        <p14:creationId xmlns:p14="http://schemas.microsoft.com/office/powerpoint/2010/main" val="71055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3789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A4A77E2-0073-F38B-9A4F-B8B12F7FDD1A}"/>
              </a:ext>
            </a:extLst>
          </p:cNvPr>
          <p:cNvPicPr>
            <a:picLocks noChangeAspect="1"/>
          </p:cNvPicPr>
          <p:nvPr/>
        </p:nvPicPr>
        <p:blipFill>
          <a:blip r:embed="rId5"/>
          <a:stretch>
            <a:fillRect/>
          </a:stretch>
        </p:blipFill>
        <p:spPr>
          <a:xfrm>
            <a:off x="656415" y="1326020"/>
            <a:ext cx="3726926" cy="3726926"/>
          </a:xfrm>
          <a:prstGeom prst="rect">
            <a:avLst/>
          </a:prstGeom>
        </p:spPr>
      </p:pic>
    </p:spTree>
    <p:extLst>
      <p:ext uri="{BB962C8B-B14F-4D97-AF65-F5344CB8AC3E}">
        <p14:creationId xmlns:p14="http://schemas.microsoft.com/office/powerpoint/2010/main" val="136790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202940/202940-01.jpg">
            <a:extLst>
              <a:ext uri="{FF2B5EF4-FFF2-40B4-BE49-F238E27FC236}">
                <a16:creationId xmlns:a16="http://schemas.microsoft.com/office/drawing/2014/main" id="{924B72DA-335F-D443-B82F-4C7970724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53" y="1307894"/>
            <a:ext cx="3587569" cy="35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2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サイズ・巾着タイプ・ブラック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/W140×D20×H200mm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/W110×D35×H155mm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■タブレットアクセサリなどの小物収納に最適　■巾着タイプ</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アダプタ、ケーブルなどの小物・電子辞書収納に便利な</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サイズ＆巾着タイプのマルチクッションケース。ソフトな手触りのウレタンクッションが機器を優しく保護します。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031ED10-F4BF-FD73-6D8F-8E04F442B1D2}"/>
              </a:ext>
            </a:extLst>
          </p:cNvPr>
          <p:cNvPicPr>
            <a:picLocks noChangeAspect="1"/>
          </p:cNvPicPr>
          <p:nvPr/>
        </p:nvPicPr>
        <p:blipFill>
          <a:blip r:embed="rId5"/>
          <a:stretch>
            <a:fillRect/>
          </a:stretch>
        </p:blipFill>
        <p:spPr>
          <a:xfrm>
            <a:off x="747767" y="1303605"/>
            <a:ext cx="3733800" cy="3733800"/>
          </a:xfrm>
          <a:prstGeom prst="rect">
            <a:avLst/>
          </a:prstGeom>
        </p:spPr>
      </p:pic>
    </p:spTree>
    <p:extLst>
      <p:ext uri="{BB962C8B-B14F-4D97-AF65-F5344CB8AC3E}">
        <p14:creationId xmlns:p14="http://schemas.microsoft.com/office/powerpoint/2010/main" val="284753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/W185×D20×H140mm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/W155×D35×H110mm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機能：■ソフトな手触り＆クッション性抜群で大切な機器をキズかた守る　■バッグの中の整理に最適　■タブレットアクセサリなどの小物収納に最適</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ソフトな手触りのウレタンクッションが、大切な機器を優しく保護する</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サイズのマルチクッションケース。モバイルバッテリーや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アダプタ、ケーブルなどの小物や電子辞書の収納に最適です。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97D830-6DAF-3374-5A39-F5C18D6BF51C}"/>
              </a:ext>
            </a:extLst>
          </p:cNvPr>
          <p:cNvPicPr>
            <a:picLocks noChangeAspect="1"/>
          </p:cNvPicPr>
          <p:nvPr/>
        </p:nvPicPr>
        <p:blipFill>
          <a:blip r:embed="rId5"/>
          <a:stretch>
            <a:fillRect/>
          </a:stretch>
        </p:blipFill>
        <p:spPr>
          <a:xfrm>
            <a:off x="706682" y="1352486"/>
            <a:ext cx="3698437" cy="3698437"/>
          </a:xfrm>
          <a:prstGeom prst="rect">
            <a:avLst/>
          </a:prstGeom>
        </p:spPr>
      </p:pic>
    </p:spTree>
    <p:extLst>
      <p:ext uri="{BB962C8B-B14F-4D97-AF65-F5344CB8AC3E}">
        <p14:creationId xmlns:p14="http://schemas.microsoft.com/office/powerpoint/2010/main" val="379336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265654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PU､EVA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195×110×37mm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すっきりとしたシンプルなデザインのため、オリジナルデザインの名入れプリントがよく映える</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サイズのモバイルアクセサリーケースです。カラー展開は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5FD97343-E17E-164C-AD4C-B15985116C5E}"/>
              </a:ext>
            </a:extLst>
          </p:cNvPr>
          <p:cNvPicPr>
            <a:picLocks noChangeAspect="1"/>
          </p:cNvPicPr>
          <p:nvPr/>
        </p:nvPicPr>
        <p:blipFill>
          <a:blip r:embed="rId5"/>
          <a:stretch>
            <a:fillRect/>
          </a:stretch>
        </p:blipFill>
        <p:spPr>
          <a:xfrm>
            <a:off x="563392" y="1656751"/>
            <a:ext cx="4005418" cy="3143617"/>
          </a:xfrm>
          <a:prstGeom prst="rect">
            <a:avLst/>
          </a:prstGeom>
        </p:spPr>
      </p:pic>
    </p:spTree>
    <p:extLst>
      <p:ext uri="{BB962C8B-B14F-4D97-AF65-F5344CB8AC3E}">
        <p14:creationId xmlns:p14="http://schemas.microsoft.com/office/powerpoint/2010/main" val="283730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点セット ケースタイプ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素材：ケース</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不織布</a:t>
            </a:r>
            <a:r>
              <a:rPr lang="en-US" altLang="ja-JP" sz="800" dirty="0">
                <a:latin typeface="Meiryo UI" panose="020B0604030504040204" pitchFamily="34" charset="-128"/>
                <a:ea typeface="Meiryo UI" panose="020B0604030504040204" pitchFamily="34" charset="-128"/>
              </a:rPr>
              <a:t>(PP)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レーヨン 他 アルミブランケット</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アルミ蒸着</a:t>
            </a:r>
            <a:r>
              <a:rPr lang="en-US" altLang="ja-JP" sz="800" dirty="0">
                <a:latin typeface="Meiryo UI" panose="020B0604030504040204" pitchFamily="34" charset="-128"/>
                <a:ea typeface="Meiryo UI" panose="020B0604030504040204" pitchFamily="34" charset="-128"/>
              </a:rPr>
              <a:t>PET </a:t>
            </a:r>
            <a:r>
              <a:rPr lang="ja-JP" altLang="en-US" sz="800" dirty="0">
                <a:latin typeface="Meiryo UI" panose="020B0604030504040204" pitchFamily="34" charset="-128"/>
                <a:ea typeface="Meiryo UI" panose="020B0604030504040204" pitchFamily="34" charset="-128"/>
              </a:rPr>
              <a:t>ウェットティシュ</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ポリエステル、レーヨン 凝固剤</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〇〇 携帯トイレ付属ごみ袋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/PE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アルミ 他 防災ガイド</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紙</a:t>
            </a:r>
          </a:p>
          <a:p>
            <a:r>
              <a:rPr lang="ja-JP" altLang="en-US" sz="800" dirty="0">
                <a:latin typeface="Meiryo UI" panose="020B0604030504040204" pitchFamily="34" charset="-128"/>
                <a:ea typeface="Meiryo UI" panose="020B0604030504040204" pitchFamily="34" charset="-128"/>
              </a:rPr>
              <a:t>サイズ：ケース</a:t>
            </a:r>
            <a:r>
              <a:rPr lang="en-US" altLang="ja-JP" sz="800" dirty="0">
                <a:latin typeface="Meiryo UI" panose="020B0604030504040204" pitchFamily="34" charset="-128"/>
                <a:ea typeface="Meiryo UI" panose="020B0604030504040204" pitchFamily="34" charset="-128"/>
              </a:rPr>
              <a:t>:200×160×35mm </a:t>
            </a:r>
            <a:r>
              <a:rPr lang="ja-JP" altLang="en-US" sz="800" dirty="0">
                <a:latin typeface="Meiryo UI" panose="020B0604030504040204" pitchFamily="34" charset="-128"/>
                <a:ea typeface="Meiryo UI" panose="020B0604030504040204" pitchFamily="34" charset="-128"/>
              </a:rPr>
              <a:t>マスク</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165×95(mm) </a:t>
            </a:r>
            <a:r>
              <a:rPr lang="ja-JP" altLang="en-US" sz="800" dirty="0">
                <a:latin typeface="Meiryo UI" panose="020B0604030504040204" pitchFamily="34" charset="-128"/>
                <a:ea typeface="Meiryo UI" panose="020B0604030504040204" pitchFamily="34" charset="-128"/>
              </a:rPr>
              <a:t>圧縮タオル</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広げた時</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約</a:t>
            </a:r>
            <a:r>
              <a:rPr lang="en-US" altLang="ja-JP" sz="800" dirty="0">
                <a:latin typeface="Meiryo UI" panose="020B0604030504040204" pitchFamily="34" charset="-128"/>
                <a:ea typeface="Meiryo UI" panose="020B0604030504040204" pitchFamily="34" charset="-128"/>
              </a:rPr>
              <a:t>200×220(mm) </a:t>
            </a:r>
            <a:r>
              <a:rPr lang="ja-JP" altLang="en-US" sz="800" dirty="0">
                <a:latin typeface="Meiryo UI" panose="020B0604030504040204" pitchFamily="34" charset="-128"/>
                <a:ea typeface="Meiryo UI" panose="020B0604030504040204" pitchFamily="34" charset="-128"/>
              </a:rPr>
              <a:t>アルミブランケット</a:t>
            </a:r>
            <a:r>
              <a:rPr lang="en-US" altLang="ja-JP" sz="800" dirty="0">
                <a:latin typeface="Meiryo UI" panose="020B0604030504040204" pitchFamily="34" charset="-128"/>
                <a:ea typeface="Meiryo UI" panose="020B0604030504040204" pitchFamily="34" charset="-128"/>
              </a:rPr>
              <a:t>/1400×700(mm) </a:t>
            </a:r>
            <a:r>
              <a:rPr lang="ja-JP" altLang="en-US" sz="800" dirty="0">
                <a:latin typeface="Meiryo UI" panose="020B0604030504040204" pitchFamily="34" charset="-128"/>
                <a:ea typeface="Meiryo UI" panose="020B0604030504040204" pitchFamily="34" charset="-128"/>
              </a:rPr>
              <a:t>ウェットティッシュ</a:t>
            </a:r>
            <a:r>
              <a:rPr lang="en-US" altLang="ja-JP" sz="800" dirty="0">
                <a:latin typeface="Meiryo UI" panose="020B0604030504040204" pitchFamily="34" charset="-128"/>
                <a:ea typeface="Meiryo UI" panose="020B0604030504040204" pitchFamily="34" charset="-128"/>
              </a:rPr>
              <a:t>/92×144(mm) </a:t>
            </a:r>
            <a:r>
              <a:rPr lang="ja-JP" altLang="en-US" sz="800" dirty="0">
                <a:latin typeface="Meiryo UI" panose="020B0604030504040204" pitchFamily="34" charset="-128"/>
                <a:ea typeface="Meiryo UI" panose="020B0604030504040204" pitchFamily="34" charset="-128"/>
              </a:rPr>
              <a:t>凝固剤</a:t>
            </a:r>
            <a:r>
              <a:rPr lang="en-US" altLang="ja-JP" sz="800" dirty="0">
                <a:latin typeface="Meiryo UI" panose="020B0604030504040204" pitchFamily="34" charset="-128"/>
                <a:ea typeface="Meiryo UI" panose="020B0604030504040204" pitchFamily="34" charset="-128"/>
              </a:rPr>
              <a:t>/50×83(mm) </a:t>
            </a:r>
            <a:r>
              <a:rPr lang="ja-JP" altLang="en-US" sz="800" dirty="0">
                <a:latin typeface="Meiryo UI" panose="020B0604030504040204" pitchFamily="34" charset="-128"/>
                <a:ea typeface="Meiryo UI" panose="020B0604030504040204" pitchFamily="34" charset="-128"/>
              </a:rPr>
              <a:t>携帯トイレ付属ごみ袋</a:t>
            </a:r>
            <a:r>
              <a:rPr lang="en-US" altLang="ja-JP" sz="800" dirty="0">
                <a:latin typeface="Meiryo UI" panose="020B0604030504040204" pitchFamily="34" charset="-128"/>
                <a:ea typeface="Meiryo UI" panose="020B0604030504040204" pitchFamily="34" charset="-128"/>
              </a:rPr>
              <a:t>/650×500(mm) </a:t>
            </a:r>
            <a:r>
              <a:rPr lang="ja-JP" altLang="en-US" sz="800" dirty="0">
                <a:latin typeface="Meiryo UI" panose="020B0604030504040204" pitchFamily="34" charset="-128"/>
                <a:ea typeface="Meiryo UI" panose="020B0604030504040204" pitchFamily="34" charset="-128"/>
              </a:rPr>
              <a:t>ポリ袋</a:t>
            </a:r>
            <a:r>
              <a:rPr lang="en-US" altLang="ja-JP" sz="800" dirty="0">
                <a:latin typeface="Meiryo UI" panose="020B0604030504040204" pitchFamily="34" charset="-128"/>
                <a:ea typeface="Meiryo UI" panose="020B0604030504040204" pitchFamily="34" charset="-128"/>
              </a:rPr>
              <a:t>/80×270(mm) </a:t>
            </a:r>
            <a:r>
              <a:rPr lang="ja-JP" altLang="en-US" sz="800" dirty="0">
                <a:latin typeface="Meiryo UI" panose="020B0604030504040204" pitchFamily="34" charset="-128"/>
                <a:ea typeface="Meiryo UI" panose="020B0604030504040204" pitchFamily="34" charset="-128"/>
              </a:rPr>
              <a:t>ホイッスル</a:t>
            </a:r>
            <a:r>
              <a:rPr lang="en-US" altLang="ja-JP" sz="800" dirty="0">
                <a:latin typeface="Meiryo UI" panose="020B0604030504040204" pitchFamily="34" charset="-128"/>
                <a:ea typeface="Meiryo UI" panose="020B0604030504040204" pitchFamily="34" charset="-128"/>
              </a:rPr>
              <a:t>/29×46×9(mm) </a:t>
            </a:r>
            <a:r>
              <a:rPr lang="ja-JP" altLang="en-US" sz="800" dirty="0">
                <a:latin typeface="Meiryo UI" panose="020B0604030504040204" pitchFamily="34" charset="-128"/>
                <a:ea typeface="Meiryo UI" panose="020B0604030504040204" pitchFamily="34" charset="-128"/>
              </a:rPr>
              <a:t>防災ガイド</a:t>
            </a:r>
            <a:r>
              <a:rPr lang="en-US" altLang="ja-JP" sz="800" dirty="0">
                <a:latin typeface="Meiryo UI" panose="020B0604030504040204" pitchFamily="34" charset="-128"/>
                <a:ea typeface="Meiryo UI" panose="020B0604030504040204" pitchFamily="34" charset="-128"/>
              </a:rPr>
              <a:t>/70×105(mm)</a:t>
            </a:r>
          </a:p>
          <a:p>
            <a:r>
              <a:rPr lang="ja-JP" altLang="en-US" sz="800" dirty="0">
                <a:latin typeface="Meiryo UI" panose="020B0604030504040204" pitchFamily="34" charset="-128"/>
                <a:ea typeface="Meiryo UI" panose="020B0604030504040204" pitchFamily="34" charset="-128"/>
              </a:rPr>
              <a:t>包装：</a:t>
            </a:r>
            <a:r>
              <a:rPr lang="en-US" altLang="ja-JP" sz="800" dirty="0">
                <a:latin typeface="Meiryo UI" panose="020B0604030504040204" pitchFamily="34" charset="-128"/>
                <a:ea typeface="Meiryo UI" panose="020B0604030504040204" pitchFamily="34" charset="-128"/>
              </a:rPr>
              <a:t>PE</a:t>
            </a:r>
            <a:r>
              <a:rPr lang="ja-JP" altLang="en-US" sz="800" dirty="0">
                <a:latin typeface="Meiryo UI" panose="020B0604030504040204" pitchFamily="34" charset="-128"/>
                <a:ea typeface="Meiryo UI" panose="020B0604030504040204" pitchFamily="34" charset="-128"/>
              </a:rPr>
              <a:t>袋</a:t>
            </a:r>
          </a:p>
          <a:p>
            <a:r>
              <a:rPr lang="ja-JP" altLang="en-US" sz="800" dirty="0">
                <a:latin typeface="Meiryo UI" panose="020B0604030504040204" pitchFamily="34" charset="-128"/>
                <a:ea typeface="Meiryo UI" panose="020B0604030504040204" pitchFamily="34" charset="-128"/>
              </a:rPr>
              <a:t>備考：取説付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本棚やオフィスデスクの引き出しなど、狭い場所にも収納できる！自宅や職場、避難所で待機する際に便利な、防災グッズ</a:t>
            </a:r>
            <a:r>
              <a:rPr lang="en-US" altLang="ja-JP" sz="1600" dirty="0"/>
              <a:t>9</a:t>
            </a:r>
            <a:r>
              <a:rPr lang="ja-JP" altLang="en-US" sz="1600" dirty="0"/>
              <a:t>点セット。名入れをすれば防災キャンペーンノベルティに最適です。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A80C19FE-48E8-90C6-B0F3-8F339888493A}"/>
              </a:ext>
            </a:extLst>
          </p:cNvPr>
          <p:cNvPicPr>
            <a:picLocks noChangeAspect="1"/>
          </p:cNvPicPr>
          <p:nvPr/>
        </p:nvPicPr>
        <p:blipFill>
          <a:blip r:embed="rId5"/>
          <a:stretch>
            <a:fillRect/>
          </a:stretch>
        </p:blipFill>
        <p:spPr>
          <a:xfrm>
            <a:off x="709624" y="1386087"/>
            <a:ext cx="3601334" cy="3601334"/>
          </a:xfrm>
          <a:prstGeom prst="rect">
            <a:avLst/>
          </a:prstGeom>
        </p:spPr>
      </p:pic>
    </p:spTree>
    <p:extLst>
      <p:ext uri="{BB962C8B-B14F-4D97-AF65-F5344CB8AC3E}">
        <p14:creationId xmlns:p14="http://schemas.microsoft.com/office/powerpoint/2010/main" val="39251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a:t>
            </a:r>
            <a:r>
              <a:rPr lang="en" altLang="ja-JP" sz="2000" dirty="0">
                <a:solidFill>
                  <a:schemeClr val="bg1"/>
                </a:solidFill>
                <a:latin typeface="Meiryo UI" panose="020B0604030504040204" pitchFamily="34" charset="-128"/>
                <a:ea typeface="Meiryo UI" panose="020B0604030504040204" pitchFamily="34" charset="-128"/>
              </a:rPr>
              <a:t>ID</a:t>
            </a:r>
            <a:r>
              <a:rPr lang="ja-JP" altLang="en-US" sz="2000">
                <a:solidFill>
                  <a:schemeClr val="bg1"/>
                </a:solidFill>
                <a:latin typeface="Meiryo UI" panose="020B0604030504040204" pitchFamily="34" charset="-128"/>
                <a:ea typeface="Meiryo UI" panose="020B0604030504040204" pitchFamily="34" charset="-128"/>
              </a:rPr>
              <a:t>カードホルダー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ネックストラップ付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PVC､PU､</a:t>
            </a:r>
            <a:r>
              <a:rPr lang="ja-JP" altLang="en-US" sz="900">
                <a:latin typeface="Meiryo UI" panose="020B0604030504040204" pitchFamily="34" charset="-128"/>
                <a:ea typeface="Meiryo UI" panose="020B0604030504040204" pitchFamily="34" charset="-128"/>
              </a:rPr>
              <a:t>亜鉛合金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：カードケース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101×80×2</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830×8</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考：チョコレートブラウン・リアルブラック・ホワイト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高級感のある牛革素材を使っていますのでビジネスシーンにも最適な</a:t>
            </a:r>
            <a:r>
              <a:rPr lang="en" altLang="ja-JP" sz="1600" dirty="0">
                <a:latin typeface="Meiryo UI" panose="020B0604030504040204" pitchFamily="34" charset="-128"/>
                <a:ea typeface="Meiryo UI" panose="020B0604030504040204" pitchFamily="34" charset="-128"/>
              </a:rPr>
              <a:t>ID</a:t>
            </a:r>
            <a:r>
              <a:rPr lang="ja-JP" altLang="en-US" sz="1600">
                <a:latin typeface="Meiryo UI" panose="020B0604030504040204" pitchFamily="34" charset="-128"/>
                <a:ea typeface="Meiryo UI" panose="020B0604030504040204" pitchFamily="34" charset="-128"/>
              </a:rPr>
              <a:t>カードホルダーです。本体と同色のネットストラップ付き。カラーバリエーションは全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A978EFCC-014E-244B-97DF-D2F760B38D5D}"/>
              </a:ext>
            </a:extLst>
          </p:cNvPr>
          <p:cNvPicPr>
            <a:picLocks noChangeAspect="1"/>
          </p:cNvPicPr>
          <p:nvPr/>
        </p:nvPicPr>
        <p:blipFill>
          <a:blip r:embed="rId5"/>
          <a:stretch>
            <a:fillRect/>
          </a:stretch>
        </p:blipFill>
        <p:spPr>
          <a:xfrm>
            <a:off x="667116" y="1421129"/>
            <a:ext cx="3762678" cy="3514379"/>
          </a:xfrm>
          <a:prstGeom prst="rect">
            <a:avLst/>
          </a:prstGeom>
        </p:spPr>
      </p:pic>
    </p:spTree>
    <p:extLst>
      <p:ext uri="{BB962C8B-B14F-4D97-AF65-F5344CB8AC3E}">
        <p14:creationId xmlns:p14="http://schemas.microsoft.com/office/powerpoint/2010/main" val="2211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39FE68D-7DAA-DAB0-4B06-5EA92C553DF4}"/>
              </a:ext>
            </a:extLst>
          </p:cNvPr>
          <p:cNvPicPr>
            <a:picLocks noChangeAspect="1"/>
          </p:cNvPicPr>
          <p:nvPr/>
        </p:nvPicPr>
        <p:blipFill>
          <a:blip r:embed="rId5"/>
          <a:stretch>
            <a:fillRect/>
          </a:stretch>
        </p:blipFill>
        <p:spPr>
          <a:xfrm>
            <a:off x="663167" y="1321027"/>
            <a:ext cx="3667790" cy="3667790"/>
          </a:xfrm>
          <a:prstGeom prst="rect">
            <a:avLst/>
          </a:prstGeom>
        </p:spPr>
      </p:pic>
    </p:spTree>
    <p:extLst>
      <p:ext uri="{BB962C8B-B14F-4D97-AF65-F5344CB8AC3E}">
        <p14:creationId xmlns:p14="http://schemas.microsoft.com/office/powerpoint/2010/main" val="383012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0" name="Picture 76">
            <a:extLst>
              <a:ext uri="{FF2B5EF4-FFF2-40B4-BE49-F238E27FC236}">
                <a16:creationId xmlns:a16="http://schemas.microsoft.com/office/drawing/2014/main" id="{56D76410-6152-9994-73EF-A608285B3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2" y="1411148"/>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8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印刷：昇華転写</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8" name="オブジェクト 27">
            <a:extLst>
              <a:ext uri="{FF2B5EF4-FFF2-40B4-BE49-F238E27FC236}">
                <a16:creationId xmlns:a16="http://schemas.microsoft.com/office/drawing/2014/main" id="{9DE51016-E800-C4F0-2FCA-5A1878F70AD4}"/>
              </a:ext>
            </a:extLst>
          </p:cNvPr>
          <p:cNvGraphicFramePr>
            <a:graphicFrameLocks noChangeAspect="1"/>
          </p:cNvGraphicFramePr>
          <p:nvPr/>
        </p:nvGraphicFramePr>
        <p:xfrm>
          <a:off x="738188" y="1409700"/>
          <a:ext cx="3613150" cy="3609975"/>
        </p:xfrm>
        <a:graphic>
          <a:graphicData uri="http://schemas.openxmlformats.org/presentationml/2006/ole">
            <mc:AlternateContent xmlns:mc="http://schemas.openxmlformats.org/markup-compatibility/2006">
              <mc:Choice xmlns:v="urn:schemas-microsoft-com:vml" Requires="v">
                <p:oleObj name="Image" r:id="rId5" imgW="6277232" imgH="6272389" progId="Photoshop.Image.13">
                  <p:embed/>
                </p:oleObj>
              </mc:Choice>
              <mc:Fallback>
                <p:oleObj name="Image" r:id="rId5" imgW="6277232" imgH="6272389" progId="Photoshop.Image.13">
                  <p:embed/>
                  <p:pic>
                    <p:nvPicPr>
                      <p:cNvPr id="28" name="オブジェクト 27">
                        <a:extLst>
                          <a:ext uri="{FF2B5EF4-FFF2-40B4-BE49-F238E27FC236}">
                            <a16:creationId xmlns:a16="http://schemas.microsoft.com/office/drawing/2014/main" id="{9DE51016-E800-C4F0-2FCA-5A1878F70AD4}"/>
                          </a:ext>
                        </a:extLst>
                      </p:cNvPr>
                      <p:cNvPicPr/>
                      <p:nvPr/>
                    </p:nvPicPr>
                    <p:blipFill>
                      <a:blip r:embed="rId6"/>
                      <a:stretch>
                        <a:fillRect/>
                      </a:stretch>
                    </p:blipFill>
                    <p:spPr>
                      <a:xfrm>
                        <a:off x="738188" y="1409700"/>
                        <a:ext cx="3613150" cy="3609975"/>
                      </a:xfrm>
                      <a:prstGeom prst="rect">
                        <a:avLst/>
                      </a:prstGeom>
                    </p:spPr>
                  </p:pic>
                </p:oleObj>
              </mc:Fallback>
            </mc:AlternateContent>
          </a:graphicData>
        </a:graphic>
      </p:graphicFrame>
    </p:spTree>
    <p:extLst>
      <p:ext uri="{BB962C8B-B14F-4D97-AF65-F5344CB8AC3E}">
        <p14:creationId xmlns:p14="http://schemas.microsoft.com/office/powerpoint/2010/main" val="151958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印刷：両面オフセット印刷</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素材：紙・竹（白・茶・黒）</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6" name="オブジェクト 25">
            <a:extLst>
              <a:ext uri="{FF2B5EF4-FFF2-40B4-BE49-F238E27FC236}">
                <a16:creationId xmlns:a16="http://schemas.microsoft.com/office/drawing/2014/main" id="{E68B83B2-B027-E279-B300-EE7B027647EE}"/>
              </a:ext>
            </a:extLst>
          </p:cNvPr>
          <p:cNvGraphicFramePr>
            <a:graphicFrameLocks noChangeAspect="1"/>
          </p:cNvGraphicFramePr>
          <p:nvPr/>
        </p:nvGraphicFramePr>
        <p:xfrm>
          <a:off x="703180" y="1344437"/>
          <a:ext cx="3682287" cy="3701320"/>
        </p:xfrm>
        <a:graphic>
          <a:graphicData uri="http://schemas.openxmlformats.org/presentationml/2006/ole">
            <mc:AlternateContent xmlns:mc="http://schemas.openxmlformats.org/markup-compatibility/2006">
              <mc:Choice xmlns:v="urn:schemas-microsoft-com:vml" Requires="v">
                <p:oleObj name="Image" r:id="rId5" imgW="6450580" imgH="6482997" progId="Photoshop.Image.13">
                  <p:embed/>
                </p:oleObj>
              </mc:Choice>
              <mc:Fallback>
                <p:oleObj name="Image" r:id="rId5" imgW="6450580" imgH="6482997" progId="Photoshop.Image.13">
                  <p:embed/>
                  <p:pic>
                    <p:nvPicPr>
                      <p:cNvPr id="26" name="オブジェクト 25">
                        <a:extLst>
                          <a:ext uri="{FF2B5EF4-FFF2-40B4-BE49-F238E27FC236}">
                            <a16:creationId xmlns:a16="http://schemas.microsoft.com/office/drawing/2014/main" id="{E68B83B2-B027-E279-B300-EE7B027647EE}"/>
                          </a:ext>
                        </a:extLst>
                      </p:cNvPr>
                      <p:cNvPicPr/>
                      <p:nvPr/>
                    </p:nvPicPr>
                    <p:blipFill>
                      <a:blip r:embed="rId6"/>
                      <a:stretch>
                        <a:fillRect/>
                      </a:stretch>
                    </p:blipFill>
                    <p:spPr>
                      <a:xfrm>
                        <a:off x="703180" y="1344437"/>
                        <a:ext cx="3682287" cy="3701320"/>
                      </a:xfrm>
                      <a:prstGeom prst="rect">
                        <a:avLst/>
                      </a:prstGeom>
                    </p:spPr>
                  </p:pic>
                </p:oleObj>
              </mc:Fallback>
            </mc:AlternateContent>
          </a:graphicData>
        </a:graphic>
      </p:graphicFrame>
    </p:spTree>
    <p:extLst>
      <p:ext uri="{BB962C8B-B14F-4D97-AF65-F5344CB8AC3E}">
        <p14:creationId xmlns:p14="http://schemas.microsoft.com/office/powerpoint/2010/main" val="237704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テントクロス折りたたみ保冷温トート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11113"/>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)W360×H350×D100mm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)W130×H140×D10mm</a:t>
            </a:r>
            <a:r>
              <a:rPr lang="ja-JP" altLang="en-US" sz="900">
                <a:latin typeface="Meiryo UI" panose="020B0604030504040204" pitchFamily="34" charset="-128"/>
                <a:ea typeface="Meiryo UI" panose="020B0604030504040204" pitchFamily="34" charset="-128"/>
              </a:rPr>
              <a:t>付属品：</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考：黒・グレー・ネイビー・オリーブ</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747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593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コンパクトにたためるため持ち歩きにも便利な上、耐久性にも優れたテントクロス生地を使用した、非常に便利な保冷温トートです。黒、ブレー、ネイビー、オリーブの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descr="https://www.kilamek-novelty.com/html/upload/save_image/hi-246746/246746-01.jpg">
            <a:extLst>
              <a:ext uri="{FF2B5EF4-FFF2-40B4-BE49-F238E27FC236}">
                <a16:creationId xmlns:a16="http://schemas.microsoft.com/office/drawing/2014/main" id="{00F42099-581C-9244-AF1A-BB548C372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18" y="1355099"/>
            <a:ext cx="3543882" cy="354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72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120549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テントクロスクリアポーチ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W245×H330×D20</a:t>
            </a:r>
            <a:r>
              <a:rPr lang="ja-JP" altLang="en" sz="900">
                <a:latin typeface="Meiryo UI" panose="020B0604030504040204" pitchFamily="34" charset="-128"/>
                <a:ea typeface="Meiryo UI" panose="020B0604030504040204" pitchFamily="34" charset="-128"/>
              </a:rPr>
              <a:t>ｍｍ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考：黒・グレー・ネイビー・オリーブ</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丈夫なテントクロス生地を使用し表面はクリアで中身が視認できるとっても便利な黒色のポーチです。撥水加工が施されていますのでちょっとした水濡れからも中身を守ってくれて便利です。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hi-247149/247149-01.jpg">
            <a:extLst>
              <a:ext uri="{FF2B5EF4-FFF2-40B4-BE49-F238E27FC236}">
                <a16:creationId xmlns:a16="http://schemas.microsoft.com/office/drawing/2014/main" id="{D5B07CCE-6EF7-9645-B5E5-AEDC23AAA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40" y="1499349"/>
            <a:ext cx="3483283" cy="348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4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D7919787-F2C6-366C-B2C6-0D951F9FDB35}"/>
              </a:ext>
            </a:extLst>
          </p:cNvPr>
          <p:cNvPicPr>
            <a:picLocks noChangeAspect="1"/>
          </p:cNvPicPr>
          <p:nvPr/>
        </p:nvPicPr>
        <p:blipFill>
          <a:blip r:embed="rId5"/>
          <a:stretch>
            <a:fillRect/>
          </a:stretch>
        </p:blipFill>
        <p:spPr>
          <a:xfrm>
            <a:off x="702649" y="1344584"/>
            <a:ext cx="3651841" cy="3651841"/>
          </a:xfrm>
          <a:prstGeom prst="rect">
            <a:avLst/>
          </a:prstGeom>
        </p:spPr>
      </p:pic>
    </p:spTree>
    <p:extLst>
      <p:ext uri="{BB962C8B-B14F-4D97-AF65-F5344CB8AC3E}">
        <p14:creationId xmlns:p14="http://schemas.microsoft.com/office/powerpoint/2010/main" val="62739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82040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3507129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347929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レザースタイルマルチケース</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148×180×37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サイズの、大きく開いて使えるためとっても便利なマルチケースです。レザー風の合皮素材のため見た目もおしゃれ。ホワイト、ブラック、ブラウンの三色展開から選択可能です。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99034E1-FA01-D444-2B4F-781DCEE1BEF4}"/>
              </a:ext>
            </a:extLst>
          </p:cNvPr>
          <p:cNvPicPr>
            <a:picLocks noChangeAspect="1"/>
          </p:cNvPicPr>
          <p:nvPr/>
        </p:nvPicPr>
        <p:blipFill>
          <a:blip r:embed="rId5"/>
          <a:stretch>
            <a:fillRect/>
          </a:stretch>
        </p:blipFill>
        <p:spPr>
          <a:xfrm>
            <a:off x="706387" y="1435415"/>
            <a:ext cx="3566787" cy="3566787"/>
          </a:xfrm>
          <a:prstGeom prst="rect">
            <a:avLst/>
          </a:prstGeom>
        </p:spPr>
      </p:pic>
    </p:spTree>
    <p:extLst>
      <p:ext uri="{BB962C8B-B14F-4D97-AF65-F5344CB8AC3E}">
        <p14:creationId xmlns:p14="http://schemas.microsoft.com/office/powerpoint/2010/main" val="217919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ミラークロック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ワイド</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57873"/>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W140×H55×D35mm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能：時計表示、アラーム、スヌーズ、温度、ミラー、明るさ</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段設定、省エネ機能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電源ケーブル（本体を充電するものではありません）</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27695"/>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12279"/>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色から選べるワイド側のミラークロックです。スタイリッシュな見た目ながら、時計、アラーム、スヌーズ、温度の</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表示が可能であり、ちょっとしたメイク直しにも。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3758CB53-9980-A341-ABCB-F8D8C09A78EF}"/>
              </a:ext>
            </a:extLst>
          </p:cNvPr>
          <p:cNvPicPr>
            <a:picLocks noChangeAspect="1"/>
          </p:cNvPicPr>
          <p:nvPr/>
        </p:nvPicPr>
        <p:blipFill>
          <a:blip r:embed="rId5"/>
          <a:stretch>
            <a:fillRect/>
          </a:stretch>
        </p:blipFill>
        <p:spPr>
          <a:xfrm>
            <a:off x="798541" y="1445937"/>
            <a:ext cx="3444586" cy="3323723"/>
          </a:xfrm>
          <a:prstGeom prst="rect">
            <a:avLst/>
          </a:prstGeom>
        </p:spPr>
      </p:pic>
    </p:spTree>
    <p:extLst>
      <p:ext uri="{BB962C8B-B14F-4D97-AF65-F5344CB8AC3E}">
        <p14:creationId xmlns:p14="http://schemas.microsoft.com/office/powerpoint/2010/main" val="404668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45559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145968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425506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63341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154424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ラージパッド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PC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/3.5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規格対応スマートフォンでしたら、この上に置くだけで充電ができる、とても便利なワイヤレス充電器のラージバッドです。バッドの表面にオリジナル名入れが可能ですので、</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405CF00-D218-3B42-B40B-A5001444C0B6}"/>
              </a:ext>
            </a:extLst>
          </p:cNvPr>
          <p:cNvPicPr>
            <a:picLocks noChangeAspect="1"/>
          </p:cNvPicPr>
          <p:nvPr/>
        </p:nvPicPr>
        <p:blipFill>
          <a:blip r:embed="rId5"/>
          <a:stretch>
            <a:fillRect/>
          </a:stretch>
        </p:blipFill>
        <p:spPr>
          <a:xfrm>
            <a:off x="807641" y="1429877"/>
            <a:ext cx="3175000" cy="3175000"/>
          </a:xfrm>
          <a:prstGeom prst="rect">
            <a:avLst/>
          </a:prstGeom>
        </p:spPr>
      </p:pic>
    </p:spTree>
    <p:extLst>
      <p:ext uri="{BB962C8B-B14F-4D97-AF65-F5344CB8AC3E}">
        <p14:creationId xmlns:p14="http://schemas.microsoft.com/office/powerpoint/2010/main" val="37964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193163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2577214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3199</Words>
  <Application>Microsoft Office PowerPoint</Application>
  <PresentationFormat>画面に合わせる (4:3)</PresentationFormat>
  <Paragraphs>484</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2024-07-25T07:50:23Z</dcterms:modified>
</cp:coreProperties>
</file>