
<file path=[Content_Types].xml><?xml version="1.0" encoding="utf-8"?>
<Types xmlns="http://schemas.openxmlformats.org/package/2006/content-types">
  <Default Extension="bin" ContentType="application/vnd.openxmlformats-officedocument.oleObject"/>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5" r:id="rId2"/>
    <p:sldId id="274" r:id="rId3"/>
    <p:sldId id="256" r:id="rId4"/>
    <p:sldId id="283" r:id="rId5"/>
    <p:sldId id="260" r:id="rId6"/>
    <p:sldId id="270" r:id="rId7"/>
    <p:sldId id="282" r:id="rId8"/>
    <p:sldId id="265" r:id="rId9"/>
    <p:sldId id="258" r:id="rId10"/>
    <p:sldId id="268" r:id="rId11"/>
    <p:sldId id="261" r:id="rId12"/>
    <p:sldId id="278" r:id="rId13"/>
    <p:sldId id="273" r:id="rId14"/>
    <p:sldId id="277" r:id="rId15"/>
    <p:sldId id="269" r:id="rId16"/>
    <p:sldId id="263" r:id="rId17"/>
    <p:sldId id="272" r:id="rId18"/>
    <p:sldId id="262" r:id="rId19"/>
    <p:sldId id="259" r:id="rId20"/>
    <p:sldId id="271" r:id="rId21"/>
    <p:sldId id="284" r:id="rId22"/>
    <p:sldId id="281" r:id="rId23"/>
    <p:sldId id="267" r:id="rId24"/>
    <p:sldId id="287" r:id="rId25"/>
    <p:sldId id="286" r:id="rId26"/>
    <p:sldId id="291" r:id="rId27"/>
    <p:sldId id="292" r:id="rId28"/>
    <p:sldId id="288" r:id="rId29"/>
    <p:sldId id="290" r:id="rId30"/>
    <p:sldId id="293" r:id="rId31"/>
    <p:sldId id="294" r:id="rId32"/>
    <p:sldId id="295"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45" autoAdjust="0"/>
    <p:restoredTop sz="94656"/>
  </p:normalViewPr>
  <p:slideViewPr>
    <p:cSldViewPr snapToGrid="0" snapToObjects="1">
      <p:cViewPr varScale="1">
        <p:scale>
          <a:sx n="80" d="100"/>
          <a:sy n="80" d="100"/>
        </p:scale>
        <p:origin x="90" y="3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2025/8/8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2025/8/8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oleObject" Target="../embeddings/oleObject1.bin"/><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oleObject" Target="../embeddings/oleObject3.bin"/><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A6</a:t>
            </a:r>
            <a:r>
              <a:rPr lang="ja-JP" altLang="en-US" sz="2000">
                <a:solidFill>
                  <a:schemeClr val="bg1"/>
                </a:solidFill>
                <a:latin typeface="Meiryo UI" panose="020B0604030504040204" pitchFamily="34" charset="-128"/>
                <a:ea typeface="Meiryo UI" panose="020B0604030504040204" pitchFamily="34" charset="-128"/>
              </a:rPr>
              <a:t>リングメモ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103×153×7mm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ナチュラル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A6</a:t>
            </a:r>
            <a:r>
              <a:rPr lang="ja-JP" altLang="en-US" sz="1600">
                <a:latin typeface="Meiryo UI" panose="020B0604030504040204" pitchFamily="34" charset="-128"/>
                <a:ea typeface="Meiryo UI" panose="020B0604030504040204" pitchFamily="34" charset="-128"/>
              </a:rPr>
              <a:t>サイズのリサイクルリングメモです。とてもシンプルなデザインで、どんなオリジナル名入れでもマッチしますので、ノベルティ用などにおすすめです。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F719F9-534E-2047-B058-1C7BEC73E4A3}"/>
              </a:ext>
            </a:extLst>
          </p:cNvPr>
          <p:cNvPicPr>
            <a:picLocks noChangeAspect="1"/>
          </p:cNvPicPr>
          <p:nvPr/>
        </p:nvPicPr>
        <p:blipFill>
          <a:blip r:embed="rId5"/>
          <a:stretch>
            <a:fillRect/>
          </a:stretch>
        </p:blipFill>
        <p:spPr>
          <a:xfrm>
            <a:off x="807641" y="1513948"/>
            <a:ext cx="3175000" cy="3175000"/>
          </a:xfrm>
          <a:prstGeom prst="rect">
            <a:avLst/>
          </a:prstGeom>
        </p:spPr>
      </p:pic>
    </p:spTree>
    <p:extLst>
      <p:ext uri="{BB962C8B-B14F-4D97-AF65-F5344CB8AC3E}">
        <p14:creationId xmlns:p14="http://schemas.microsoft.com/office/powerpoint/2010/main" val="40820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今治ミニタオルハンカチ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（シャーリング加工）</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200×200mm</a:t>
            </a:r>
            <a:r>
              <a:rPr lang="ja-JP" altLang="en-US" sz="900" dirty="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14g</a:t>
            </a:r>
          </a:p>
          <a:p>
            <a:r>
              <a:rPr lang="ja-JP" altLang="en-US" sz="900" dirty="0">
                <a:latin typeface="Meiryo UI" panose="020B0604030504040204" pitchFamily="34" charset="-128"/>
                <a:ea typeface="Meiryo UI" panose="020B0604030504040204" pitchFamily="34" charset="-128"/>
              </a:rPr>
              <a:t>生産国：日本製（愛媛県今治） </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備考：茜・檸檬・桜・若草・藍</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優しい肌触りで高い人気を誇る今治産のミニタオルハンカチです。手頃なサイズのためばらまき用のノベルティグッズとしても最適。日常的に使用するものですから名入れプリントの訴求効果も抜群。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0F0CEA8-D1D4-2246-943A-BFE3A297CBC5}"/>
              </a:ext>
            </a:extLst>
          </p:cNvPr>
          <p:cNvPicPr>
            <a:picLocks noChangeAspect="1"/>
          </p:cNvPicPr>
          <p:nvPr/>
        </p:nvPicPr>
        <p:blipFill>
          <a:blip r:embed="rId5"/>
          <a:stretch>
            <a:fillRect/>
          </a:stretch>
        </p:blipFill>
        <p:spPr>
          <a:xfrm>
            <a:off x="461565" y="1732934"/>
            <a:ext cx="4050912" cy="2893508"/>
          </a:xfrm>
          <a:prstGeom prst="rect">
            <a:avLst/>
          </a:prstGeom>
        </p:spPr>
      </p:pic>
    </p:spTree>
    <p:extLst>
      <p:ext uri="{BB962C8B-B14F-4D97-AF65-F5344CB8AC3E}">
        <p14:creationId xmlns:p14="http://schemas.microsoft.com/office/powerpoint/2010/main" val="155640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ハードカバーメモ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・紙</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142×100×17mm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包装：ポリ入</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備考：ミシン目付メモ紙</a:t>
            </a:r>
            <a:r>
              <a:rPr lang="en-US" altLang="ja-JP" sz="900" dirty="0">
                <a:latin typeface="Meiryo UI" panose="020B0604030504040204" pitchFamily="34" charset="-128"/>
                <a:ea typeface="Meiryo UI" panose="020B0604030504040204" pitchFamily="34" charset="-128"/>
              </a:rPr>
              <a:t>96</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罫入</a:t>
            </a:r>
            <a:r>
              <a:rPr lang="en-US" altLang="ja-JP" sz="900" dirty="0">
                <a:latin typeface="Meiryo UI" panose="020B0604030504040204" pitchFamily="34" charset="-128"/>
                <a:ea typeface="Meiryo UI" panose="020B0604030504040204" pitchFamily="34" charset="-128"/>
              </a:rPr>
              <a:t>48</a:t>
            </a:r>
            <a:r>
              <a:rPr lang="ja-JP" altLang="en-US" sz="900" dirty="0">
                <a:latin typeface="Meiryo UI" panose="020B0604030504040204" pitchFamily="34" charset="-128"/>
                <a:ea typeface="Meiryo UI" panose="020B0604030504040204" pitchFamily="34" charset="-128"/>
              </a:rPr>
              <a:t>･無地</a:t>
            </a:r>
            <a:r>
              <a:rPr lang="en-US" altLang="ja-JP" sz="900" dirty="0">
                <a:latin typeface="Meiryo UI" panose="020B0604030504040204" pitchFamily="34" charset="-128"/>
                <a:ea typeface="Meiryo UI" panose="020B0604030504040204" pitchFamily="34" charset="-128"/>
              </a:rPr>
              <a:t>48)</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ミシン目付きで使い勝手が良く、オシャレなハードカバーも高ポイントな</a:t>
            </a:r>
            <a:r>
              <a:rPr lang="en-US" altLang="ja-JP" sz="1600" b="0" i="0" dirty="0">
                <a:solidFill>
                  <a:srgbClr val="333333"/>
                </a:solidFill>
                <a:effectLst/>
                <a:latin typeface="Meiryo UI" panose="020B0604030504040204" pitchFamily="50" charset="-128"/>
                <a:ea typeface="Meiryo UI" panose="020B0604030504040204" pitchFamily="50" charset="-128"/>
              </a:rPr>
              <a:t>A6</a:t>
            </a:r>
            <a:r>
              <a:rPr lang="ja-JP" altLang="en-US" sz="1600" b="0" i="0" dirty="0">
                <a:solidFill>
                  <a:srgbClr val="333333"/>
                </a:solidFill>
                <a:effectLst/>
                <a:latin typeface="Meiryo UI" panose="020B0604030504040204" pitchFamily="50" charset="-128"/>
                <a:ea typeface="Meiryo UI" panose="020B0604030504040204" pitchFamily="50" charset="-128"/>
              </a:rPr>
              <a:t>サイズのメモ帳です。カラーバリエーションはオレンジ、ネイビー、ブルー、ベージュの全</a:t>
            </a:r>
            <a:r>
              <a:rPr lang="en-US" altLang="ja-JP" sz="1600" b="0" i="0" dirty="0">
                <a:solidFill>
                  <a:srgbClr val="333333"/>
                </a:solidFill>
                <a:effectLst/>
                <a:latin typeface="Meiryo UI" panose="020B0604030504040204" pitchFamily="50" charset="-128"/>
                <a:ea typeface="Meiryo UI" panose="020B0604030504040204" pitchFamily="50" charset="-128"/>
              </a:rPr>
              <a:t>4</a:t>
            </a:r>
            <a:r>
              <a:rPr lang="ja-JP" altLang="en-US" sz="1600" b="0" i="0" dirty="0">
                <a:solidFill>
                  <a:srgbClr val="333333"/>
                </a:solidFill>
                <a:effectLst/>
                <a:latin typeface="Meiryo UI" panose="020B0604030504040204" pitchFamily="50" charset="-128"/>
                <a:ea typeface="Meiryo UI" panose="020B0604030504040204" pitchFamily="50" charset="-128"/>
              </a:rPr>
              <a:t>色展開。</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190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キャンバスブックカバー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315×170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ナチュラルで優しい風合いのキャンバス素材を使用したシンプルなブックカバーです。栞紐付きのため便利にご活用いただけます。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色からお好みでお選びください。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82B4A7-0DAA-FF42-A747-CE81202F0A44}"/>
              </a:ext>
            </a:extLst>
          </p:cNvPr>
          <p:cNvPicPr>
            <a:picLocks noChangeAspect="1"/>
          </p:cNvPicPr>
          <p:nvPr/>
        </p:nvPicPr>
        <p:blipFill>
          <a:blip r:embed="rId5"/>
          <a:stretch>
            <a:fillRect/>
          </a:stretch>
        </p:blipFill>
        <p:spPr>
          <a:xfrm>
            <a:off x="650793" y="1422052"/>
            <a:ext cx="3933313" cy="3448509"/>
          </a:xfrm>
          <a:prstGeom prst="rect">
            <a:avLst/>
          </a:prstGeom>
        </p:spPr>
      </p:pic>
    </p:spTree>
    <p:extLst>
      <p:ext uri="{BB962C8B-B14F-4D97-AF65-F5344CB8AC3E}">
        <p14:creationId xmlns:p14="http://schemas.microsoft.com/office/powerpoint/2010/main" val="389892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CBB5F41-DAA1-FEB3-FA0B-C0556A7B23AD}"/>
              </a:ext>
            </a:extLst>
          </p:cNvPr>
          <p:cNvPicPr>
            <a:picLocks noChangeAspect="1"/>
          </p:cNvPicPr>
          <p:nvPr/>
        </p:nvPicPr>
        <p:blipFill>
          <a:blip r:embed="rId5"/>
          <a:stretch>
            <a:fillRect/>
          </a:stretch>
        </p:blipFill>
        <p:spPr>
          <a:xfrm>
            <a:off x="698752" y="1371901"/>
            <a:ext cx="3651785" cy="3651785"/>
          </a:xfrm>
          <a:prstGeom prst="rect">
            <a:avLst/>
          </a:prstGeom>
        </p:spPr>
      </p:pic>
    </p:spTree>
    <p:extLst>
      <p:ext uri="{BB962C8B-B14F-4D97-AF65-F5344CB8AC3E}">
        <p14:creationId xmlns:p14="http://schemas.microsoft.com/office/powerpoint/2010/main" val="2833422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DCAEDA27-DD08-F687-7F4B-34ED2D8674DD}"/>
              </a:ext>
            </a:extLst>
          </p:cNvPr>
          <p:cNvPicPr>
            <a:picLocks noChangeAspect="1"/>
          </p:cNvPicPr>
          <p:nvPr/>
        </p:nvPicPr>
        <p:blipFill>
          <a:blip r:embed="rId5"/>
          <a:stretch>
            <a:fillRect/>
          </a:stretch>
        </p:blipFill>
        <p:spPr>
          <a:xfrm>
            <a:off x="621127" y="1411148"/>
            <a:ext cx="3588371" cy="3588371"/>
          </a:xfrm>
          <a:prstGeom prst="rect">
            <a:avLst/>
          </a:prstGeom>
        </p:spPr>
      </p:pic>
    </p:spTree>
    <p:extLst>
      <p:ext uri="{BB962C8B-B14F-4D97-AF65-F5344CB8AC3E}">
        <p14:creationId xmlns:p14="http://schemas.microsoft.com/office/powerpoint/2010/main" val="2714658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RPET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タオル </a:t>
            </a:r>
            <a:r>
              <a:rPr lang="en-US" altLang="ja-JP" sz="900" b="0" i="0" dirty="0">
                <a:solidFill>
                  <a:srgbClr val="333333"/>
                </a:solidFill>
                <a:effectLst/>
                <a:latin typeface="-apple-system"/>
              </a:rPr>
              <a:t>300×800mm</a:t>
            </a:r>
            <a:r>
              <a:rPr lang="ja-JP" altLang="en-US" sz="900" b="0" i="0" dirty="0">
                <a:solidFill>
                  <a:srgbClr val="333333"/>
                </a:solidFill>
                <a:effectLst/>
                <a:latin typeface="-apple-system"/>
              </a:rPr>
              <a:t>　ボトル </a:t>
            </a:r>
            <a:r>
              <a:rPr lang="en-US" altLang="ja-JP" sz="900" b="0" i="0" dirty="0">
                <a:solidFill>
                  <a:srgbClr val="333333"/>
                </a:solidFill>
                <a:effectLst/>
                <a:latin typeface="-apple-system"/>
              </a:rPr>
              <a:t>Φ65×160mm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1920110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50" charset="-128"/>
                <a:ea typeface="Meiryo UI" panose="020B0604030504040204" pitchFamily="50" charset="-128"/>
              </a:rPr>
              <a:t>Lightning</a:t>
            </a:r>
            <a:r>
              <a:rPr lang="ja-JP" altLang="en-US" sz="1600" dirty="0">
                <a:latin typeface="Meiryo UI" panose="020B0604030504040204" pitchFamily="50" charset="-128"/>
                <a:ea typeface="Meiryo UI" panose="020B0604030504040204" pitchFamily="50" charset="-128"/>
              </a:rPr>
              <a:t>、</a:t>
            </a:r>
            <a:r>
              <a:rPr lang="en-US" altLang="ja-JP" sz="1600" dirty="0" err="1">
                <a:latin typeface="Meiryo UI" panose="020B0604030504040204" pitchFamily="50" charset="-128"/>
                <a:ea typeface="Meiryo UI" panose="020B0604030504040204" pitchFamily="50" charset="-128"/>
              </a:rPr>
              <a:t>microUSB</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Type-C</a:t>
            </a:r>
            <a:r>
              <a:rPr lang="ja-JP" altLang="en-US" sz="1600" dirty="0">
                <a:latin typeface="Meiryo UI" panose="020B0604030504040204" pitchFamily="50" charset="-128"/>
                <a:ea typeface="Meiryo UI" panose="020B0604030504040204" pitchFamily="50" charset="-128"/>
              </a:rPr>
              <a:t>のコネクタをこれひとつで持ち歩ける非常に便利な充電ケーブルです。給電コードは</a:t>
            </a:r>
            <a:r>
              <a:rPr lang="en-US" altLang="ja-JP" sz="1600" dirty="0">
                <a:latin typeface="Meiryo UI" panose="020B0604030504040204" pitchFamily="50" charset="-128"/>
                <a:ea typeface="Meiryo UI" panose="020B0604030504040204" pitchFamily="50" charset="-128"/>
              </a:rPr>
              <a:t>110</a:t>
            </a:r>
            <a:r>
              <a:rPr lang="ja-JP" altLang="en-US" sz="1600" dirty="0">
                <a:latin typeface="Meiryo UI" panose="020B0604030504040204" pitchFamily="50" charset="-128"/>
                <a:ea typeface="Meiryo UI" panose="020B0604030504040204" pitchFamily="50" charset="-128"/>
              </a:rPr>
              <a:t>センチまで引き出すことができます。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2770596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ループキャップアルミボトル</a:t>
            </a:r>
            <a:r>
              <a:rPr lang="en-US" altLang="ja-JP" sz="2000" dirty="0">
                <a:solidFill>
                  <a:schemeClr val="bg1"/>
                </a:solidFill>
                <a:latin typeface="Meiryo UI" panose="020B0604030504040204" pitchFamily="34" charset="-128"/>
                <a:ea typeface="Meiryo UI" panose="020B0604030504040204" pitchFamily="34" charset="-128"/>
              </a:rPr>
              <a:t>220ml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カラー展開：グリーン・ピンク・ブルー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素材：アルミニウム・</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φ45×188mm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備考：容量</a:t>
            </a:r>
            <a:r>
              <a:rPr lang="en-US" altLang="ja-JP" sz="1000" dirty="0">
                <a:latin typeface="Meiryo UI" panose="020B0604030504040204" pitchFamily="34" charset="-128"/>
                <a:ea typeface="Meiryo UI" panose="020B0604030504040204" pitchFamily="34" charset="-128"/>
              </a:rPr>
              <a:t>/220ml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バッグの外側などにも取り付けられるカラビナ付きの</a:t>
            </a:r>
            <a:r>
              <a:rPr lang="en-US" altLang="ja-JP" sz="1600" dirty="0"/>
              <a:t>220ml</a:t>
            </a:r>
            <a:r>
              <a:rPr lang="ja-JP" altLang="en-US" sz="1600" dirty="0"/>
              <a:t>ボトルです。アルミ素材のため割れにくく、また軽量で持ち歩きに最適。シンプルなデザインでどなたでもご利用可能です。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C14B69B7-65F6-F99E-6401-E59C398FF811}"/>
              </a:ext>
            </a:extLst>
          </p:cNvPr>
          <p:cNvPicPr>
            <a:picLocks noChangeAspect="1"/>
          </p:cNvPicPr>
          <p:nvPr/>
        </p:nvPicPr>
        <p:blipFill>
          <a:blip r:embed="rId5"/>
          <a:stretch>
            <a:fillRect/>
          </a:stretch>
        </p:blipFill>
        <p:spPr>
          <a:xfrm>
            <a:off x="704850" y="1422052"/>
            <a:ext cx="3473450" cy="3473450"/>
          </a:xfrm>
          <a:prstGeom prst="rect">
            <a:avLst/>
          </a:prstGeom>
        </p:spPr>
      </p:pic>
    </p:spTree>
    <p:extLst>
      <p:ext uri="{BB962C8B-B14F-4D97-AF65-F5344CB8AC3E}">
        <p14:creationId xmlns:p14="http://schemas.microsoft.com/office/powerpoint/2010/main" val="96734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a:solidFill>
                  <a:schemeClr val="bg1"/>
                </a:solidFill>
                <a:latin typeface="Meiryo UI" panose="020B0604030504040204" pitchFamily="34" charset="-128"/>
                <a:ea typeface="Meiryo UI" panose="020B0604030504040204" pitchFamily="34" charset="-128"/>
              </a:rPr>
              <a:t>メモ付箋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W74×H105×D7mm</a:t>
            </a:r>
            <a:br>
              <a:rPr lang="en" altLang="ja-JP" sz="900" dirty="0">
                <a:latin typeface="Meiryo UI" panose="020B0604030504040204" pitchFamily="34" charset="-128"/>
                <a:ea typeface="Meiryo UI" panose="020B0604030504040204" pitchFamily="34" charset="-128"/>
              </a:rPr>
            </a:br>
            <a:r>
              <a:rPr lang="ja-JP" altLang="en-US" sz="900" dirty="0">
                <a:latin typeface="Meiryo UI" panose="020B0604030504040204" pitchFamily="34" charset="-128"/>
                <a:ea typeface="Meiryo UI" panose="020B0604030504040204" pitchFamily="34" charset="-128"/>
              </a:rPr>
              <a:t>付属品：紙ケース</a:t>
            </a:r>
            <a:endParaRPr lang="en"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a:t>
            </a:r>
            <a:r>
              <a:rPr lang="en"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備考：約</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種のふせん 黒・ネイビー・白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伝達事項の多いシーンなどでは大変に役立つメモふせんのセットです。専用のケース入りで持ち運び用にも重宝します。ケースは黒、ネイビー、白の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色から選択でき、オリジナル名入れも可能です。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E22E97DC-023C-494F-9739-3BCBEA5C0A5B}"/>
              </a:ext>
            </a:extLst>
          </p:cNvPr>
          <p:cNvPicPr>
            <a:picLocks noChangeAspect="1"/>
          </p:cNvPicPr>
          <p:nvPr/>
        </p:nvPicPr>
        <p:blipFill>
          <a:blip r:embed="rId5"/>
          <a:stretch>
            <a:fillRect/>
          </a:stretch>
        </p:blipFill>
        <p:spPr>
          <a:xfrm>
            <a:off x="654951" y="1470760"/>
            <a:ext cx="3490699" cy="3499861"/>
          </a:xfrm>
          <a:prstGeom prst="rect">
            <a:avLst/>
          </a:prstGeom>
        </p:spPr>
      </p:pic>
    </p:spTree>
    <p:extLst>
      <p:ext uri="{BB962C8B-B14F-4D97-AF65-F5344CB8AC3E}">
        <p14:creationId xmlns:p14="http://schemas.microsoft.com/office/powerpoint/2010/main" val="321262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デザインマイタンブラー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カラー展開：色指定不可</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素材：ポリスチレン・ポリプロピレン・ポリエチレン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Φ75×130mm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好きなイラストや写真を入れればオリジナルなタンブラーにすることができる定番アイテムです。名入れプリントも可能ですので、イベントやキャンペーンのノベルティグッズなどにもおすすめ。</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53290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3363259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ステンレスドッグタグ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：（チェーン含まず）</a:t>
            </a:r>
            <a:r>
              <a:rPr lang="en" altLang="ja-JP" sz="900">
                <a:latin typeface="Meiryo UI" panose="020B0604030504040204" pitchFamily="34" charset="-128"/>
                <a:ea typeface="Meiryo UI" panose="020B0604030504040204" pitchFamily="34" charset="-128"/>
              </a:rPr>
              <a:t>W27×H50×D1mm</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 ：日本製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根強い人気のあるドッグタグ風デザインのシンプルなキーチェーンです。ステンレス製ですので耐久性も高く、見た目にもスタイリッシュです。名入れ可能ですので販促用や物販用におすすめ。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E401D54F-C9CD-E843-9C9A-DD6B7F04ECF5}"/>
              </a:ext>
            </a:extLst>
          </p:cNvPr>
          <p:cNvPicPr>
            <a:picLocks noChangeAspect="1"/>
          </p:cNvPicPr>
          <p:nvPr/>
        </p:nvPicPr>
        <p:blipFill>
          <a:blip r:embed="rId5"/>
          <a:stretch>
            <a:fillRect/>
          </a:stretch>
        </p:blipFill>
        <p:spPr>
          <a:xfrm>
            <a:off x="1308197" y="1422052"/>
            <a:ext cx="2365113" cy="3618269"/>
          </a:xfrm>
          <a:prstGeom prst="rect">
            <a:avLst/>
          </a:prstGeom>
        </p:spPr>
      </p:pic>
    </p:spTree>
    <p:extLst>
      <p:ext uri="{BB962C8B-B14F-4D97-AF65-F5344CB8AC3E}">
        <p14:creationId xmlns:p14="http://schemas.microsoft.com/office/powerpoint/2010/main" val="587261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オリジナル手拭い（顔料プリント）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印刷：顔料プリント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素材：綿</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1" name="オブジェクト 20">
            <a:extLst>
              <a:ext uri="{FF2B5EF4-FFF2-40B4-BE49-F238E27FC236}">
                <a16:creationId xmlns:a16="http://schemas.microsoft.com/office/drawing/2014/main" id="{CB70EAE8-404D-A55C-09B5-D254903C91B5}"/>
              </a:ext>
            </a:extLst>
          </p:cNvPr>
          <p:cNvGraphicFramePr>
            <a:graphicFrameLocks noChangeAspect="1"/>
          </p:cNvGraphicFramePr>
          <p:nvPr/>
        </p:nvGraphicFramePr>
        <p:xfrm>
          <a:off x="639642" y="1308104"/>
          <a:ext cx="3781425" cy="3793617"/>
        </p:xfrm>
        <a:graphic>
          <a:graphicData uri="http://schemas.openxmlformats.org/presentationml/2006/ole">
            <mc:AlternateContent xmlns:mc="http://schemas.openxmlformats.org/markup-compatibility/2006">
              <mc:Choice xmlns:v="urn:schemas-microsoft-com:vml" Requires="v">
                <p:oleObj name="Image" r:id="rId5" imgW="6400800" imgH="6420908" progId="Photoshop.Image.13">
                  <p:embed/>
                </p:oleObj>
              </mc:Choice>
              <mc:Fallback>
                <p:oleObj name="Image" r:id="rId5" imgW="6400800" imgH="6420908" progId="Photoshop.Image.13">
                  <p:embed/>
                  <p:pic>
                    <p:nvPicPr>
                      <p:cNvPr id="21" name="オブジェクト 20">
                        <a:extLst>
                          <a:ext uri="{FF2B5EF4-FFF2-40B4-BE49-F238E27FC236}">
                            <a16:creationId xmlns:a16="http://schemas.microsoft.com/office/drawing/2014/main" id="{CB70EAE8-404D-A55C-09B5-D254903C91B5}"/>
                          </a:ext>
                        </a:extLst>
                      </p:cNvPr>
                      <p:cNvPicPr/>
                      <p:nvPr/>
                    </p:nvPicPr>
                    <p:blipFill>
                      <a:blip r:embed="rId6"/>
                      <a:stretch>
                        <a:fillRect/>
                      </a:stretch>
                    </p:blipFill>
                    <p:spPr>
                      <a:xfrm>
                        <a:off x="639642" y="1308104"/>
                        <a:ext cx="3781425" cy="3793617"/>
                      </a:xfrm>
                      <a:prstGeom prst="rect">
                        <a:avLst/>
                      </a:prstGeom>
                    </p:spPr>
                  </p:pic>
                </p:oleObj>
              </mc:Fallback>
            </mc:AlternateContent>
          </a:graphicData>
        </a:graphic>
      </p:graphicFrame>
    </p:spTree>
    <p:extLst>
      <p:ext uri="{BB962C8B-B14F-4D97-AF65-F5344CB8AC3E}">
        <p14:creationId xmlns:p14="http://schemas.microsoft.com/office/powerpoint/2010/main" val="2411746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マルチに使える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立つポーチ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素材：イソプレンゴム・ポリエステル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175×85×75mm</a:t>
            </a:r>
          </a:p>
          <a:p>
            <a:r>
              <a:rPr lang="ja-JP" altLang="en-US" sz="900" dirty="0">
                <a:latin typeface="Meiryo UI" panose="020B0604030504040204" pitchFamily="34" charset="-128"/>
                <a:ea typeface="Meiryo UI" panose="020B0604030504040204" pitchFamily="34" charset="-128"/>
              </a:rPr>
              <a:t>包装：透明ケース</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持ち運びに便利な手頃サイズの上、ステーショナリー入れとして立てて使うこともできる、見た目も可愛らしいポーチです。オリジナル名入れも格安で可能ですのでお気軽にご相談ください。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49B3A943-AD40-8725-FF9B-C23922C4AA52}"/>
              </a:ext>
            </a:extLst>
          </p:cNvPr>
          <p:cNvPicPr>
            <a:picLocks noChangeAspect="1"/>
          </p:cNvPicPr>
          <p:nvPr/>
        </p:nvPicPr>
        <p:blipFill>
          <a:blip r:embed="rId5"/>
          <a:stretch>
            <a:fillRect/>
          </a:stretch>
        </p:blipFill>
        <p:spPr>
          <a:xfrm>
            <a:off x="709855" y="1351334"/>
            <a:ext cx="3678422" cy="3678422"/>
          </a:xfrm>
          <a:prstGeom prst="rect">
            <a:avLst/>
          </a:prstGeom>
        </p:spPr>
      </p:pic>
    </p:spTree>
    <p:extLst>
      <p:ext uri="{BB962C8B-B14F-4D97-AF65-F5344CB8AC3E}">
        <p14:creationId xmlns:p14="http://schemas.microsoft.com/office/powerpoint/2010/main" val="2540383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クリックゴールド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カラー展開：全</a:t>
            </a:r>
            <a:r>
              <a:rPr lang="en-US" altLang="ja-JP" sz="900" b="0" i="0" dirty="0">
                <a:solidFill>
                  <a:srgbClr val="333333"/>
                </a:solidFill>
                <a:effectLst/>
                <a:latin typeface="Meiryo UI" panose="020B0604030504040204" pitchFamily="50" charset="-128"/>
                <a:ea typeface="Meiryo UI" panose="020B0604030504040204" pitchFamily="50" charset="-128"/>
              </a:rPr>
              <a:t>15</a:t>
            </a:r>
            <a:r>
              <a:rPr lang="ja-JP" altLang="en-US" sz="900" b="0" i="0" dirty="0">
                <a:solidFill>
                  <a:srgbClr val="333333"/>
                </a:solidFill>
                <a:effectLst/>
                <a:latin typeface="Meiryo UI" panose="020B0604030504040204" pitchFamily="50" charset="-128"/>
                <a:ea typeface="Meiryo UI" panose="020B0604030504040204" pitchFamily="50" charset="-128"/>
              </a:rPr>
              <a:t>色</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素材：</a:t>
            </a:r>
            <a:r>
              <a:rPr lang="en-US" altLang="ja-JP" sz="900" b="0" i="0" dirty="0">
                <a:solidFill>
                  <a:srgbClr val="333333"/>
                </a:solidFill>
                <a:effectLst/>
                <a:latin typeface="Meiryo UI" panose="020B0604030504040204" pitchFamily="50" charset="-128"/>
                <a:ea typeface="Meiryo UI" panose="020B0604030504040204" pitchFamily="50" charset="-128"/>
              </a:rPr>
              <a:t>ABS</a:t>
            </a:r>
            <a:r>
              <a:rPr lang="ja-JP" altLang="en-US" sz="900" b="0" i="0" dirty="0">
                <a:solidFill>
                  <a:srgbClr val="333333"/>
                </a:solidFill>
                <a:effectLst/>
                <a:latin typeface="Meiryo UI" panose="020B0604030504040204" pitchFamily="50" charset="-128"/>
                <a:ea typeface="Meiryo UI" panose="020B0604030504040204" pitchFamily="50" charset="-128"/>
              </a:rPr>
              <a:t>樹脂</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サイズ：最大径</a:t>
            </a:r>
            <a:r>
              <a:rPr lang="en-US" altLang="ja-JP" sz="900" b="0" i="0" dirty="0">
                <a:solidFill>
                  <a:srgbClr val="333333"/>
                </a:solidFill>
                <a:effectLst/>
                <a:latin typeface="Meiryo UI" panose="020B0604030504040204" pitchFamily="50" charset="-128"/>
                <a:ea typeface="Meiryo UI" panose="020B0604030504040204" pitchFamily="50" charset="-128"/>
              </a:rPr>
              <a:t>φ13mm</a:t>
            </a:r>
            <a:r>
              <a:rPr lang="ja-JP" altLang="en-US" sz="900" b="0" i="0" dirty="0">
                <a:solidFill>
                  <a:srgbClr val="333333"/>
                </a:solidFill>
                <a:effectLst/>
                <a:latin typeface="Meiryo UI" panose="020B0604030504040204" pitchFamily="50" charset="-128"/>
                <a:ea typeface="Meiryo UI" panose="020B0604030504040204" pitchFamily="50" charset="-128"/>
              </a:rPr>
              <a:t>　全長</a:t>
            </a:r>
            <a:r>
              <a:rPr lang="en-US" altLang="ja-JP" sz="900" b="0" i="0" dirty="0">
                <a:solidFill>
                  <a:srgbClr val="333333"/>
                </a:solidFill>
                <a:effectLst/>
                <a:latin typeface="Meiryo UI" panose="020B0604030504040204" pitchFamily="50" charset="-128"/>
                <a:ea typeface="Meiryo UI" panose="020B0604030504040204" pitchFamily="50" charset="-128"/>
              </a:rPr>
              <a:t>139mm</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重量：</a:t>
            </a:r>
            <a:r>
              <a:rPr lang="en-US" altLang="ja-JP" sz="900" b="0" i="0" dirty="0">
                <a:solidFill>
                  <a:srgbClr val="333333"/>
                </a:solidFill>
                <a:effectLst/>
                <a:latin typeface="Meiryo UI" panose="020B0604030504040204" pitchFamily="50" charset="-128"/>
                <a:ea typeface="Meiryo UI" panose="020B0604030504040204" pitchFamily="50" charset="-128"/>
              </a:rPr>
              <a:t>7.3</a:t>
            </a:r>
            <a:r>
              <a:rPr lang="ja-JP" altLang="en-US" sz="900" b="0" i="0" dirty="0">
                <a:solidFill>
                  <a:srgbClr val="333333"/>
                </a:solidFill>
                <a:effectLst/>
                <a:latin typeface="Meiryo UI" panose="020B0604030504040204" pitchFamily="50" charset="-128"/>
                <a:ea typeface="Meiryo UI" panose="020B0604030504040204" pitchFamily="50" charset="-128"/>
              </a:rPr>
              <a:t>ｇ</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機能：ノック式・黒インク・</a:t>
            </a:r>
            <a:r>
              <a:rPr lang="en-US" altLang="ja-JP" sz="900" b="0" i="0">
                <a:solidFill>
                  <a:srgbClr val="333333"/>
                </a:solidFill>
                <a:effectLst/>
                <a:latin typeface="Meiryo UI" panose="020B0604030504040204" pitchFamily="50" charset="-128"/>
                <a:ea typeface="Meiryo UI" panose="020B0604030504040204" pitchFamily="50" charset="-128"/>
              </a:rPr>
              <a:t>0.5mm</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絶対的な人気を誇るノック式ボールペン「クリックゴールド」シリーズ。フランス生まれの滑らか油性ボールペンです。レトロなフォルムと豊富な</a:t>
            </a:r>
            <a:r>
              <a:rPr lang="en-US" altLang="ja-JP" sz="1600" b="0" i="0" dirty="0">
                <a:solidFill>
                  <a:srgbClr val="333333"/>
                </a:solidFill>
                <a:effectLst/>
                <a:latin typeface="Meiryo UI" panose="020B0604030504040204" pitchFamily="50" charset="-128"/>
                <a:ea typeface="Meiryo UI" panose="020B0604030504040204" pitchFamily="50" charset="-128"/>
              </a:rPr>
              <a:t>15</a:t>
            </a:r>
            <a:r>
              <a:rPr lang="ja-JP" altLang="en-US" sz="1600" b="0" i="0" dirty="0">
                <a:solidFill>
                  <a:srgbClr val="333333"/>
                </a:solidFill>
                <a:effectLst/>
                <a:latin typeface="Meiryo UI" panose="020B0604030504040204" pitchFamily="50" charset="-128"/>
                <a:ea typeface="Meiryo UI" panose="020B0604030504040204" pitchFamily="50" charset="-128"/>
              </a:rPr>
              <a:t>色のカラバリが魅力の逸品です。 </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 name="図 6">
            <a:extLst>
              <a:ext uri="{FF2B5EF4-FFF2-40B4-BE49-F238E27FC236}">
                <a16:creationId xmlns:a16="http://schemas.microsoft.com/office/drawing/2014/main" id="{61DE1A8A-8D9C-3FBF-10C6-BF93481633F4}"/>
              </a:ext>
            </a:extLst>
          </p:cNvPr>
          <p:cNvPicPr>
            <a:picLocks noChangeAspect="1"/>
          </p:cNvPicPr>
          <p:nvPr/>
        </p:nvPicPr>
        <p:blipFill>
          <a:blip r:embed="rId5"/>
          <a:stretch>
            <a:fillRect/>
          </a:stretch>
        </p:blipFill>
        <p:spPr>
          <a:xfrm>
            <a:off x="801152" y="1389622"/>
            <a:ext cx="3560088" cy="3560088"/>
          </a:xfrm>
          <a:prstGeom prst="rect">
            <a:avLst/>
          </a:prstGeom>
        </p:spPr>
      </p:pic>
    </p:spTree>
    <p:extLst>
      <p:ext uri="{BB962C8B-B14F-4D97-AF65-F5344CB8AC3E}">
        <p14:creationId xmlns:p14="http://schemas.microsoft.com/office/powerpoint/2010/main" val="2449466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オリジナル扇子（片貼り紙）</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印刷：片面オフセット印刷</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素材：紙・竹（白・茶・黒）</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紙製の扇面の片側に、フルカラーのオフセット印刷でイラスト・文字などのオリジナルデザインを自由に入れることができます。骨の色も、白・黒・茶色の中からお好みの色をお選びください。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4" name="オブジェクト 23">
            <a:extLst>
              <a:ext uri="{FF2B5EF4-FFF2-40B4-BE49-F238E27FC236}">
                <a16:creationId xmlns:a16="http://schemas.microsoft.com/office/drawing/2014/main" id="{FAE67F48-1E38-0159-5E32-F8D5A4BC01E4}"/>
              </a:ext>
            </a:extLst>
          </p:cNvPr>
          <p:cNvGraphicFramePr>
            <a:graphicFrameLocks noChangeAspect="1"/>
          </p:cNvGraphicFramePr>
          <p:nvPr/>
        </p:nvGraphicFramePr>
        <p:xfrm>
          <a:off x="718975" y="1403931"/>
          <a:ext cx="3590620" cy="3650050"/>
        </p:xfrm>
        <a:graphic>
          <a:graphicData uri="http://schemas.openxmlformats.org/presentationml/2006/ole">
            <mc:AlternateContent xmlns:mc="http://schemas.openxmlformats.org/markup-compatibility/2006">
              <mc:Choice xmlns:v="urn:schemas-microsoft-com:vml" Requires="v">
                <p:oleObj name="Image" r:id="rId5" imgW="6425867" imgH="6532739" progId="Photoshop.Image.13">
                  <p:embed/>
                </p:oleObj>
              </mc:Choice>
              <mc:Fallback>
                <p:oleObj name="Image" r:id="rId5" imgW="6425867" imgH="6532739" progId="Photoshop.Image.13">
                  <p:embed/>
                  <p:pic>
                    <p:nvPicPr>
                      <p:cNvPr id="24" name="オブジェクト 23">
                        <a:extLst>
                          <a:ext uri="{FF2B5EF4-FFF2-40B4-BE49-F238E27FC236}">
                            <a16:creationId xmlns:a16="http://schemas.microsoft.com/office/drawing/2014/main" id="{FAE67F48-1E38-0159-5E32-F8D5A4BC01E4}"/>
                          </a:ext>
                        </a:extLst>
                      </p:cNvPr>
                      <p:cNvPicPr/>
                      <p:nvPr/>
                    </p:nvPicPr>
                    <p:blipFill>
                      <a:blip r:embed="rId6"/>
                      <a:stretch>
                        <a:fillRect/>
                      </a:stretch>
                    </p:blipFill>
                    <p:spPr>
                      <a:xfrm>
                        <a:off x="718975" y="1403931"/>
                        <a:ext cx="3590620" cy="3650050"/>
                      </a:xfrm>
                      <a:prstGeom prst="rect">
                        <a:avLst/>
                      </a:prstGeom>
                    </p:spPr>
                  </p:pic>
                </p:oleObj>
              </mc:Fallback>
            </mc:AlternateContent>
          </a:graphicData>
        </a:graphic>
      </p:graphicFrame>
    </p:spTree>
    <p:extLst>
      <p:ext uri="{BB962C8B-B14F-4D97-AF65-F5344CB8AC3E}">
        <p14:creationId xmlns:p14="http://schemas.microsoft.com/office/powerpoint/2010/main" val="3689285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オリジナルクリーナークロス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W150×H150㎜</a:t>
            </a:r>
            <a:r>
              <a:rPr lang="ja-JP" altLang="en-US" sz="900" dirty="0">
                <a:latin typeface="Meiryo UI" panose="020B0604030504040204" pitchFamily="34" charset="-128"/>
                <a:ea typeface="Meiryo UI" panose="020B0604030504040204" pitchFamily="34" charset="-128"/>
              </a:rPr>
              <a:t>以内</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素材：ポリエステル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包装：個別袋入れ</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手の平サイズでスマホ画面やメガネ、モニターを傷つけずにキレイにふけるクリーナークロス。フルカラーで企業ロゴやイラスト・写真も色鮮やかにプリントできて、展示会用ノベルティに最適です。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12" name="オブジェクト 11">
            <a:extLst>
              <a:ext uri="{FF2B5EF4-FFF2-40B4-BE49-F238E27FC236}">
                <a16:creationId xmlns:a16="http://schemas.microsoft.com/office/drawing/2014/main" id="{9B74A1CE-9B99-A1D8-C1BF-92073DA68E3B}"/>
              </a:ext>
            </a:extLst>
          </p:cNvPr>
          <p:cNvGraphicFramePr>
            <a:graphicFrameLocks noChangeAspect="1"/>
          </p:cNvGraphicFramePr>
          <p:nvPr/>
        </p:nvGraphicFramePr>
        <p:xfrm>
          <a:off x="670748" y="1331914"/>
          <a:ext cx="3686094" cy="3697842"/>
        </p:xfrm>
        <a:graphic>
          <a:graphicData uri="http://schemas.openxmlformats.org/presentationml/2006/ole">
            <mc:AlternateContent xmlns:mc="http://schemas.openxmlformats.org/markup-compatibility/2006">
              <mc:Choice xmlns:v="urn:schemas-microsoft-com:vml" Requires="v">
                <p:oleObj name="Image" r:id="rId5" imgW="6475647" imgH="6495344" progId="Photoshop.Image.13">
                  <p:embed/>
                </p:oleObj>
              </mc:Choice>
              <mc:Fallback>
                <p:oleObj name="Image" r:id="rId5" imgW="6475647" imgH="6495344" progId="Photoshop.Image.13">
                  <p:embed/>
                  <p:pic>
                    <p:nvPicPr>
                      <p:cNvPr id="12" name="オブジェクト 11">
                        <a:extLst>
                          <a:ext uri="{FF2B5EF4-FFF2-40B4-BE49-F238E27FC236}">
                            <a16:creationId xmlns:a16="http://schemas.microsoft.com/office/drawing/2014/main" id="{9B74A1CE-9B99-A1D8-C1BF-92073DA68E3B}"/>
                          </a:ext>
                        </a:extLst>
                      </p:cNvPr>
                      <p:cNvPicPr/>
                      <p:nvPr/>
                    </p:nvPicPr>
                    <p:blipFill>
                      <a:blip r:embed="rId6"/>
                      <a:stretch>
                        <a:fillRect/>
                      </a:stretch>
                    </p:blipFill>
                    <p:spPr>
                      <a:xfrm>
                        <a:off x="670748" y="1331914"/>
                        <a:ext cx="3686094" cy="3697842"/>
                      </a:xfrm>
                      <a:prstGeom prst="rect">
                        <a:avLst/>
                      </a:prstGeom>
                    </p:spPr>
                  </p:pic>
                </p:oleObj>
              </mc:Fallback>
            </mc:AlternateContent>
          </a:graphicData>
        </a:graphic>
      </p:graphicFrame>
    </p:spTree>
    <p:extLst>
      <p:ext uri="{BB962C8B-B14F-4D97-AF65-F5344CB8AC3E}">
        <p14:creationId xmlns:p14="http://schemas.microsoft.com/office/powerpoint/2010/main" val="175531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セルトナ・二重構造ステンレスマグカップ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蓋付き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カラー展開：レッド、オレンジ、カーキ、ネイビー、ブラック</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ステンレス鋼、ポリプロピレン蓋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φ69×88mm(</a:t>
            </a:r>
            <a:r>
              <a:rPr lang="ja-JP" altLang="en-US" sz="900" dirty="0">
                <a:latin typeface="Meiryo UI" panose="020B0604030504040204" pitchFamily="34" charset="-128"/>
                <a:ea typeface="Meiryo UI" panose="020B0604030504040204" pitchFamily="34" charset="-128"/>
              </a:rPr>
              <a:t>蓋含む</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97×100 ×78mm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__</a:t>
            </a: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:210ml(</a:t>
            </a:r>
            <a:r>
              <a:rPr lang="ja-JP" altLang="en-US" sz="900" dirty="0">
                <a:latin typeface="Meiryo UI" panose="020B0604030504040204" pitchFamily="34" charset="-128"/>
                <a:ea typeface="Meiryo UI" panose="020B0604030504040204" pitchFamily="34" charset="-128"/>
              </a:rPr>
              <a:t>蓋を外した状態</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ステンレス二重構造に加え、専用のフタ付きで保冷保温効果が非常に高いマグカップです。カラーはレッド、オレンジ、カーキ、ネイビー、ブラックの全</a:t>
            </a:r>
            <a:r>
              <a:rPr lang="en-US" altLang="ja-JP" sz="1600" dirty="0"/>
              <a:t>5</a:t>
            </a:r>
            <a:r>
              <a:rPr lang="ja-JP" altLang="en-US" sz="1600" dirty="0"/>
              <a:t>色からお選びいただけます。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FF231163-924F-A317-778D-1B6EBC95A4FC}"/>
              </a:ext>
            </a:extLst>
          </p:cNvPr>
          <p:cNvPicPr>
            <a:picLocks noChangeAspect="1"/>
          </p:cNvPicPr>
          <p:nvPr/>
        </p:nvPicPr>
        <p:blipFill>
          <a:blip r:embed="rId5"/>
          <a:stretch>
            <a:fillRect/>
          </a:stretch>
        </p:blipFill>
        <p:spPr>
          <a:xfrm>
            <a:off x="687305" y="1405753"/>
            <a:ext cx="3567378" cy="3567378"/>
          </a:xfrm>
          <a:prstGeom prst="rect">
            <a:avLst/>
          </a:prstGeom>
        </p:spPr>
      </p:pic>
    </p:spTree>
    <p:extLst>
      <p:ext uri="{BB962C8B-B14F-4D97-AF65-F5344CB8AC3E}">
        <p14:creationId xmlns:p14="http://schemas.microsoft.com/office/powerpoint/2010/main" val="4072581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210×153×12(mm)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A5</a:t>
            </a:r>
            <a:r>
              <a:rPr lang="ja-JP" altLang="en-US" sz="1600" dirty="0"/>
              <a:t>サイズでコンパクトなため持ち歩きにも便利な、ホワイトボード型のノートです。カラーバリエーションはホワイトとブラックの二色展開。ペーパーレス化にも貢献できるアイテムです。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A46335A-0A9A-2806-3A3C-E871491AE1FB}"/>
              </a:ext>
            </a:extLst>
          </p:cNvPr>
          <p:cNvPicPr>
            <a:picLocks noChangeAspect="1"/>
          </p:cNvPicPr>
          <p:nvPr/>
        </p:nvPicPr>
        <p:blipFill>
          <a:blip r:embed="rId5"/>
          <a:stretch>
            <a:fillRect/>
          </a:stretch>
        </p:blipFill>
        <p:spPr>
          <a:xfrm>
            <a:off x="714901" y="1390748"/>
            <a:ext cx="3528349" cy="3528349"/>
          </a:xfrm>
          <a:prstGeom prst="rect">
            <a:avLst/>
          </a:prstGeom>
        </p:spPr>
      </p:pic>
    </p:spTree>
    <p:extLst>
      <p:ext uri="{BB962C8B-B14F-4D97-AF65-F5344CB8AC3E}">
        <p14:creationId xmlns:p14="http://schemas.microsoft.com/office/powerpoint/2010/main" val="4260862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色ボールペン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サイズ：最大径</a:t>
            </a:r>
            <a:r>
              <a:rPr lang="en-US" altLang="ja-JP" sz="900" dirty="0">
                <a:latin typeface="Meiryo UI" panose="020B0604030504040204" pitchFamily="34" charset="-128"/>
                <a:ea typeface="Meiryo UI" panose="020B0604030504040204" pitchFamily="34" charset="-128"/>
              </a:rPr>
              <a:t>φ16mm</a:t>
            </a:r>
            <a:r>
              <a:rPr lang="ja-JP" altLang="en-US" sz="900" dirty="0">
                <a:latin typeface="Meiryo UI" panose="020B0604030504040204" pitchFamily="34" charset="-128"/>
                <a:ea typeface="Meiryo UI" panose="020B0604030504040204" pitchFamily="34" charset="-128"/>
              </a:rPr>
              <a:t>　全長</a:t>
            </a:r>
            <a:r>
              <a:rPr lang="en-US" altLang="ja-JP" sz="900" dirty="0">
                <a:latin typeface="Meiryo UI" panose="020B0604030504040204" pitchFamily="34" charset="-128"/>
                <a:ea typeface="Meiryo UI" panose="020B0604030504040204" pitchFamily="34" charset="-128"/>
              </a:rPr>
              <a:t>145mm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機能：ノック式多色ペン・黒</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赤</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青</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緑</a:t>
            </a:r>
            <a:r>
              <a:rPr lang="en-US" altLang="ja-JP" sz="900" dirty="0">
                <a:latin typeface="Meiryo UI" panose="020B0604030504040204" pitchFamily="34" charset="-128"/>
                <a:ea typeface="Meiryo UI" panose="020B0604030504040204" pitchFamily="34" charset="-128"/>
              </a:rPr>
              <a:t>1.0?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1970</a:t>
            </a:r>
            <a:r>
              <a:rPr lang="ja-JP" altLang="en-US" sz="1600" dirty="0"/>
              <a:t>年代からのロングセラー商品で</a:t>
            </a:r>
            <a:r>
              <a:rPr lang="en-US" altLang="ja-JP" sz="1600" dirty="0"/>
              <a:t>Made in</a:t>
            </a:r>
            <a:r>
              <a:rPr lang="ja-JP" altLang="en-US" sz="1600" dirty="0"/>
              <a:t>フランスの元祖多色ボールペンです。インクは定番カラーの赤黒緑青の４色。上部のリングにネックストラップを付けて使用も可能です。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96ECE14-4373-1408-BDC3-A8FF74088445}"/>
              </a:ext>
            </a:extLst>
          </p:cNvPr>
          <p:cNvPicPr>
            <a:picLocks noChangeAspect="1"/>
          </p:cNvPicPr>
          <p:nvPr/>
        </p:nvPicPr>
        <p:blipFill>
          <a:blip r:embed="rId5"/>
          <a:stretch>
            <a:fillRect/>
          </a:stretch>
        </p:blipFill>
        <p:spPr>
          <a:xfrm>
            <a:off x="701928" y="1434753"/>
            <a:ext cx="3586818" cy="3586818"/>
          </a:xfrm>
          <a:prstGeom prst="rect">
            <a:avLst/>
          </a:prstGeom>
        </p:spPr>
      </p:pic>
    </p:spTree>
    <p:extLst>
      <p:ext uri="{BB962C8B-B14F-4D97-AF65-F5344CB8AC3E}">
        <p14:creationId xmlns:p14="http://schemas.microsoft.com/office/powerpoint/2010/main" val="1904021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オンス・コットンリネンランチトート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マチ付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 綿・リネン混</a:t>
            </a:r>
          </a:p>
          <a:p>
            <a:r>
              <a:rPr lang="ja-JP" altLang="en-US" sz="900" dirty="0">
                <a:latin typeface="Meiryo UI" panose="020B0604030504040204" pitchFamily="34" charset="-128"/>
                <a:ea typeface="Meiryo UI" panose="020B0604030504040204" pitchFamily="34" charset="-128"/>
              </a:rPr>
              <a:t>サイズ： 約</a:t>
            </a:r>
            <a:r>
              <a:rPr lang="en-US" altLang="ja-JP" sz="900" dirty="0">
                <a:latin typeface="Meiryo UI" panose="020B0604030504040204" pitchFamily="34" charset="-128"/>
                <a:ea typeface="Meiryo UI" panose="020B0604030504040204" pitchFamily="34" charset="-128"/>
              </a:rPr>
              <a:t>180×200×100mm(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300mm)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生地の特性上、色や風合いが異なる場合があります。</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お弁当入れなどにぴったりな可愛らしいサイズ感のトート。ナチュラルな風合いの綿と涼しげなリネンをミックスした</a:t>
            </a:r>
            <a:r>
              <a:rPr lang="en-US" altLang="ja-JP" sz="1600" b="0" i="0" dirty="0">
                <a:solidFill>
                  <a:srgbClr val="333333"/>
                </a:solidFill>
                <a:effectLst/>
                <a:highlight>
                  <a:srgbClr val="FFFFFF"/>
                </a:highlight>
                <a:latin typeface="-apple-system"/>
              </a:rPr>
              <a:t>10</a:t>
            </a:r>
            <a:r>
              <a:rPr lang="ja-JP" altLang="en-US" sz="1600" b="0" i="0" dirty="0">
                <a:solidFill>
                  <a:srgbClr val="333333"/>
                </a:solidFill>
                <a:effectLst/>
                <a:highlight>
                  <a:srgbClr val="FFFFFF"/>
                </a:highlight>
                <a:latin typeface="-apple-system"/>
              </a:rPr>
              <a:t>オンスの素材で、オールシーズン使えるアイテム。特典用などにもおすすめ。</a:t>
            </a:r>
            <a:endParaRPr lang="ja-JP" altLang="en-US"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20634C94-54A6-72AA-B1A2-C1230CFD0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96" y="1354942"/>
            <a:ext cx="3714322" cy="371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557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2797076-7D37-E946-80E2-822C905DA378}"/>
              </a:ext>
            </a:extLst>
          </p:cNvPr>
          <p:cNvPicPr>
            <a:picLocks noChangeAspect="1"/>
          </p:cNvPicPr>
          <p:nvPr/>
        </p:nvPicPr>
        <p:blipFill>
          <a:blip r:embed="rId3"/>
          <a:stretch>
            <a:fillRect/>
          </a:stretch>
        </p:blipFill>
        <p:spPr>
          <a:xfrm>
            <a:off x="741282" y="1429969"/>
            <a:ext cx="3468132" cy="3673144"/>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ライトキャンバスタウントート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(260g/㎡)</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330×340×90mm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a:p>
            <a:r>
              <a:rPr lang="ja-JP" altLang="en-US" sz="900" dirty="0">
                <a:latin typeface="Meiryo UI" panose="020B0604030504040204" pitchFamily="34" charset="-128"/>
                <a:ea typeface="Meiryo UI" panose="020B0604030504040204" pitchFamily="34" charset="-128"/>
              </a:rPr>
              <a:t>備考：ネイビー・ナチュラル・ナイトブラック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メインにもサブにも使える</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サイズのシンプルなトートバッグです。マチ付きのため見た目以上に容量も多く便利に利用できることから、オリジナル名入れを施したノベルティグッズ用にもおすすめ！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銀色の工具ペン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アルミ・スチール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φ15×110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本体・プラスドライバー</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本・マイナスドライバー</a:t>
            </a:r>
            <a:r>
              <a:rPr lang="en-US" altLang="ja-JP" sz="900" b="0" i="0" dirty="0">
                <a:solidFill>
                  <a:srgbClr val="333333"/>
                </a:solidFill>
                <a:effectLst/>
                <a:latin typeface="-apple-system"/>
              </a:rPr>
              <a:t>4</a:t>
            </a:r>
            <a:r>
              <a:rPr lang="ja-JP" altLang="en-US" sz="900" b="0" i="0">
                <a:solidFill>
                  <a:srgbClr val="333333"/>
                </a:solidFill>
                <a:effectLst/>
                <a:latin typeface="-apple-system"/>
              </a:rPr>
              <a:t>本</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ペンのようにすっきりとした見た目から持ち歩きにもとっても便利な工具セットです。ゴールドとシルバーの二色バリエーションから選択可能な上、オリジナル名入れも可能です。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9F7BE3D-7524-90E6-E19F-24CC926F6C55}"/>
              </a:ext>
            </a:extLst>
          </p:cNvPr>
          <p:cNvPicPr>
            <a:picLocks noChangeAspect="1"/>
          </p:cNvPicPr>
          <p:nvPr/>
        </p:nvPicPr>
        <p:blipFill>
          <a:blip r:embed="rId5"/>
          <a:stretch>
            <a:fillRect/>
          </a:stretch>
        </p:blipFill>
        <p:spPr>
          <a:xfrm>
            <a:off x="695332" y="1340475"/>
            <a:ext cx="3637677" cy="3637677"/>
          </a:xfrm>
          <a:prstGeom prst="rect">
            <a:avLst/>
          </a:prstGeom>
        </p:spPr>
      </p:pic>
    </p:spTree>
    <p:extLst>
      <p:ext uri="{BB962C8B-B14F-4D97-AF65-F5344CB8AC3E}">
        <p14:creationId xmlns:p14="http://schemas.microsoft.com/office/powerpoint/2010/main" val="2181254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a:t>
            </a:r>
            <a:r>
              <a:rPr lang="en-US" altLang="ja-JP" sz="2000" dirty="0">
                <a:solidFill>
                  <a:schemeClr val="bg1"/>
                </a:solidFill>
                <a:latin typeface="Meiryo UI" panose="020B0604030504040204" pitchFamily="34" charset="-128"/>
                <a:ea typeface="Meiryo UI" panose="020B0604030504040204" pitchFamily="34" charset="-128"/>
              </a:rPr>
              <a:t>FM</a:t>
            </a:r>
            <a:r>
              <a:rPr lang="ja-JP" altLang="en-US" sz="2000" dirty="0">
                <a:solidFill>
                  <a:schemeClr val="bg1"/>
                </a:solidFill>
                <a:latin typeface="Meiryo UI" panose="020B0604030504040204" pitchFamily="34" charset="-128"/>
                <a:ea typeface="Meiryo UI" panose="020B0604030504040204" pitchFamily="34" charset="-128"/>
              </a:rPr>
              <a:t>ポケットラジオ</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グレー・ネイビー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26×116×21mm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ライト</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灯式、単四乾電池</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本使用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別途</a:t>
            </a:r>
            <a:r>
              <a:rPr lang="en-US" altLang="ja-JP" sz="900" b="0" i="0" dirty="0">
                <a:solidFill>
                  <a:srgbClr val="333333"/>
                </a:solidFill>
                <a:effectLst/>
                <a:latin typeface="-apple-system"/>
              </a:rPr>
              <a:t>)</a:t>
            </a:r>
            <a:endParaRPr lang="en-US" altLang="ja-JP" sz="900" dirty="0">
              <a:solidFill>
                <a:srgbClr val="333333"/>
              </a:solidFill>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ズボンのポケットなどにも入れておけるほどのコンパクトなスティックサイズで、</a:t>
            </a:r>
            <a:r>
              <a:rPr lang="en-US" altLang="ja-JP" sz="1600" b="0" i="0" dirty="0">
                <a:solidFill>
                  <a:srgbClr val="333333"/>
                </a:solidFill>
                <a:effectLst/>
                <a:latin typeface="-apple-system"/>
              </a:rPr>
              <a:t>LED</a:t>
            </a:r>
            <a:r>
              <a:rPr lang="ja-JP" altLang="en-US" sz="1600" b="0" i="0" dirty="0">
                <a:solidFill>
                  <a:srgbClr val="333333"/>
                </a:solidFill>
                <a:effectLst/>
                <a:latin typeface="-apple-system"/>
              </a:rPr>
              <a:t>ライト付きも嬉しいワイド</a:t>
            </a:r>
            <a:r>
              <a:rPr lang="en-US" altLang="ja-JP" sz="1600" b="0" i="0" dirty="0">
                <a:solidFill>
                  <a:srgbClr val="333333"/>
                </a:solidFill>
                <a:effectLst/>
                <a:latin typeface="-apple-system"/>
              </a:rPr>
              <a:t>FM</a:t>
            </a:r>
            <a:r>
              <a:rPr lang="ja-JP" altLang="en-US" sz="1600" b="0" i="0" dirty="0">
                <a:solidFill>
                  <a:srgbClr val="333333"/>
                </a:solidFill>
                <a:effectLst/>
                <a:latin typeface="-apple-system"/>
              </a:rPr>
              <a:t>ラジオです。防災イベント等のノベルティグッズ用などとしてもおすすめです。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14173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ポケッタブル電子メモパッド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・ポリウレタン・</a:t>
            </a:r>
            <a:r>
              <a:rPr lang="en-US" altLang="ja-JP" sz="900" dirty="0">
                <a:latin typeface="Meiryo UI" panose="020B0604030504040204" pitchFamily="34" charset="-128"/>
                <a:ea typeface="Meiryo UI" panose="020B0604030504040204" pitchFamily="34" charset="-128"/>
              </a:rPr>
              <a:t>POM</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95×122×12mm</a:t>
            </a:r>
          </a:p>
          <a:p>
            <a:r>
              <a:rPr lang="ja-JP" altLang="en-US" sz="900" dirty="0">
                <a:latin typeface="Meiryo UI" panose="020B0604030504040204" pitchFamily="34" charset="-128"/>
                <a:ea typeface="Meiryo UI" panose="020B0604030504040204" pitchFamily="34" charset="-128"/>
              </a:rPr>
              <a:t>付属品：ボタン電池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個付</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胸ポケットにも収まるコンパクトサイズで持ち歩きに便利な電子メモパッドです。いつでもどこでもサッと取り出せてメモを取ることが可能。専用の白カバーにオリジナル名入れ可能です。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129D805A-0576-D5B3-9771-7CF54ECC3FF0}"/>
              </a:ext>
            </a:extLst>
          </p:cNvPr>
          <p:cNvPicPr>
            <a:picLocks noChangeAspect="1"/>
          </p:cNvPicPr>
          <p:nvPr/>
        </p:nvPicPr>
        <p:blipFill>
          <a:blip r:embed="rId5"/>
          <a:stretch>
            <a:fillRect/>
          </a:stretch>
        </p:blipFill>
        <p:spPr>
          <a:xfrm>
            <a:off x="794088" y="1420783"/>
            <a:ext cx="3514725" cy="3514725"/>
          </a:xfrm>
          <a:prstGeom prst="rect">
            <a:avLst/>
          </a:prstGeom>
        </p:spPr>
      </p:pic>
    </p:spTree>
    <p:extLst>
      <p:ext uri="{BB962C8B-B14F-4D97-AF65-F5344CB8AC3E}">
        <p14:creationId xmlns:p14="http://schemas.microsoft.com/office/powerpoint/2010/main" val="310922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82×105×17mm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EB2F61D-C255-A837-D562-667DB58F0767}"/>
              </a:ext>
            </a:extLst>
          </p:cNvPr>
          <p:cNvPicPr>
            <a:picLocks noChangeAspect="1"/>
          </p:cNvPicPr>
          <p:nvPr/>
        </p:nvPicPr>
        <p:blipFill>
          <a:blip r:embed="rId5"/>
          <a:stretch>
            <a:fillRect/>
          </a:stretch>
        </p:blipFill>
        <p:spPr>
          <a:xfrm>
            <a:off x="752475" y="1449915"/>
            <a:ext cx="3532717" cy="3532717"/>
          </a:xfrm>
          <a:prstGeom prst="rect">
            <a:avLst/>
          </a:prstGeom>
        </p:spPr>
      </p:pic>
    </p:spTree>
    <p:extLst>
      <p:ext uri="{BB962C8B-B14F-4D97-AF65-F5344CB8AC3E}">
        <p14:creationId xmlns:p14="http://schemas.microsoft.com/office/powerpoint/2010/main" val="250971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・紙</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143×99×19mm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包装：ポリ入</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備考：ノート</a:t>
            </a:r>
            <a:r>
              <a:rPr lang="en-US" altLang="ja-JP" sz="900" dirty="0">
                <a:latin typeface="Meiryo UI" panose="020B0604030504040204" pitchFamily="34" charset="-128"/>
                <a:ea typeface="Meiryo UI" panose="020B0604030504040204" pitchFamily="34" charset="-128"/>
              </a:rPr>
              <a:t>96</a:t>
            </a:r>
            <a:r>
              <a:rPr lang="ja-JP" altLang="en-US" sz="900" dirty="0">
                <a:latin typeface="Meiryo UI" panose="020B0604030504040204" pitchFamily="34" charset="-128"/>
                <a:ea typeface="Meiryo UI" panose="020B0604030504040204" pitchFamily="34" charset="-128"/>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本革のような重厚感のあるハードカバーが印象的で格好良い</a:t>
            </a:r>
            <a:r>
              <a:rPr lang="en-US" altLang="ja-JP" sz="1600" b="0" i="0" dirty="0">
                <a:solidFill>
                  <a:srgbClr val="333333"/>
                </a:solidFill>
                <a:effectLst/>
                <a:latin typeface="Meiryo UI" panose="020B0604030504040204" pitchFamily="50" charset="-128"/>
                <a:ea typeface="Meiryo UI" panose="020B0604030504040204" pitchFamily="50" charset="-128"/>
              </a:rPr>
              <a:t>A6</a:t>
            </a:r>
            <a:r>
              <a:rPr lang="ja-JP" altLang="en-US" sz="1600" b="0" i="0" dirty="0">
                <a:solidFill>
                  <a:srgbClr val="333333"/>
                </a:solidFill>
                <a:effectLst/>
                <a:latin typeface="Meiryo UI" panose="020B0604030504040204" pitchFamily="50" charset="-128"/>
                <a:ea typeface="Meiryo UI" panose="020B0604030504040204" pitchFamily="50" charset="-128"/>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42448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クッションマウスパッド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195×226×15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プリント面が広いため、オリジナルのノベルティグッズとして使用すれば効果的に</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できるマウスパッドです。クッション付きのため疲れにくい点もポイントです。是非ご活用ください。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24E2EF0F-9A0B-2D45-836D-371269CD477D}"/>
              </a:ext>
            </a:extLst>
          </p:cNvPr>
          <p:cNvPicPr>
            <a:picLocks noChangeAspect="1"/>
          </p:cNvPicPr>
          <p:nvPr/>
        </p:nvPicPr>
        <p:blipFill>
          <a:blip r:embed="rId5"/>
          <a:stretch>
            <a:fillRect/>
          </a:stretch>
        </p:blipFill>
        <p:spPr>
          <a:xfrm>
            <a:off x="624680" y="1612129"/>
            <a:ext cx="3753119" cy="3154407"/>
          </a:xfrm>
          <a:prstGeom prst="rect">
            <a:avLst/>
          </a:prstGeom>
        </p:spPr>
      </p:pic>
    </p:spTree>
    <p:extLst>
      <p:ext uri="{BB962C8B-B14F-4D97-AF65-F5344CB8AC3E}">
        <p14:creationId xmlns:p14="http://schemas.microsoft.com/office/powerpoint/2010/main" val="267069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148×210×5mm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サイズのリサイクルノートです。とてもシンプルなデザインで、どんなオリジナル名入れでもマッチしますので、ノベルティ用などにおすすめです。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A43855-6159-7843-817E-DEE865DED7B3}"/>
              </a:ext>
            </a:extLst>
          </p:cNvPr>
          <p:cNvPicPr>
            <a:picLocks noChangeAspect="1"/>
          </p:cNvPicPr>
          <p:nvPr/>
        </p:nvPicPr>
        <p:blipFill>
          <a:blip r:embed="rId5"/>
          <a:stretch>
            <a:fillRect/>
          </a:stretch>
        </p:blipFill>
        <p:spPr>
          <a:xfrm>
            <a:off x="958660" y="1452755"/>
            <a:ext cx="3175000" cy="3175000"/>
          </a:xfrm>
          <a:prstGeom prst="rect">
            <a:avLst/>
          </a:prstGeom>
        </p:spPr>
      </p:pic>
    </p:spTree>
    <p:extLst>
      <p:ext uri="{BB962C8B-B14F-4D97-AF65-F5344CB8AC3E}">
        <p14:creationId xmlns:p14="http://schemas.microsoft.com/office/powerpoint/2010/main" val="145093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素材：ポリエステル</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2mm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A04C215-2604-D56A-C0B3-B57FDAC1A9ED}"/>
              </a:ext>
            </a:extLst>
          </p:cNvPr>
          <p:cNvPicPr>
            <a:picLocks noChangeAspect="1"/>
          </p:cNvPicPr>
          <p:nvPr/>
        </p:nvPicPr>
        <p:blipFill>
          <a:blip r:embed="rId5"/>
          <a:stretch>
            <a:fillRect/>
          </a:stretch>
        </p:blipFill>
        <p:spPr>
          <a:xfrm>
            <a:off x="686610" y="1403876"/>
            <a:ext cx="3661487" cy="3661487"/>
          </a:xfrm>
          <a:prstGeom prst="rect">
            <a:avLst/>
          </a:prstGeom>
        </p:spPr>
      </p:pic>
    </p:spTree>
    <p:extLst>
      <p:ext uri="{BB962C8B-B14F-4D97-AF65-F5344CB8AC3E}">
        <p14:creationId xmlns:p14="http://schemas.microsoft.com/office/powerpoint/2010/main" val="3726010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9LED</a:t>
            </a:r>
            <a:r>
              <a:rPr lang="ja-JP" altLang="en-US" sz="2000" dirty="0">
                <a:solidFill>
                  <a:schemeClr val="bg1"/>
                </a:solidFill>
                <a:latin typeface="Meiryo UI" panose="020B0604030504040204" pitchFamily="34" charset="-128"/>
                <a:ea typeface="Meiryo UI" panose="020B0604030504040204" pitchFamily="34" charset="-128"/>
              </a:rPr>
              <a:t>ライトセット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Φ27×90mm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,110×135×35mm</a:t>
            </a:r>
          </a:p>
          <a:p>
            <a:r>
              <a:rPr lang="ja-JP" altLang="en-US" sz="900" dirty="0">
                <a:latin typeface="Meiryo UI" panose="020B0604030504040204" pitchFamily="34" charset="-128"/>
                <a:ea typeface="Meiryo UI" panose="020B0604030504040204" pitchFamily="34" charset="-128"/>
              </a:rPr>
              <a:t>備考：単四電池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添付</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贈答品に最適な化粧箱入りの防災</a:t>
            </a:r>
            <a:r>
              <a:rPr lang="en-US" altLang="ja-JP" sz="1600" dirty="0">
                <a:latin typeface="Meiryo UI" panose="020B0604030504040204" pitchFamily="50" charset="-128"/>
                <a:ea typeface="Meiryo UI" panose="020B0604030504040204" pitchFamily="50" charset="-128"/>
              </a:rPr>
              <a:t>9LED</a:t>
            </a:r>
            <a:r>
              <a:rPr lang="ja-JP" altLang="en-US" sz="1600" dirty="0">
                <a:latin typeface="Meiryo UI" panose="020B0604030504040204" pitchFamily="50" charset="-128"/>
                <a:ea typeface="Meiryo UI" panose="020B0604030504040204" pitchFamily="50" charset="-128"/>
              </a:rPr>
              <a:t>ライトセット。箱から開けて付属の乾電池をセットすればすぐに使えます。本体に名入れをして防災啓発活動のキャンペーンやイベントでご活用ください。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BFCA6FE-A505-ED15-5B88-71A3609470DD}"/>
              </a:ext>
            </a:extLst>
          </p:cNvPr>
          <p:cNvPicPr>
            <a:picLocks noChangeAspect="1"/>
          </p:cNvPicPr>
          <p:nvPr/>
        </p:nvPicPr>
        <p:blipFill>
          <a:blip r:embed="rId5"/>
          <a:stretch>
            <a:fillRect/>
          </a:stretch>
        </p:blipFill>
        <p:spPr>
          <a:xfrm>
            <a:off x="689454" y="1399268"/>
            <a:ext cx="3610731" cy="3610731"/>
          </a:xfrm>
          <a:prstGeom prst="rect">
            <a:avLst/>
          </a:prstGeom>
        </p:spPr>
      </p:pic>
    </p:spTree>
    <p:extLst>
      <p:ext uri="{BB962C8B-B14F-4D97-AF65-F5344CB8AC3E}">
        <p14:creationId xmlns:p14="http://schemas.microsoft.com/office/powerpoint/2010/main" val="231322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750</TotalTime>
  <Words>2696</Words>
  <Application>Microsoft Office PowerPoint</Application>
  <PresentationFormat>画面に合わせる (4:3)</PresentationFormat>
  <Paragraphs>462</Paragraphs>
  <Slides>32</Slides>
  <Notes>32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40" baseType="lpstr">
      <vt:lpstr>-apple-system</vt:lpstr>
      <vt:lpstr>Meiryo UI</vt:lpstr>
      <vt:lpstr>游ゴシック</vt:lpstr>
      <vt:lpstr>Arial</vt:lpstr>
      <vt:lpstr>Calibri</vt:lpstr>
      <vt:lpstr>Calibri Light</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KILAMEK119</cp:lastModifiedBy>
  <cp:revision>246</cp:revision>
  <cp:lastPrinted>2021-08-11T03:04:05Z</cp:lastPrinted>
  <dcterms:created xsi:type="dcterms:W3CDTF">2021-06-21T09:41:39Z</dcterms:created>
  <dcterms:modified xsi:type="dcterms:W3CDTF">2025-08-08T00:56:27Z</dcterms:modified>
</cp:coreProperties>
</file>