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6"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720" cy="3085200"/>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5FB0C-76B9-443E-AFA9-9495D5FBF657}"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1371600" y="1143000"/>
            <a:ext cx="4114080" cy="3085560"/>
          </a:xfrm>
          <a:prstGeom prst="rect">
            <a:avLst/>
          </a:prstGeom>
          <a:ln w="0">
            <a:noFill/>
          </a:ln>
        </p:spPr>
      </p:sp>
      <p:sp>
        <p:nvSpPr>
          <p:cNvPr id="77"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en-US" sz="2000" b="0" strike="noStrike" spc="-1">
              <a:latin typeface="Arial"/>
            </a:endParaRPr>
          </a:p>
        </p:txBody>
      </p:sp>
      <p:sp>
        <p:nvSpPr>
          <p:cNvPr id="78"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019C3-CB79-4926-B591-F73327E972BF}"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9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36620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57324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61043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5295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74488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19822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6267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553611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686030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0717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195160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221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23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594566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613543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173538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312314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1122480"/>
            <a:ext cx="7771680" cy="110649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388220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943393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092046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11511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32938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81121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046225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141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1620459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正方形/長方形 7"/>
          <p:cNvSpPr/>
          <p:nvPr/>
        </p:nvSpPr>
        <p:spPr>
          <a:xfrm>
            <a:off x="279360" y="1295280"/>
            <a:ext cx="4470840" cy="508104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4" name="正方形/長方形 8"/>
          <p:cNvSpPr/>
          <p:nvPr/>
        </p:nvSpPr>
        <p:spPr>
          <a:xfrm>
            <a:off x="281520" y="484920"/>
            <a:ext cx="8582400" cy="60264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680" cy="238680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Tree>
    <p:extLst>
      <p:ext uri="{BB962C8B-B14F-4D97-AF65-F5344CB8AC3E}">
        <p14:creationId xmlns:p14="http://schemas.microsoft.com/office/powerpoint/2010/main" val="32894838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37.xml"/><Relationship Id="rId6" Type="http://schemas.openxmlformats.org/officeDocument/2006/relationships/image" Target="../media/image33.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37.x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真空ステンレスカラータンブラー </a:t>
            </a:r>
            <a:r>
              <a:rPr kumimoji="1" lang="en-US" sz="2000" b="0" i="0" u="none" strike="noStrike" kern="1200" cap="none" spc="-1" normalizeH="0" baseline="0" noProof="0">
                <a:ln>
                  <a:noFill/>
                </a:ln>
                <a:solidFill>
                  <a:srgbClr val="FFFFFF"/>
                </a:solidFill>
                <a:effectLst/>
                <a:uLnTx/>
                <a:uFillTx/>
                <a:latin typeface="Meiryo UI"/>
                <a:ea typeface="Meiryo UI"/>
              </a:rPr>
              <a:t>350ml</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材：ステンレス</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8.1cm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9.8cm</a:t>
            </a:r>
            <a:r>
              <a:rPr kumimoji="1" lang="ja-JP" altLang="en-US" sz="900" b="0" i="0" u="none" strike="noStrike" kern="1200" cap="none" spc="-1" normalizeH="0" baseline="0" noProof="0">
                <a:ln>
                  <a:noFill/>
                </a:ln>
                <a:solidFill>
                  <a:srgbClr val="000000"/>
                </a:solidFill>
                <a:effectLst/>
                <a:uLnTx/>
                <a:uFillTx/>
                <a:latin typeface="Meiryo UI"/>
                <a:ea typeface="Meiryo UI"/>
              </a:rPr>
              <a:t>（包装形態：化粧箱入り）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130g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考：ネイビー、シャンパンゴールド、ホワイト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シックで高級感のあるデザインから人気が高く、真空ステンレス構造で保温力・保冷力にも優れた</a:t>
            </a:r>
            <a:r>
              <a:rPr kumimoji="1" lang="en-US" sz="1600" b="0" i="0" u="none" strike="noStrike" kern="1200" cap="none" spc="-1" normalizeH="0" baseline="0" noProof="0">
                <a:ln>
                  <a:noFill/>
                </a:ln>
                <a:solidFill>
                  <a:srgbClr val="000000"/>
                </a:solidFill>
                <a:effectLst/>
                <a:uLnTx/>
                <a:uFillTx/>
                <a:latin typeface="Meiryo UI"/>
                <a:ea typeface="Meiryo UI"/>
              </a:rPr>
              <a:t>350ml</a:t>
            </a:r>
            <a:r>
              <a:rPr kumimoji="1" lang="ja-JP" altLang="en-US" sz="1600" b="0" i="0" u="none" strike="noStrike" kern="1200" cap="none" spc="-1" normalizeH="0" baseline="0" noProof="0">
                <a:ln>
                  <a:noFill/>
                </a:ln>
                <a:solidFill>
                  <a:srgbClr val="000000"/>
                </a:solidFill>
                <a:effectLst/>
                <a:uLnTx/>
                <a:uFillTx/>
                <a:latin typeface="Meiryo UI"/>
                <a:ea typeface="Meiryo UI"/>
              </a:rPr>
              <a:t>タンブラー。ネイビーとシャンパンゴールドなどの</a:t>
            </a:r>
            <a:r>
              <a:rPr kumimoji="1" lang="en-US" sz="1600" b="0" i="0" u="none" strike="noStrike" kern="1200" cap="none" spc="-1" normalizeH="0" baseline="0" noProof="0">
                <a:ln>
                  <a:noFill/>
                </a:ln>
                <a:solidFill>
                  <a:srgbClr val="000000"/>
                </a:solidFill>
                <a:effectLst/>
                <a:uLnTx/>
                <a:uFillTx/>
                <a:latin typeface="Meiryo UI"/>
                <a:ea typeface="Meiryo UI"/>
              </a:rPr>
              <a:t>3</a:t>
            </a:r>
            <a:r>
              <a:rPr kumimoji="1" lang="ja-JP" altLang="en-US" sz="1600" b="0" i="0" u="none" strike="noStrike" kern="1200" cap="none" spc="-1" normalizeH="0" baseline="0" noProof="0">
                <a:ln>
                  <a:noFill/>
                </a:ln>
                <a:solidFill>
                  <a:srgbClr val="000000"/>
                </a:solidFill>
                <a:effectLst/>
                <a:uLnTx/>
                <a:uFillTx/>
                <a:latin typeface="Meiryo UI"/>
                <a:ea typeface="Meiryo UI"/>
              </a:rPr>
              <a:t>色から、自由にお選びいただけます。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900000" y="1544040"/>
            <a:ext cx="3135600" cy="313560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コットン、ポリエステル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380×370×130(mm)</a:t>
            </a:r>
            <a:r>
              <a:rPr lang="ja-JP" altLang="en-US" sz="900" b="0" i="0" dirty="0">
                <a:solidFill>
                  <a:srgbClr val="333333"/>
                </a:solidFill>
                <a:effectLst/>
                <a:latin typeface="-apple-system"/>
              </a:rPr>
              <a:t>・持ち手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30×560(mm)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12L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10</a:t>
            </a:r>
            <a:r>
              <a:rPr lang="ja-JP" altLang="en-US" sz="1600" b="0" i="0" dirty="0">
                <a:solidFill>
                  <a:srgbClr val="333333"/>
                </a:solidFill>
                <a:effectLst/>
                <a:latin typeface="-apple-system"/>
              </a:rPr>
              <a:t>オンスの厚手なシャンブリックキャンバスを使った、耐久性にも優れた</a:t>
            </a:r>
            <a:r>
              <a:rPr lang="en-US" altLang="ja-JP" sz="1600" b="0" i="0" dirty="0">
                <a:solidFill>
                  <a:srgbClr val="333333"/>
                </a:solidFill>
                <a:effectLst/>
                <a:latin typeface="-apple-system"/>
              </a:rPr>
              <a:t>M</a:t>
            </a:r>
            <a:r>
              <a:rPr lang="ja-JP" altLang="en-US" sz="1600" b="0" i="0" dirty="0">
                <a:solidFill>
                  <a:srgbClr val="333333"/>
                </a:solidFill>
                <a:effectLst/>
                <a:latin typeface="-apple-system"/>
              </a:rPr>
              <a:t>サイズのトートバッグです。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色のカラーバリエーションから選択可能。オリジナル名入れも格安で承ります。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8513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711B6D7A-E61D-CFF5-89E0-579C8183C143}"/>
              </a:ext>
            </a:extLst>
          </p:cNvPr>
          <p:cNvPicPr>
            <a:picLocks noChangeAspect="1"/>
          </p:cNvPicPr>
          <p:nvPr/>
        </p:nvPicPr>
        <p:blipFill>
          <a:blip r:embed="rId5"/>
          <a:stretch>
            <a:fillRect/>
          </a:stretch>
        </p:blipFill>
        <p:spPr>
          <a:xfrm>
            <a:off x="752835" y="1411148"/>
            <a:ext cx="3514725" cy="3514725"/>
          </a:xfrm>
          <a:prstGeom prst="rect">
            <a:avLst/>
          </a:prstGeom>
        </p:spPr>
      </p:pic>
    </p:spTree>
    <p:extLst>
      <p:ext uri="{BB962C8B-B14F-4D97-AF65-F5344CB8AC3E}">
        <p14:creationId xmlns:p14="http://schemas.microsoft.com/office/powerpoint/2010/main" val="223075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270931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3514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50×90×30mm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ソーラー・手回し充電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/55×110×40mm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ソーラー充電も手動充電も可能なため電源いらずで、災害時などにも非常に役立つ手のひらサイズのライトです。いざという時に備えておくと便利。オリジナル名入れも承ります。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935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/14.3×0.5×22.2cm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CR2025</a:t>
            </a:r>
            <a:r>
              <a:rPr lang="ja-JP" altLang="en-US" sz="900" dirty="0">
                <a:latin typeface="Meiryo UI" panose="020B0604030504040204" pitchFamily="34" charset="-128"/>
                <a:ea typeface="Meiryo UI" panose="020B0604030504040204" pitchFamily="34" charset="-128"/>
              </a:rPr>
              <a:t>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月中旬より出荷対応致します。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ペーパーレスで環境にも優しい、サッと書いてパッと消せる電子メモパッド。軽量でバッグに収納しやすいサイズ感なので、持ち運び用にはもちろん、電話メモや伝言板としても重宝します。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2E86A006-C250-9FE9-941B-5DD1553B0B8E}"/>
              </a:ext>
            </a:extLst>
          </p:cNvPr>
          <p:cNvPicPr>
            <a:picLocks noChangeAspect="1"/>
          </p:cNvPicPr>
          <p:nvPr/>
        </p:nvPicPr>
        <p:blipFill>
          <a:blip r:embed="rId5"/>
          <a:stretch>
            <a:fillRect/>
          </a:stretch>
        </p:blipFill>
        <p:spPr>
          <a:xfrm>
            <a:off x="675028" y="1377743"/>
            <a:ext cx="3662089" cy="3662089"/>
          </a:xfrm>
          <a:prstGeom prst="rect">
            <a:avLst/>
          </a:prstGeom>
        </p:spPr>
      </p:pic>
    </p:spTree>
    <p:extLst>
      <p:ext uri="{BB962C8B-B14F-4D97-AF65-F5344CB8AC3E}">
        <p14:creationId xmlns:p14="http://schemas.microsoft.com/office/powerpoint/2010/main" val="206961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87183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BEC902FA-9D9C-06DA-86A0-3215AB3AF55E}"/>
              </a:ext>
            </a:extLst>
          </p:cNvPr>
          <p:cNvPicPr>
            <a:picLocks noChangeAspect="1"/>
          </p:cNvPicPr>
          <p:nvPr/>
        </p:nvPicPr>
        <p:blipFill>
          <a:blip r:embed="rId5"/>
          <a:stretch>
            <a:fillRect/>
          </a:stretch>
        </p:blipFill>
        <p:spPr>
          <a:xfrm>
            <a:off x="747559" y="1330752"/>
            <a:ext cx="3630240" cy="3630240"/>
          </a:xfrm>
          <a:prstGeom prst="rect">
            <a:avLst/>
          </a:prstGeom>
        </p:spPr>
      </p:pic>
    </p:spTree>
    <p:extLst>
      <p:ext uri="{BB962C8B-B14F-4D97-AF65-F5344CB8AC3E}">
        <p14:creationId xmlns:p14="http://schemas.microsoft.com/office/powerpoint/2010/main" val="285304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350109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立つツールポーチ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160×190×60mm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ふたつの大きなポケットとメッシュポケット、スマホ置き、ゴムホルダーまであり、自立してくれるため使い勝手バツグンのツールポーチです。景品用や特典用などにもおすすめ。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2" name="図 91">
            <a:extLst>
              <a:ext uri="{FF2B5EF4-FFF2-40B4-BE49-F238E27FC236}">
                <a16:creationId xmlns:a16="http://schemas.microsoft.com/office/drawing/2014/main" id="{9C332AEB-186D-8E46-3AFF-3158484A9AEE}"/>
              </a:ext>
            </a:extLst>
          </p:cNvPr>
          <p:cNvPicPr>
            <a:picLocks noChangeAspect="1"/>
          </p:cNvPicPr>
          <p:nvPr/>
        </p:nvPicPr>
        <p:blipFill>
          <a:blip r:embed="rId5"/>
          <a:stretch>
            <a:fillRect/>
          </a:stretch>
        </p:blipFill>
        <p:spPr>
          <a:xfrm>
            <a:off x="715883" y="1382306"/>
            <a:ext cx="3627539" cy="3627539"/>
          </a:xfrm>
          <a:prstGeom prst="rect">
            <a:avLst/>
          </a:prstGeom>
        </p:spPr>
      </p:pic>
    </p:spTree>
    <p:extLst>
      <p:ext uri="{BB962C8B-B14F-4D97-AF65-F5344CB8AC3E}">
        <p14:creationId xmlns:p14="http://schemas.microsoft.com/office/powerpoint/2010/main" val="207677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 </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スクエアファン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165×80×30mm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ネックストラップ付きのため首から下げれば両手が自由になるミニファンです。ハンディとしてはもちろん、卓上としても利用出来、名入れスペースも広いためオリジナルグッズにもおすすめ。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9932E690-9AEA-6929-2283-ECF8CE7D849F}"/>
              </a:ext>
            </a:extLst>
          </p:cNvPr>
          <p:cNvPicPr>
            <a:picLocks noChangeAspect="1"/>
          </p:cNvPicPr>
          <p:nvPr/>
        </p:nvPicPr>
        <p:blipFill>
          <a:blip r:embed="rId5"/>
          <a:stretch>
            <a:fillRect/>
          </a:stretch>
        </p:blipFill>
        <p:spPr>
          <a:xfrm>
            <a:off x="767170" y="1348788"/>
            <a:ext cx="3590619" cy="3590619"/>
          </a:xfrm>
          <a:prstGeom prst="rect">
            <a:avLst/>
          </a:prstGeom>
        </p:spPr>
      </p:pic>
    </p:spTree>
    <p:extLst>
      <p:ext uri="{BB962C8B-B14F-4D97-AF65-F5344CB8AC3E}">
        <p14:creationId xmlns:p14="http://schemas.microsoft.com/office/powerpoint/2010/main" val="353789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ボトル入り</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充電ケーブル（カラビナ付き）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樹脂、シリコーンゴム、鉄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φ27×103mm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110×37×37mm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備考：名入れ可能セット内容：ボトルケース、</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種のコネクタをコンパクトにすっきり持ち歩けるカラビナ付きのボトル入り充電ケーブルです。ボトルキャップはスマホスタンドにもなるため、シンプルながら非常に役立つアイテムです。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1842210-BC5E-1FC8-1E4A-290A651CDE96}"/>
              </a:ext>
            </a:extLst>
          </p:cNvPr>
          <p:cNvPicPr>
            <a:picLocks noChangeAspect="1"/>
          </p:cNvPicPr>
          <p:nvPr/>
        </p:nvPicPr>
        <p:blipFill>
          <a:blip r:embed="rId5"/>
          <a:stretch>
            <a:fillRect/>
          </a:stretch>
        </p:blipFill>
        <p:spPr>
          <a:xfrm>
            <a:off x="694517" y="1370724"/>
            <a:ext cx="3648904" cy="3648904"/>
          </a:xfrm>
          <a:prstGeom prst="rect">
            <a:avLst/>
          </a:prstGeom>
        </p:spPr>
      </p:pic>
    </p:spTree>
    <p:extLst>
      <p:ext uri="{BB962C8B-B14F-4D97-AF65-F5344CB8AC3E}">
        <p14:creationId xmlns:p14="http://schemas.microsoft.com/office/powerpoint/2010/main" val="107876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プラチナカラー・フェイスタオル＋ミニタオル</a:t>
            </a:r>
            <a:r>
              <a:rPr lang="en-US" altLang="ja-JP" sz="2000" dirty="0">
                <a:solidFill>
                  <a:schemeClr val="bg1"/>
                </a:solidFill>
                <a:latin typeface="Meiryo UI" panose="020B0604030504040204" pitchFamily="34" charset="-128"/>
                <a:ea typeface="Meiryo UI" panose="020B0604030504040204" pitchFamily="34" charset="-128"/>
              </a:rPr>
              <a:t>2P</a:t>
            </a:r>
            <a:r>
              <a:rPr lang="ja-JP" altLang="en-US" sz="2000" dirty="0">
                <a:solidFill>
                  <a:schemeClr val="bg1"/>
                </a:solidFill>
                <a:latin typeface="Meiryo UI" panose="020B0604030504040204" pitchFamily="34" charset="-128"/>
                <a:ea typeface="Meiryo UI" panose="020B0604030504040204" pitchFamily="34" charset="-128"/>
              </a:rPr>
              <a:t>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サイズ：フェイスタオル：約</a:t>
            </a:r>
            <a:r>
              <a:rPr lang="en-US" altLang="ja-JP" sz="900" dirty="0">
                <a:latin typeface="Meiryo UI" panose="020B0604030504040204" pitchFamily="34" charset="-128"/>
                <a:ea typeface="Meiryo UI" panose="020B0604030504040204" pitchFamily="34" charset="-128"/>
              </a:rPr>
              <a:t>340×800mm</a:t>
            </a:r>
            <a:r>
              <a:rPr lang="ja-JP" altLang="en-US" sz="900" dirty="0">
                <a:latin typeface="Meiryo UI" panose="020B0604030504040204" pitchFamily="34" charset="-128"/>
                <a:ea typeface="Meiryo UI" panose="020B0604030504040204" pitchFamily="34" charset="-128"/>
              </a:rPr>
              <a:t>ミニタオル：約</a:t>
            </a:r>
            <a:r>
              <a:rPr lang="en-US" altLang="ja-JP" sz="900" dirty="0">
                <a:latin typeface="Meiryo UI" panose="020B0604030504040204" pitchFamily="34" charset="-128"/>
                <a:ea typeface="Meiryo UI" panose="020B0604030504040204" pitchFamily="34" charset="-128"/>
              </a:rPr>
              <a:t>200×200mm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43×257×215mm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普段使いに便利な吸水速乾性に優れたフェイスタオルとミニタオルのセットです。使い勝手が良いため受け取る側からも喜ばれるため、贈答用や記念用、またイベント等の特典用にもおすすめ。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0463DF3-5A0F-55A8-598D-B187430AC20F}"/>
              </a:ext>
            </a:extLst>
          </p:cNvPr>
          <p:cNvPicPr>
            <a:picLocks noChangeAspect="1"/>
          </p:cNvPicPr>
          <p:nvPr/>
        </p:nvPicPr>
        <p:blipFill>
          <a:blip r:embed="rId5"/>
          <a:stretch>
            <a:fillRect/>
          </a:stretch>
        </p:blipFill>
        <p:spPr>
          <a:xfrm>
            <a:off x="656250" y="1406962"/>
            <a:ext cx="3627809" cy="3627809"/>
          </a:xfrm>
          <a:prstGeom prst="rect">
            <a:avLst/>
          </a:prstGeom>
        </p:spPr>
      </p:pic>
    </p:spTree>
    <p:extLst>
      <p:ext uri="{BB962C8B-B14F-4D97-AF65-F5344CB8AC3E}">
        <p14:creationId xmlns:p14="http://schemas.microsoft.com/office/powerpoint/2010/main" val="296140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ユーティリティバッグコンビ</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カラー展開：ネイビー、ブラック、ベージュ、スモークブルー</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250×320×100(mm)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25×270(mm)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アクセントカラーがおしゃれな再生</a:t>
            </a:r>
            <a:r>
              <a:rPr lang="en-US" altLang="ja-JP" sz="1600" dirty="0"/>
              <a:t>PET</a:t>
            </a:r>
            <a:r>
              <a:rPr lang="ja-JP" altLang="en-US" sz="1600" dirty="0"/>
              <a:t>ポリエステル生地を使った</a:t>
            </a:r>
            <a:r>
              <a:rPr lang="en-US" altLang="ja-JP" sz="1600" dirty="0"/>
              <a:t>M</a:t>
            </a:r>
            <a:r>
              <a:rPr lang="ja-JP" altLang="en-US" sz="1600" dirty="0"/>
              <a:t>サイズの手提げバッグ。企業や学校の販促物としてとても重宝します。環境配慮の商品であることを示す織ネーム付きです。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586F14F5-78BC-1E98-11A0-EBD646880A6F}"/>
              </a:ext>
            </a:extLst>
          </p:cNvPr>
          <p:cNvPicPr>
            <a:picLocks noChangeAspect="1"/>
          </p:cNvPicPr>
          <p:nvPr/>
        </p:nvPicPr>
        <p:blipFill>
          <a:blip r:embed="rId5"/>
          <a:stretch>
            <a:fillRect/>
          </a:stretch>
        </p:blipFill>
        <p:spPr>
          <a:xfrm>
            <a:off x="649578" y="1349268"/>
            <a:ext cx="3686175" cy="3686175"/>
          </a:xfrm>
          <a:prstGeom prst="rect">
            <a:avLst/>
          </a:prstGeom>
        </p:spPr>
      </p:pic>
    </p:spTree>
    <p:extLst>
      <p:ext uri="{BB962C8B-B14F-4D97-AF65-F5344CB8AC3E}">
        <p14:creationId xmlns:p14="http://schemas.microsoft.com/office/powerpoint/2010/main" val="656973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4632D014-034C-2297-969A-F8D3A7AA1347}"/>
              </a:ext>
            </a:extLst>
          </p:cNvPr>
          <p:cNvPicPr>
            <a:picLocks noChangeAspect="1"/>
          </p:cNvPicPr>
          <p:nvPr/>
        </p:nvPicPr>
        <p:blipFill>
          <a:blip r:embed="rId5"/>
          <a:stretch>
            <a:fillRect/>
          </a:stretch>
        </p:blipFill>
        <p:spPr>
          <a:xfrm>
            <a:off x="733995" y="1381428"/>
            <a:ext cx="3590620" cy="3590620"/>
          </a:xfrm>
          <a:prstGeom prst="rect">
            <a:avLst/>
          </a:prstGeom>
        </p:spPr>
      </p:pic>
    </p:spTree>
    <p:extLst>
      <p:ext uri="{BB962C8B-B14F-4D97-AF65-F5344CB8AC3E}">
        <p14:creationId xmlns:p14="http://schemas.microsoft.com/office/powerpoint/2010/main" val="221157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10"/>
          <p:cNvPicPr/>
          <p:nvPr/>
        </p:nvPicPr>
        <p:blipFill>
          <a:blip r:embed="rId3"/>
          <a:stretch/>
        </p:blipFill>
        <p:spPr>
          <a:xfrm>
            <a:off x="5100120" y="4667760"/>
            <a:ext cx="721440" cy="794880"/>
          </a:xfrm>
          <a:prstGeom prst="rect">
            <a:avLst/>
          </a:prstGeom>
          <a:ln w="0">
            <a:noFill/>
          </a:ln>
        </p:spPr>
      </p:pic>
      <p:pic>
        <p:nvPicPr>
          <p:cNvPr id="46" name="図 7"/>
          <p:cNvPicPr/>
          <p:nvPr/>
        </p:nvPicPr>
        <p:blipFill>
          <a:blip r:embed="rId4"/>
          <a:stretch/>
        </p:blipFill>
        <p:spPr>
          <a:xfrm>
            <a:off x="5096880" y="3119040"/>
            <a:ext cx="703440" cy="815400"/>
          </a:xfrm>
          <a:prstGeom prst="rect">
            <a:avLst/>
          </a:prstGeom>
          <a:ln w="0">
            <a:noFill/>
          </a:ln>
        </p:spPr>
      </p:pic>
      <p:sp>
        <p:nvSpPr>
          <p:cNvPr id="47" name="テキスト ボックス 2"/>
          <p:cNvSpPr/>
          <p:nvPr/>
        </p:nvSpPr>
        <p:spPr>
          <a:xfrm>
            <a:off x="1098720" y="596520"/>
            <a:ext cx="774972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金色のタンブラー＆アイスストーンセット</a:t>
            </a:r>
            <a:endParaRPr kumimoji="1" lang="en-US" sz="2000" b="0" i="0" u="none" strike="noStrike" kern="1200" cap="none" spc="-1" normalizeH="0" baseline="0" noProof="0">
              <a:ln>
                <a:noFill/>
              </a:ln>
              <a:solidFill>
                <a:prstClr val="black"/>
              </a:solidFill>
              <a:effectLst/>
              <a:uLnTx/>
              <a:uFillTx/>
              <a:latin typeface="Arial"/>
            </a:endParaRPr>
          </a:p>
        </p:txBody>
      </p:sp>
      <p:sp>
        <p:nvSpPr>
          <p:cNvPr id="48" name="テキスト ボックス 53"/>
          <p:cNvSpPr/>
          <p:nvPr/>
        </p:nvSpPr>
        <p:spPr>
          <a:xfrm>
            <a:off x="486000" y="5252040"/>
            <a:ext cx="4140360" cy="77904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材：金色のタンブラー/</a:t>
            </a:r>
            <a:r>
              <a:rPr kumimoji="1" lang="ja-JP" altLang="en-US" sz="900" b="0" i="0" u="none" strike="noStrike" kern="1200" cap="none" spc="-1" normalizeH="0" baseline="0" noProof="0">
                <a:ln>
                  <a:noFill/>
                </a:ln>
                <a:solidFill>
                  <a:srgbClr val="000000"/>
                </a:solidFill>
                <a:effectLst/>
                <a:uLnTx/>
                <a:uFillTx/>
                <a:latin typeface="Meiryo UI"/>
                <a:ea typeface="Meiryo UI"/>
              </a:rPr>
              <a:t>アルミ、アイスストーン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大理石</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口径</a:t>
            </a:r>
            <a:r>
              <a:rPr kumimoji="1" lang="en-US" sz="900" b="0" i="0" u="none" strike="noStrike" kern="1200" cap="none" spc="-1" normalizeH="0" baseline="0" noProof="0">
                <a:ln>
                  <a:noFill/>
                </a:ln>
                <a:solidFill>
                  <a:srgbClr val="000000"/>
                </a:solidFill>
                <a:effectLst/>
                <a:uLnTx/>
                <a:uFillTx/>
                <a:latin typeface="Meiryo UI"/>
                <a:ea typeface="Meiryo UI"/>
              </a:rPr>
              <a:t>8cm </a:t>
            </a:r>
            <a:r>
              <a:rPr kumimoji="1" lang="ja-JP" altLang="en-US" sz="900" b="0" i="0" u="none" strike="noStrike" kern="1200" cap="none" spc="-1" normalizeH="0" baseline="0" noProof="0">
                <a:ln>
                  <a:noFill/>
                </a:ln>
                <a:solidFill>
                  <a:srgbClr val="000000"/>
                </a:solidFill>
                <a:effectLst/>
                <a:uLnTx/>
                <a:uFillTx/>
                <a:latin typeface="Meiryo UI"/>
                <a:ea typeface="Meiryo UI"/>
              </a:rPr>
              <a:t>高さ</a:t>
            </a:r>
            <a:r>
              <a:rPr kumimoji="1" lang="en-US" sz="900" b="0" i="0" u="none" strike="noStrike" kern="1200" cap="none" spc="-1" normalizeH="0" baseline="0" noProof="0">
                <a:ln>
                  <a:noFill/>
                </a:ln>
                <a:solidFill>
                  <a:srgbClr val="000000"/>
                </a:solidFill>
                <a:effectLst/>
                <a:uLnTx/>
                <a:uFillTx/>
                <a:latin typeface="Meiryo UI"/>
                <a:ea typeface="Meiryo UI"/>
              </a:rPr>
              <a:t>12.2cm</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2×2×2cm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（包装形態：化粧箱入り）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重　 量：</a:t>
            </a:r>
            <a:r>
              <a:rPr kumimoji="1" lang="en-US" sz="900" b="0" i="0" u="none" strike="noStrike" kern="1200" cap="none" spc="-1" normalizeH="0" baseline="0" noProof="0">
                <a:ln>
                  <a:noFill/>
                </a:ln>
                <a:solidFill>
                  <a:srgbClr val="000000"/>
                </a:solidFill>
                <a:effectLst/>
                <a:uLnTx/>
                <a:uFillTx/>
                <a:latin typeface="Meiryo UI"/>
                <a:ea typeface="Meiryo UI"/>
              </a:rPr>
              <a:t>82g</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付属品：金色のタンブラー</a:t>
            </a:r>
            <a:r>
              <a:rPr kumimoji="1" lang="en-US" sz="900" b="0" i="0" u="none" strike="noStrike" kern="1200" cap="none" spc="-1" normalizeH="0" baseline="0" noProof="0">
                <a:ln>
                  <a:noFill/>
                </a:ln>
                <a:solidFill>
                  <a:srgbClr val="000000"/>
                </a:solidFill>
                <a:effectLst/>
                <a:uLnTx/>
                <a:uFillTx/>
                <a:latin typeface="Meiryo UI"/>
                <a:ea typeface="Meiryo UI"/>
              </a:rPr>
              <a:t>350m</a:t>
            </a:r>
            <a:r>
              <a:rPr kumimoji="1" lang="ja-JP" altLang="en-US" sz="900" b="0" i="0" u="none" strike="noStrike" kern="1200" cap="none" spc="-1" normalizeH="0" baseline="0" noProof="0">
                <a:ln>
                  <a:noFill/>
                </a:ln>
                <a:solidFill>
                  <a:srgbClr val="000000"/>
                </a:solidFill>
                <a:effectLst/>
                <a:uLnTx/>
                <a:uFillTx/>
                <a:latin typeface="Meiryo UI"/>
                <a:ea typeface="Meiryo UI"/>
              </a:rPr>
              <a:t>ｌ</a:t>
            </a:r>
            <a:r>
              <a:rPr kumimoji="1" lang="en-US" sz="900" b="0" i="0" u="none" strike="noStrike" kern="1200" cap="none" spc="-1" normalizeH="0" baseline="0" noProof="0">
                <a:ln>
                  <a:noFill/>
                </a:ln>
                <a:solidFill>
                  <a:srgbClr val="000000"/>
                </a:solidFill>
                <a:effectLst/>
                <a:uLnTx/>
                <a:uFillTx/>
                <a:latin typeface="Meiryo UI"/>
                <a:ea typeface="Meiryo UI"/>
              </a:rPr>
              <a:t>×1</a:t>
            </a:r>
            <a:r>
              <a:rPr kumimoji="1" lang="ja-JP" altLang="en-US" sz="900" b="0" i="0" u="none" strike="noStrike" kern="1200" cap="none" spc="-1" normalizeH="0" baseline="0" noProof="0">
                <a:ln>
                  <a:noFill/>
                </a:ln>
                <a:solidFill>
                  <a:srgbClr val="000000"/>
                </a:solidFill>
                <a:effectLst/>
                <a:uLnTx/>
                <a:uFillTx/>
                <a:latin typeface="Meiryo UI"/>
                <a:ea typeface="Meiryo UI"/>
              </a:rPr>
              <a:t>、アイスストーン</a:t>
            </a:r>
            <a:r>
              <a:rPr kumimoji="1" lang="en-US" sz="900" b="0" i="0" u="none" strike="noStrike" kern="1200" cap="none" spc="-1" normalizeH="0" baseline="0" noProof="0">
                <a:ln>
                  <a:noFill/>
                </a:ln>
                <a:solidFill>
                  <a:srgbClr val="000000"/>
                </a:solidFill>
                <a:effectLst/>
                <a:uLnTx/>
                <a:uFillTx/>
                <a:latin typeface="Meiryo UI"/>
                <a:ea typeface="Meiryo UI"/>
              </a:rPr>
              <a:t>×2</a:t>
            </a:r>
            <a:endParaRPr kumimoji="1" lang="en-US" sz="900" b="0" i="0" u="none" strike="noStrike" kern="1200" cap="none" spc="-1" normalizeH="0" baseline="0" noProof="0">
              <a:ln>
                <a:noFill/>
              </a:ln>
              <a:solidFill>
                <a:prstClr val="black"/>
              </a:solidFill>
              <a:effectLst/>
              <a:uLnTx/>
              <a:uFillTx/>
              <a:latin typeface="Arial"/>
            </a:endParaRPr>
          </a:p>
        </p:txBody>
      </p:sp>
      <p:sp>
        <p:nvSpPr>
          <p:cNvPr id="49" name="テキスト ボックス 3"/>
          <p:cNvSpPr/>
          <p:nvPr/>
        </p:nvSpPr>
        <p:spPr>
          <a:xfrm>
            <a:off x="8151480" y="40334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0" name="テキスト ボックス 6"/>
          <p:cNvSpPr/>
          <p:nvPr/>
        </p:nvSpPr>
        <p:spPr>
          <a:xfrm>
            <a:off x="9838800" y="39268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1" name="円/楕円 8"/>
          <p:cNvSpPr/>
          <p:nvPr/>
        </p:nvSpPr>
        <p:spPr>
          <a:xfrm>
            <a:off x="5035680" y="126864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2" name="テキスト ボックス 42"/>
          <p:cNvSpPr/>
          <p:nvPr/>
        </p:nvSpPr>
        <p:spPr>
          <a:xfrm>
            <a:off x="5035320" y="1496160"/>
            <a:ext cx="73872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3" name="テキスト ボックス 5"/>
          <p:cNvSpPr/>
          <p:nvPr/>
        </p:nvSpPr>
        <p:spPr>
          <a:xfrm>
            <a:off x="9541080" y="346608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13"/>
          <p:cNvSpPr/>
          <p:nvPr/>
        </p:nvSpPr>
        <p:spPr>
          <a:xfrm>
            <a:off x="10086840" y="2473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4"/>
          <p:cNvSpPr/>
          <p:nvPr/>
        </p:nvSpPr>
        <p:spPr>
          <a:xfrm>
            <a:off x="-674640" y="104184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28"/>
          <p:cNvSpPr/>
          <p:nvPr/>
        </p:nvSpPr>
        <p:spPr>
          <a:xfrm>
            <a:off x="6222960" y="34416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9"/>
          <p:cNvSpPr/>
          <p:nvPr/>
        </p:nvSpPr>
        <p:spPr>
          <a:xfrm>
            <a:off x="5950080" y="341640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9"/>
          <p:cNvSpPr/>
          <p:nvPr/>
        </p:nvSpPr>
        <p:spPr>
          <a:xfrm>
            <a:off x="9524880" y="31579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6"/>
          <p:cNvSpPr/>
          <p:nvPr/>
        </p:nvSpPr>
        <p:spPr>
          <a:xfrm>
            <a:off x="8390520" y="733212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7"/>
          <p:cNvSpPr/>
          <p:nvPr/>
        </p:nvSpPr>
        <p:spPr>
          <a:xfrm>
            <a:off x="8017920" y="-736560"/>
            <a:ext cx="183960" cy="368640"/>
          </a:xfrm>
          <a:prstGeom prst="rect">
            <a:avLst/>
          </a:prstGeom>
          <a:noFill/>
          <a:ln w="0">
            <a:noFill/>
          </a:ln>
        </p:spPr>
        <p:style>
          <a:lnRef idx="0">
            <a:scrgbClr r="0" g="0" b="0"/>
          </a:lnRef>
          <a:fillRef idx="0">
            <a:scrgbClr r="0" g="0" b="0"/>
          </a:fillRef>
          <a:effectRef idx="0">
            <a:scrgbClr r="0" g="0" b="0"/>
          </a:effectRef>
          <a:fontRef idx="minor"/>
        </p:style>
      </p:sp>
      <p:sp>
        <p:nvSpPr>
          <p:cNvPr id="61"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2" name="テキスト ボックス 47"/>
          <p:cNvSpPr/>
          <p:nvPr/>
        </p:nvSpPr>
        <p:spPr>
          <a:xfrm>
            <a:off x="486000" y="5029920"/>
            <a:ext cx="446760" cy="22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3" name="テキスト ボックス 48"/>
          <p:cNvSpPr/>
          <p:nvPr/>
        </p:nvSpPr>
        <p:spPr>
          <a:xfrm>
            <a:off x="296280" y="658440"/>
            <a:ext cx="8550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4" name="テキスト ボックス 51"/>
          <p:cNvSpPr/>
          <p:nvPr/>
        </p:nvSpPr>
        <p:spPr>
          <a:xfrm>
            <a:off x="5932080" y="1422000"/>
            <a:ext cx="291636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高級感があり上品なゴールドのタンブラーと、飲み物を薄めずに冷やすことのできるアイスストーンのセットです。抽選会などの賞品としても最適ですし、プレゼント用としても人気です。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5" name="円/楕円 50"/>
          <p:cNvSpPr/>
          <p:nvPr/>
        </p:nvSpPr>
        <p:spPr>
          <a:xfrm>
            <a:off x="5035680" y="53445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6" name="テキスト ボックス 52"/>
          <p:cNvSpPr/>
          <p:nvPr/>
        </p:nvSpPr>
        <p:spPr>
          <a:xfrm>
            <a:off x="5035320" y="5569200"/>
            <a:ext cx="7387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7"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8" name="グループ化 57"/>
          <p:cNvGrpSpPr/>
          <p:nvPr/>
        </p:nvGrpSpPr>
        <p:grpSpPr>
          <a:xfrm>
            <a:off x="5042520" y="3830760"/>
            <a:ext cx="738720" cy="738720"/>
            <a:chOff x="5042520" y="3830760"/>
            <a:chExt cx="738720" cy="738720"/>
          </a:xfrm>
        </p:grpSpPr>
        <p:sp>
          <p:nvSpPr>
            <p:cNvPr id="69" name="円/楕円 58"/>
            <p:cNvSpPr/>
            <p:nvPr/>
          </p:nvSpPr>
          <p:spPr>
            <a:xfrm>
              <a:off x="5042520" y="3830760"/>
              <a:ext cx="738720" cy="73872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0" name="テキスト ボックス 59"/>
            <p:cNvSpPr/>
            <p:nvPr/>
          </p:nvSpPr>
          <p:spPr>
            <a:xfrm>
              <a:off x="5135040" y="4065480"/>
              <a:ext cx="569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1"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2" name="テキスト ボックス 61"/>
          <p:cNvSpPr/>
          <p:nvPr/>
        </p:nvSpPr>
        <p:spPr>
          <a:xfrm>
            <a:off x="6071040" y="420624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3" name="テキスト ボックス 62"/>
          <p:cNvSpPr/>
          <p:nvPr/>
        </p:nvSpPr>
        <p:spPr>
          <a:xfrm>
            <a:off x="6071040" y="5565960"/>
            <a:ext cx="277740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1"/>
          <p:cNvSpPr/>
          <p:nvPr/>
        </p:nvSpPr>
        <p:spPr>
          <a:xfrm>
            <a:off x="8007120" y="-148320"/>
            <a:ext cx="183960" cy="368640"/>
          </a:xfrm>
          <a:prstGeom prst="rect">
            <a:avLst/>
          </a:prstGeom>
          <a:noFill/>
          <a:ln w="0">
            <a:noFill/>
          </a:ln>
        </p:spPr>
        <p:style>
          <a:lnRef idx="0">
            <a:scrgbClr r="0" g="0" b="0"/>
          </a:lnRef>
          <a:fillRef idx="0">
            <a:scrgbClr r="0" g="0" b="0"/>
          </a:fillRef>
          <a:effectRef idx="0">
            <a:scrgbClr r="0" g="0" b="0"/>
          </a:effectRef>
          <a:fontRef idx="minor"/>
        </p:style>
      </p:sp>
      <p:pic>
        <p:nvPicPr>
          <p:cNvPr id="75" name="図 74"/>
          <p:cNvPicPr/>
          <p:nvPr/>
        </p:nvPicPr>
        <p:blipFill>
          <a:blip r:embed="rId5"/>
          <a:stretch/>
        </p:blipFill>
        <p:spPr>
          <a:xfrm>
            <a:off x="720000" y="1496160"/>
            <a:ext cx="3420000" cy="342000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レザースタイルメタルペン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材：真鍮</a:t>
            </a:r>
            <a:r>
              <a:rPr lang="en-US"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133mm</a:t>
            </a:r>
            <a:r>
              <a:rPr lang="ja-JP" altLang="en-US" sz="900">
                <a:latin typeface="Meiryo UI" panose="020B0604030504040204" pitchFamily="34" charset="-128"/>
                <a:ea typeface="Meiryo UI" panose="020B0604030504040204" pitchFamily="34" charset="-128"/>
              </a:rPr>
              <a:t>（包装形態：紙箱）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考：ネイビー・ブラック・ベージュ・ホワイト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メタリックな質感の上、握り部分にレザー風素材を使用したことで高級感を持たせたボールペンです。専用の箱付きのため、記念品などとしても利用できますので、是非お試し下さい。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1E697D-ABE4-6243-95AE-891120E06837}"/>
              </a:ext>
            </a:extLst>
          </p:cNvPr>
          <p:cNvPicPr>
            <a:picLocks noChangeAspect="1"/>
          </p:cNvPicPr>
          <p:nvPr/>
        </p:nvPicPr>
        <p:blipFill>
          <a:blip r:embed="rId5"/>
          <a:stretch>
            <a:fillRect/>
          </a:stretch>
        </p:blipFill>
        <p:spPr>
          <a:xfrm>
            <a:off x="767957" y="1522702"/>
            <a:ext cx="3449346" cy="3449346"/>
          </a:xfrm>
          <a:prstGeom prst="rect">
            <a:avLst/>
          </a:prstGeom>
        </p:spPr>
      </p:pic>
    </p:spTree>
    <p:extLst>
      <p:ext uri="{BB962C8B-B14F-4D97-AF65-F5344CB8AC3E}">
        <p14:creationId xmlns:p14="http://schemas.microsoft.com/office/powerpoint/2010/main" val="416394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材：（本体）ステンレス（取手）</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：（本体）ステンレス（取手）</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色カラーラインナップからお選びいただける、シンプルなステンレスマグ。中空二重構造で放熱しにくく、冷たさ・温かさが持続しやすい点がポイントです。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4B411DF0-4E63-CE49-BFD5-56C188C37188}"/>
              </a:ext>
            </a:extLst>
          </p:cNvPr>
          <p:cNvPicPr>
            <a:picLocks noChangeAspect="1"/>
          </p:cNvPicPr>
          <p:nvPr/>
        </p:nvPicPr>
        <p:blipFill>
          <a:blip r:embed="rId5"/>
          <a:stretch>
            <a:fillRect/>
          </a:stretch>
        </p:blipFill>
        <p:spPr>
          <a:xfrm>
            <a:off x="651327" y="1411148"/>
            <a:ext cx="3701127" cy="3441048"/>
          </a:xfrm>
          <a:prstGeom prst="rect">
            <a:avLst/>
          </a:prstGeom>
        </p:spPr>
      </p:pic>
    </p:spTree>
    <p:extLst>
      <p:ext uri="{BB962C8B-B14F-4D97-AF65-F5344CB8AC3E}">
        <p14:creationId xmlns:p14="http://schemas.microsoft.com/office/powerpoint/2010/main" val="3687620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カラー展開：ブラック、ブラウン、ベージュ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、コーヒー粒、シリコーンゴム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重ねて収納できるスタッキングカフェタンブラー。コーヒー粒を配合したエシカルな商品です。ホット用の小飲み口とアイス用の大飲み口</a:t>
            </a:r>
            <a:r>
              <a:rPr lang="en-US" altLang="ja-JP" sz="1600" dirty="0"/>
              <a:t>2</a:t>
            </a:r>
            <a:r>
              <a:rPr lang="ja-JP" altLang="en-US" sz="1600" dirty="0"/>
              <a:t>種類を完備。飲食店のオリジナルグッズに最適です。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A9D8E5-8DEA-8FDC-6D4E-BE7742C49A85}"/>
              </a:ext>
            </a:extLst>
          </p:cNvPr>
          <p:cNvPicPr>
            <a:picLocks noChangeAspect="1"/>
          </p:cNvPicPr>
          <p:nvPr/>
        </p:nvPicPr>
        <p:blipFill>
          <a:blip r:embed="rId5"/>
          <a:stretch>
            <a:fillRect/>
          </a:stretch>
        </p:blipFill>
        <p:spPr>
          <a:xfrm>
            <a:off x="706071" y="1390625"/>
            <a:ext cx="3534883" cy="3534883"/>
          </a:xfrm>
          <a:prstGeom prst="rect">
            <a:avLst/>
          </a:prstGeom>
        </p:spPr>
      </p:pic>
    </p:spTree>
    <p:extLst>
      <p:ext uri="{BB962C8B-B14F-4D97-AF65-F5344CB8AC3E}">
        <p14:creationId xmlns:p14="http://schemas.microsoft.com/office/powerpoint/2010/main" val="182910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MOTTERU</a:t>
            </a:r>
            <a:r>
              <a:rPr lang="ja-JP" altLang="en-US" sz="2000">
                <a:solidFill>
                  <a:schemeClr val="bg1"/>
                </a:solidFill>
                <a:latin typeface="Meiryo UI" panose="020B0604030504040204" pitchFamily="34" charset="-128"/>
                <a:ea typeface="Meiryo UI" panose="020B0604030504040204" pitchFamily="34" charset="-128"/>
              </a:rPr>
              <a:t>ポケスク ハンカチ ヘミング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 altLang="ja-JP" sz="900" dirty="0">
                <a:latin typeface="Meiryo UI" panose="020B0604030504040204" pitchFamily="34" charset="-128"/>
                <a:ea typeface="Meiryo UI" panose="020B0604030504040204" pitchFamily="34" charset="-128"/>
              </a:rPr>
              <a:t>W380×H350(mm)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 altLang="ja-JP" sz="900" dirty="0">
                <a:latin typeface="Meiryo UI" panose="020B0604030504040204" pitchFamily="34" charset="-128"/>
                <a:ea typeface="Meiryo UI" panose="020B0604030504040204" pitchFamily="34" charset="-128"/>
              </a:rPr>
              <a:t>W90×H110(mm)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考：ブラック・ネイビー・グリーン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簡単に折りたたむことができるプリーツ加工が施されたシンプルな無地タイプの抗菌・防臭ハンカチです。ブラック、ネイビー、グリーンの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色展開から選択可能。是非ご活用ください。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3992800A-C5AC-F243-9620-59D87D8CCBAD}"/>
              </a:ext>
            </a:extLst>
          </p:cNvPr>
          <p:cNvPicPr>
            <a:picLocks noChangeAspect="1"/>
          </p:cNvPicPr>
          <p:nvPr/>
        </p:nvPicPr>
        <p:blipFill>
          <a:blip r:embed="rId5"/>
          <a:stretch>
            <a:fillRect/>
          </a:stretch>
        </p:blipFill>
        <p:spPr>
          <a:xfrm>
            <a:off x="654531" y="1323128"/>
            <a:ext cx="3803650" cy="3697187"/>
          </a:xfrm>
          <a:prstGeom prst="rect">
            <a:avLst/>
          </a:prstGeom>
        </p:spPr>
      </p:pic>
    </p:spTree>
    <p:extLst>
      <p:ext uri="{BB962C8B-B14F-4D97-AF65-F5344CB8AC3E}">
        <p14:creationId xmlns:p14="http://schemas.microsoft.com/office/powerpoint/2010/main" val="572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134973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981F1E-8002-74AC-DABE-BEC341805DD3}"/>
              </a:ext>
            </a:extLst>
          </p:cNvPr>
          <p:cNvPicPr>
            <a:picLocks noChangeAspect="1"/>
          </p:cNvPicPr>
          <p:nvPr/>
        </p:nvPicPr>
        <p:blipFill>
          <a:blip r:embed="rId5"/>
          <a:stretch>
            <a:fillRect/>
          </a:stretch>
        </p:blipFill>
        <p:spPr>
          <a:xfrm>
            <a:off x="717922" y="1365775"/>
            <a:ext cx="3621645" cy="3621645"/>
          </a:xfrm>
          <a:prstGeom prst="rect">
            <a:avLst/>
          </a:prstGeom>
        </p:spPr>
      </p:pic>
    </p:spTree>
    <p:extLst>
      <p:ext uri="{BB962C8B-B14F-4D97-AF65-F5344CB8AC3E}">
        <p14:creationId xmlns:p14="http://schemas.microsoft.com/office/powerpoint/2010/main" val="252122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印刷：昇華転写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表と裏の両面に紙を貼ることで、骨が見えなくなり、見た目が美しく、高級感がぐっと増した仕上がりの扇子です。両面同柄や両面別柄などお客様のご要望に沿ったオリジナル扇子を製作します。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7" name="オブジェクト 26">
            <a:extLst>
              <a:ext uri="{FF2B5EF4-FFF2-40B4-BE49-F238E27FC236}">
                <a16:creationId xmlns:a16="http://schemas.microsoft.com/office/drawing/2014/main" id="{E6EEDA75-64E5-9C5E-1B3C-019D66B393EA}"/>
              </a:ext>
            </a:extLst>
          </p:cNvPr>
          <p:cNvGraphicFramePr>
            <a:graphicFrameLocks noChangeAspect="1"/>
          </p:cNvGraphicFramePr>
          <p:nvPr/>
        </p:nvGraphicFramePr>
        <p:xfrm>
          <a:off x="811164" y="1427094"/>
          <a:ext cx="3590621" cy="3580550"/>
        </p:xfrm>
        <a:graphic>
          <a:graphicData uri="http://schemas.openxmlformats.org/presentationml/2006/ole">
            <mc:AlternateContent xmlns:mc="http://schemas.openxmlformats.org/markup-compatibility/2006">
              <mc:Choice xmlns:v="urn:schemas-microsoft-com:vml" Requires="v">
                <p:oleObj name="Image" r:id="rId5" imgW="6226393" imgH="6209242" progId="Photoshop.Image.13">
                  <p:embed/>
                </p:oleObj>
              </mc:Choice>
              <mc:Fallback>
                <p:oleObj name="Image" r:id="rId5" imgW="6226393" imgH="6209242" progId="Photoshop.Image.13">
                  <p:embed/>
                  <p:pic>
                    <p:nvPicPr>
                      <p:cNvPr id="27" name="オブジェクト 26">
                        <a:extLst>
                          <a:ext uri="{FF2B5EF4-FFF2-40B4-BE49-F238E27FC236}">
                            <a16:creationId xmlns:a16="http://schemas.microsoft.com/office/drawing/2014/main" id="{E6EEDA75-64E5-9C5E-1B3C-019D66B393EA}"/>
                          </a:ext>
                        </a:extLst>
                      </p:cNvPr>
                      <p:cNvPicPr/>
                      <p:nvPr/>
                    </p:nvPicPr>
                    <p:blipFill>
                      <a:blip r:embed="rId6"/>
                      <a:stretch>
                        <a:fillRect/>
                      </a:stretch>
                    </p:blipFill>
                    <p:spPr>
                      <a:xfrm>
                        <a:off x="811164" y="1427094"/>
                        <a:ext cx="3590621" cy="3580550"/>
                      </a:xfrm>
                      <a:prstGeom prst="rect">
                        <a:avLst/>
                      </a:prstGeom>
                    </p:spPr>
                  </p:pic>
                </p:oleObj>
              </mc:Fallback>
            </mc:AlternateContent>
          </a:graphicData>
        </a:graphic>
      </p:graphicFrame>
    </p:spTree>
    <p:extLst>
      <p:ext uri="{BB962C8B-B14F-4D97-AF65-F5344CB8AC3E}">
        <p14:creationId xmlns:p14="http://schemas.microsoft.com/office/powerpoint/2010/main" val="48918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印刷：片面インクジェット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素材：ポリエステル・竹（白・茶・黒）</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オブジェクト 24">
            <a:extLst>
              <a:ext uri="{FF2B5EF4-FFF2-40B4-BE49-F238E27FC236}">
                <a16:creationId xmlns:a16="http://schemas.microsoft.com/office/drawing/2014/main" id="{CAEB1551-5479-C21E-EADD-BB3E1EB9302B}"/>
              </a:ext>
            </a:extLst>
          </p:cNvPr>
          <p:cNvGraphicFramePr>
            <a:graphicFrameLocks noChangeAspect="1"/>
          </p:cNvGraphicFramePr>
          <p:nvPr/>
        </p:nvGraphicFramePr>
        <p:xfrm>
          <a:off x="628904" y="1345268"/>
          <a:ext cx="3814458" cy="3738711"/>
        </p:xfrm>
        <a:graphic>
          <a:graphicData uri="http://schemas.openxmlformats.org/presentationml/2006/ole">
            <mc:AlternateContent xmlns:mc="http://schemas.openxmlformats.org/markup-compatibility/2006">
              <mc:Choice xmlns:v="urn:schemas-microsoft-com:vml" Requires="v">
                <p:oleObj name="Image" r:id="rId5" imgW="6475647" imgH="6346119" progId="Photoshop.Image.13">
                  <p:embed/>
                </p:oleObj>
              </mc:Choice>
              <mc:Fallback>
                <p:oleObj name="Image" r:id="rId5" imgW="6475647" imgH="6346119" progId="Photoshop.Image.13">
                  <p:embed/>
                  <p:pic>
                    <p:nvPicPr>
                      <p:cNvPr id="25" name="オブジェクト 24">
                        <a:extLst>
                          <a:ext uri="{FF2B5EF4-FFF2-40B4-BE49-F238E27FC236}">
                            <a16:creationId xmlns:a16="http://schemas.microsoft.com/office/drawing/2014/main" id="{CAEB1551-5479-C21E-EADD-BB3E1EB9302B}"/>
                          </a:ext>
                        </a:extLst>
                      </p:cNvPr>
                      <p:cNvPicPr/>
                      <p:nvPr/>
                    </p:nvPicPr>
                    <p:blipFill>
                      <a:blip r:embed="rId6"/>
                      <a:stretch>
                        <a:fillRect/>
                      </a:stretch>
                    </p:blipFill>
                    <p:spPr>
                      <a:xfrm>
                        <a:off x="628904" y="1345268"/>
                        <a:ext cx="3814458" cy="3738711"/>
                      </a:xfrm>
                      <a:prstGeom prst="rect">
                        <a:avLst/>
                      </a:prstGeom>
                    </p:spPr>
                  </p:pic>
                </p:oleObj>
              </mc:Fallback>
            </mc:AlternateContent>
          </a:graphicData>
        </a:graphic>
      </p:graphicFrame>
    </p:spTree>
    <p:extLst>
      <p:ext uri="{BB962C8B-B14F-4D97-AF65-F5344CB8AC3E}">
        <p14:creationId xmlns:p14="http://schemas.microsoft.com/office/powerpoint/2010/main" val="2810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E3BC686-9111-E669-F15D-499C7BF886F2}"/>
              </a:ext>
            </a:extLst>
          </p:cNvPr>
          <p:cNvPicPr>
            <a:picLocks noChangeAspect="1"/>
          </p:cNvPicPr>
          <p:nvPr/>
        </p:nvPicPr>
        <p:blipFill>
          <a:blip r:embed="rId5"/>
          <a:stretch>
            <a:fillRect/>
          </a:stretch>
        </p:blipFill>
        <p:spPr>
          <a:xfrm>
            <a:off x="813088" y="1447781"/>
            <a:ext cx="3420571" cy="3420571"/>
          </a:xfrm>
          <a:prstGeom prst="rect">
            <a:avLst/>
          </a:prstGeom>
        </p:spPr>
      </p:pic>
    </p:spTree>
    <p:extLst>
      <p:ext uri="{BB962C8B-B14F-4D97-AF65-F5344CB8AC3E}">
        <p14:creationId xmlns:p14="http://schemas.microsoft.com/office/powerpoint/2010/main" val="399793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110×60×58mm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見た目もすっきりしていてオシャレな、コンパクトに折りたたむことが出来るアルミ素材の万年カレンダーです。カラーバリーションはブラックとシルバーに</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EC2B01-04DA-F848-91A5-0DEEC3F1B6E6}"/>
              </a:ext>
            </a:extLst>
          </p:cNvPr>
          <p:cNvPicPr>
            <a:picLocks noChangeAspect="1"/>
          </p:cNvPicPr>
          <p:nvPr/>
        </p:nvPicPr>
        <p:blipFill>
          <a:blip r:embed="rId5"/>
          <a:stretch>
            <a:fillRect/>
          </a:stretch>
        </p:blipFill>
        <p:spPr>
          <a:xfrm>
            <a:off x="387906" y="1961462"/>
            <a:ext cx="4263771" cy="2441154"/>
          </a:xfrm>
          <a:prstGeom prst="rect">
            <a:avLst/>
          </a:prstGeom>
        </p:spPr>
      </p:pic>
    </p:spTree>
    <p:extLst>
      <p:ext uri="{BB962C8B-B14F-4D97-AF65-F5344CB8AC3E}">
        <p14:creationId xmlns:p14="http://schemas.microsoft.com/office/powerpoint/2010/main" val="351451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ユーティリティバッグコンビ</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L)2</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300×360×140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25×450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15</a:t>
            </a:r>
            <a:r>
              <a:rPr lang="en" altLang="ja-JP" sz="900" spc="2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考：ネイビーブルー・ブラウン・ダークグリーン・ワインレッド・インクブラック・シーブルー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軽量なポリエステル素材ですがしっかりとした厚みがあり、厚手のカタログや資料を入れても安心な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サイズトート。ツートーンカラーのシンプルなデザインもオシャレですので是非ご活用ください。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C9027E45-D488-E443-A381-44048D579C0F}"/>
              </a:ext>
            </a:extLst>
          </p:cNvPr>
          <p:cNvPicPr>
            <a:picLocks noChangeAspect="1"/>
          </p:cNvPicPr>
          <p:nvPr/>
        </p:nvPicPr>
        <p:blipFill>
          <a:blip r:embed="rId5"/>
          <a:stretch>
            <a:fillRect/>
          </a:stretch>
        </p:blipFill>
        <p:spPr>
          <a:xfrm>
            <a:off x="857284" y="1406298"/>
            <a:ext cx="3368984" cy="3571682"/>
          </a:xfrm>
          <a:prstGeom prst="rect">
            <a:avLst/>
          </a:prstGeom>
        </p:spPr>
      </p:pic>
    </p:spTree>
    <p:extLst>
      <p:ext uri="{BB962C8B-B14F-4D97-AF65-F5344CB8AC3E}">
        <p14:creationId xmlns:p14="http://schemas.microsoft.com/office/powerpoint/2010/main" val="17918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コンパクトファーストエイドキット</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a:t>
            </a:r>
            <a:r>
              <a:rPr lang="en-US" altLang="ja-JP" sz="900" b="0" i="0" dirty="0">
                <a:solidFill>
                  <a:srgbClr val="333333"/>
                </a:solidFill>
                <a:effectLst/>
                <a:latin typeface="-apple-system"/>
              </a:rPr>
              <a:t>:117×78×33mm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収納ケース・絆創膏</a:t>
            </a:r>
            <a:r>
              <a:rPr lang="en-US" altLang="ja-JP" sz="900" b="0" i="0" dirty="0">
                <a:solidFill>
                  <a:srgbClr val="333333"/>
                </a:solidFill>
                <a:effectLst/>
                <a:latin typeface="-apple-system"/>
              </a:rPr>
              <a:t>5P</a:t>
            </a:r>
            <a:r>
              <a:rPr lang="ja-JP" altLang="en-US" sz="900" b="0" i="0" dirty="0">
                <a:solidFill>
                  <a:srgbClr val="333333"/>
                </a:solidFill>
                <a:effectLst/>
                <a:latin typeface="-apple-system"/>
              </a:rPr>
              <a:t>・ワンタッチ包帯・コットンパフ</a:t>
            </a:r>
            <a:r>
              <a:rPr lang="en-US" altLang="ja-JP" sz="900" b="0" i="0" dirty="0">
                <a:solidFill>
                  <a:srgbClr val="333333"/>
                </a:solidFill>
                <a:effectLst/>
                <a:latin typeface="-apple-system"/>
              </a:rPr>
              <a:t>3P</a:t>
            </a:r>
            <a:r>
              <a:rPr lang="ja-JP" altLang="en-US" sz="900" b="0" i="0" dirty="0">
                <a:solidFill>
                  <a:srgbClr val="333333"/>
                </a:solidFill>
                <a:effectLst/>
                <a:latin typeface="-apple-system"/>
              </a:rPr>
              <a:t>・綿棒</a:t>
            </a:r>
            <a:r>
              <a:rPr lang="en-US" altLang="ja-JP" sz="900" b="0" i="0" dirty="0">
                <a:solidFill>
                  <a:srgbClr val="333333"/>
                </a:solidFill>
                <a:effectLst/>
                <a:latin typeface="-apple-system"/>
              </a:rPr>
              <a:t>		10P</a:t>
            </a:r>
            <a:r>
              <a:rPr lang="ja-JP" altLang="en-US" sz="900" b="0" i="0" dirty="0">
                <a:solidFill>
                  <a:srgbClr val="333333"/>
                </a:solidFill>
                <a:effectLst/>
                <a:latin typeface="-apple-system"/>
              </a:rPr>
              <a:t>・救急手引</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バッグなどにサッと入れられる手頃なサイズのセミハードケース入りの上、いざという時に役立つ救急</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点セットです。突然見舞われる災害時用などに備えておくと安心。是非ご活用ください。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6444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タブレットスタンド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、スチール、シリコーンゴム</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112×</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67×</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26mm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スマホ＆タブレットに対応したモバイルスタンド。角度や高さの調整も可能で、動画視聴やビデオ通話に最適！設置台には安定して端末操作ができる滑り止め付きで、充電しながらでも使用可能です。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0DF40A8D-60F4-9C02-E7DD-D71CCA185CE3}"/>
              </a:ext>
            </a:extLst>
          </p:cNvPr>
          <p:cNvPicPr>
            <a:picLocks noChangeAspect="1"/>
          </p:cNvPicPr>
          <p:nvPr/>
        </p:nvPicPr>
        <p:blipFill>
          <a:blip r:embed="rId5"/>
          <a:stretch>
            <a:fillRect/>
          </a:stretch>
        </p:blipFill>
        <p:spPr>
          <a:xfrm>
            <a:off x="663170" y="1353311"/>
            <a:ext cx="3676445" cy="3676445"/>
          </a:xfrm>
          <a:prstGeom prst="rect">
            <a:avLst/>
          </a:prstGeom>
        </p:spPr>
      </p:pic>
    </p:spTree>
    <p:extLst>
      <p:ext uri="{BB962C8B-B14F-4D97-AF65-F5344CB8AC3E}">
        <p14:creationId xmlns:p14="http://schemas.microsoft.com/office/powerpoint/2010/main" val="32042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814821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2840</Words>
  <Application>Microsoft Office PowerPoint</Application>
  <PresentationFormat>画面に合わせる (4:3)</PresentationFormat>
  <Paragraphs>459</Paragraphs>
  <Slides>32</Slides>
  <Notes>32</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32</vt:i4>
      </vt:variant>
    </vt:vector>
  </HeadingPairs>
  <TitlesOfParts>
    <vt:vector size="45"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1_Office Theme</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2024-07-25T07:49:38Z</dcterms:modified>
</cp:coreProperties>
</file>