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82" d="100"/>
          <a:sy n="82" d="100"/>
        </p:scale>
        <p:origin x="780" y="9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10</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11</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25</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28</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29</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30</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32</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4</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5</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6</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7</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8</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9</a:t>
            </a:fld>
            <a:endParaRPr kumimoji="1" lang="ja-JP" altLang="en-US"/>
          </a:p>
        </p:txBody>
      </p:sp>
    </p:spTree>
    <p:extLst>
      <p:ext uri="{BB962C8B-B14F-4D97-AF65-F5344CB8AC3E}">
        <p14:creationId xmlns:p14="http://schemas.microsoft.com/office/powerpoint/2010/main" val="8295238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6.jp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7.jpg"/><Relationship Id="rId4" Type="http://schemas.openxmlformats.org/officeDocument/2006/relationships/image" Target="../media/image2.emf"/></Relationships>
</file>

<file path=ppt/slides/_rels/slide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8.jpg"/><Relationship Id="rId4" Type="http://schemas.openxmlformats.org/officeDocument/2006/relationships/image" Target="../media/image2.emf"/></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2.emf"/></Relationships>
</file>

<file path=ppt/slides/_rels/slide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2.emf"/></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emf"/></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emf"/></Relationships>
</file>

<file path=ppt/slides/_rels/slide2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emf"/></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5.jpg"/><Relationship Id="rId4" Type="http://schemas.openxmlformats.org/officeDocument/2006/relationships/image" Target="../media/image2.emf"/></Relationships>
</file>

<file path=ppt/slides/_rels/slide2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2.emf"/></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emf"/></Relationships>
</file>

<file path=ppt/slides/_rels/slide2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emf"/></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emf"/></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emf"/></Relationships>
</file>

<file path=ppt/slides/_rels/slide2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2.emf"/></Relationships>
</file>

<file path=ppt/slides/_rels/slide3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2.png"/><Relationship Id="rId4" Type="http://schemas.openxmlformats.org/officeDocument/2006/relationships/image" Target="../media/image2.emf"/></Relationships>
</file>

<file path=ppt/slides/_rels/slide3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2.emf"/></Relationships>
</file>

<file path=ppt/slides/_rels/slide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image" Target="../media/image2.emf"/></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モシモニソナエル 乾電池式モバイルバッテリー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20×65×82mm</a:t>
            </a:r>
          </a:p>
          <a:p>
            <a:r>
              <a:rPr lang="ja-JP" altLang="en-US" sz="900" dirty="0">
                <a:latin typeface="Meiryo UI" panose="020B0604030504040204" pitchFamily="34" charset="-128"/>
                <a:ea typeface="Meiryo UI" panose="020B0604030504040204" pitchFamily="34" charset="-128"/>
              </a:rPr>
              <a:t>包装：化粧箱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単</a:t>
            </a:r>
            <a:r>
              <a:rPr lang="en-US" altLang="ja-JP" sz="1600" dirty="0"/>
              <a:t>3</a:t>
            </a:r>
            <a:r>
              <a:rPr lang="ja-JP" altLang="en-US" sz="1600" dirty="0"/>
              <a:t>電池</a:t>
            </a:r>
            <a:r>
              <a:rPr lang="en-US" altLang="ja-JP" sz="1600" dirty="0"/>
              <a:t>4</a:t>
            </a:r>
            <a:r>
              <a:rPr lang="ja-JP" altLang="en-US" sz="1600" dirty="0"/>
              <a:t>本でスマートフォンの充電ができる、出先などで便利なモバイルバッテリーです。</a:t>
            </a:r>
            <a:r>
              <a:rPr lang="en-US" altLang="ja-JP" sz="1600" dirty="0"/>
              <a:t>USB</a:t>
            </a:r>
            <a:r>
              <a:rPr lang="ja-JP" altLang="en-US" sz="1600" dirty="0"/>
              <a:t>ライト付きのため災害時などにも！防災イベントのノベルティ用等にもおすすめです。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3" name="図 22">
            <a:extLst>
              <a:ext uri="{FF2B5EF4-FFF2-40B4-BE49-F238E27FC236}">
                <a16:creationId xmlns:a16="http://schemas.microsoft.com/office/drawing/2014/main" id="{E5230246-154A-E681-C4C7-8837AB5B0EEB}"/>
              </a:ext>
            </a:extLst>
          </p:cNvPr>
          <p:cNvPicPr>
            <a:picLocks noChangeAspect="1"/>
          </p:cNvPicPr>
          <p:nvPr/>
        </p:nvPicPr>
        <p:blipFill>
          <a:blip r:embed="rId5"/>
          <a:stretch>
            <a:fillRect/>
          </a:stretch>
        </p:blipFill>
        <p:spPr>
          <a:xfrm>
            <a:off x="715446" y="1354657"/>
            <a:ext cx="3627975" cy="3627975"/>
          </a:xfrm>
          <a:prstGeom prst="rect">
            <a:avLst/>
          </a:prstGeom>
        </p:spPr>
      </p:pic>
    </p:spTree>
    <p:extLst>
      <p:ext uri="{BB962C8B-B14F-4D97-AF65-F5344CB8AC3E}">
        <p14:creationId xmlns:p14="http://schemas.microsoft.com/office/powerpoint/2010/main" val="31617986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dirty="0">
                <a:solidFill>
                  <a:schemeClr val="bg1"/>
                </a:solidFill>
                <a:latin typeface="Meiryo UI" panose="020B0604030504040204" pitchFamily="34" charset="-128"/>
                <a:ea typeface="Meiryo UI" panose="020B0604030504040204" pitchFamily="34" charset="-128"/>
              </a:rPr>
              <a:t>スクエアハンディファン</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ネックストラップ付き</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本体</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:ABS</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樹脂、ポリプロピレンネックストラップ</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ポリエステル</a:t>
            </a:r>
            <a:endPar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a:t>
            </a:r>
            <a:r>
              <a:rPr lang="en-US" altLang="ja-JP" sz="900" dirty="0">
                <a:latin typeface="Meiryo UI" panose="020B0604030504040204" pitchFamily="50" charset="-128"/>
                <a:ea typeface="Meiryo UI" panose="020B0604030504040204" pitchFamily="50" charset="-128"/>
              </a:rPr>
              <a:t>160×80×28mm</a:t>
            </a:r>
            <a:r>
              <a:rPr lang="ja-JP" altLang="en-US" sz="900" dirty="0">
                <a:latin typeface="Meiryo UI" panose="020B0604030504040204" pitchFamily="50" charset="-128"/>
                <a:ea typeface="Meiryo UI" panose="020B0604030504040204" pitchFamily="50" charset="-128"/>
              </a:rPr>
              <a:t>箱サイズ</a:t>
            </a:r>
            <a:r>
              <a:rPr lang="en-US" altLang="ja-JP" sz="900" dirty="0">
                <a:latin typeface="Meiryo UI" panose="020B0604030504040204" pitchFamily="50" charset="-128"/>
                <a:ea typeface="Meiryo UI" panose="020B0604030504040204" pitchFamily="50" charset="-128"/>
              </a:rPr>
              <a:t>170×94×38mm</a:t>
            </a:r>
          </a:p>
          <a:p>
            <a:r>
              <a:rPr lang="ja-JP" altLang="en-US" sz="900" dirty="0">
                <a:latin typeface="Meiryo UI" panose="020B0604030504040204" pitchFamily="50" charset="-128"/>
                <a:ea typeface="Meiryo UI" panose="020B0604030504040204" pitchFamily="50" charset="-128"/>
              </a:rPr>
              <a:t>包装：化粧箱入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 名入れ可能、単四乾電池</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本</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別</a:t>
            </a:r>
            <a:r>
              <a:rPr lang="en-US" altLang="ja-JP" sz="900" dirty="0">
                <a:latin typeface="Meiryo UI" panose="020B0604030504040204" pitchFamily="50" charset="-128"/>
                <a:ea typeface="Meiryo UI" panose="020B0604030504040204" pitchFamily="50" charset="-128"/>
              </a:rPr>
              <a:t>)</a:t>
            </a:r>
            <a:r>
              <a:rPr lang="ja-JP" altLang="en-US" sz="900" dirty="0">
                <a:latin typeface="Meiryo UI" panose="020B0604030504040204" pitchFamily="50" charset="-128"/>
                <a:ea typeface="Meiryo UI" panose="020B0604030504040204" pitchFamily="50" charset="-128"/>
              </a:rPr>
              <a:t>セット内容</a:t>
            </a:r>
            <a:r>
              <a:rPr lang="en-US" altLang="ja-JP" sz="900" dirty="0">
                <a:latin typeface="Meiryo UI" panose="020B0604030504040204" pitchFamily="50" charset="-128"/>
                <a:ea typeface="Meiryo UI" panose="020B0604030504040204" pitchFamily="50" charset="-128"/>
              </a:rPr>
              <a:t>:</a:t>
            </a:r>
            <a:r>
              <a:rPr lang="ja-JP" altLang="en-US" sz="900">
                <a:latin typeface="Meiryo UI" panose="020B0604030504040204" pitchFamily="50" charset="-128"/>
                <a:ea typeface="Meiryo UI" panose="020B0604030504040204" pitchFamily="50" charset="-128"/>
              </a:rPr>
              <a:t>本体、ネックストラップ</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ハンディとしてはもちろん、首から下げて顔に風をあてることも、スタンドとしても使用することもできるスクエアファンです。オリジナル名入れも可能なため、夏場の販促用としてもおすすめ。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5466EFBD-6467-5E97-239B-85DDE4AC737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4120" y="1380623"/>
            <a:ext cx="3579764" cy="3579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652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ハンディチョッパー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ステンレス、</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PP</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a:t>
            </a:r>
            <a:r>
              <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rPr>
              <a:t>PET</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他</a:t>
            </a:r>
            <a:endPar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a:t>
            </a:r>
            <a:r>
              <a:rPr lang="zh-CN" altLang="en-US" sz="900" dirty="0">
                <a:latin typeface="Meiryo UI" panose="020B0604030504040204" pitchFamily="50" charset="-128"/>
                <a:ea typeface="Meiryo UI" panose="020B0604030504040204" pitchFamily="50" charset="-128"/>
              </a:rPr>
              <a:t> 縦</a:t>
            </a:r>
            <a:r>
              <a:rPr lang="en-US" altLang="zh-CN" sz="900" dirty="0">
                <a:latin typeface="Meiryo UI" panose="020B0604030504040204" pitchFamily="50" charset="-128"/>
                <a:ea typeface="Meiryo UI" panose="020B0604030504040204" pitchFamily="50" charset="-128"/>
              </a:rPr>
              <a:t>127×</a:t>
            </a:r>
            <a:r>
              <a:rPr lang="zh-CN" altLang="en-US" sz="900" dirty="0">
                <a:latin typeface="Meiryo UI" panose="020B0604030504040204" pitchFamily="50" charset="-128"/>
                <a:ea typeface="Meiryo UI" panose="020B0604030504040204" pitchFamily="50" charset="-128"/>
              </a:rPr>
              <a:t>横</a:t>
            </a:r>
            <a:r>
              <a:rPr lang="en-US" altLang="zh-CN" sz="900" dirty="0">
                <a:latin typeface="Meiryo UI" panose="020B0604030504040204" pitchFamily="50" charset="-128"/>
                <a:ea typeface="Meiryo UI" panose="020B0604030504040204" pitchFamily="50" charset="-128"/>
              </a:rPr>
              <a:t>125×</a:t>
            </a:r>
            <a:r>
              <a:rPr lang="zh-CN" altLang="en-US" sz="900" dirty="0">
                <a:latin typeface="Meiryo UI" panose="020B0604030504040204" pitchFamily="50" charset="-128"/>
                <a:ea typeface="Meiryo UI" panose="020B0604030504040204" pitchFamily="50" charset="-128"/>
              </a:rPr>
              <a:t>高</a:t>
            </a:r>
            <a:r>
              <a:rPr lang="en-US" altLang="zh-CN" sz="900" dirty="0">
                <a:latin typeface="Meiryo UI" panose="020B0604030504040204" pitchFamily="50" charset="-128"/>
                <a:ea typeface="Meiryo UI" panose="020B0604030504040204" pitchFamily="50" charset="-128"/>
              </a:rPr>
              <a:t>100(</a:t>
            </a:r>
            <a:r>
              <a:rPr lang="zh-CN" altLang="en-US" sz="900" dirty="0">
                <a:latin typeface="Meiryo UI" panose="020B0604030504040204" pitchFamily="50" charset="-128"/>
                <a:ea typeface="Meiryo UI" panose="020B0604030504040204" pitchFamily="50" charset="-128"/>
              </a:rPr>
              <a:t>ｍｍ</a:t>
            </a:r>
            <a:r>
              <a:rPr lang="en-US" altLang="zh-CN"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包装：箱入</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180</a:t>
            </a:r>
            <a:r>
              <a:rPr lang="ja-JP" altLang="en-US" sz="900" dirty="0">
                <a:latin typeface="Meiryo UI" panose="020B0604030504040204" pitchFamily="50" charset="-128"/>
                <a:ea typeface="Meiryo UI" panose="020B0604030504040204" pitchFamily="50" charset="-128"/>
              </a:rPr>
              <a:t>個以上元払いサービス</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面倒なみじん切りが手軽にできるハンディチョッパーです。人参や玉ねぎなどの具材を適当なサイズにカットして中に入れハンドルを引くだけ。見た目も可愛らしいためノベルティ用におすすめ。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8E79394B-897D-A511-EB40-74E40C7BD6F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9857" y="1436752"/>
            <a:ext cx="3473356" cy="34733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76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ワイヤーロック（シルバー・ブラック）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素材：亜鉛合金・ステンレススチール・</a:t>
            </a:r>
            <a:r>
              <a:rPr lang="en-US" altLang="ja-JP" sz="900" dirty="0">
                <a:latin typeface="Meiryo UI" panose="020B0604030504040204" pitchFamily="34" charset="-128"/>
                <a:ea typeface="Meiryo UI" panose="020B0604030504040204" pitchFamily="34" charset="-128"/>
              </a:rPr>
              <a:t>ABS</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40×78×25mm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/45×83×23mm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鍵を持ち歩く必要がなく便利なダイヤル式のワイヤーロック。軽量かつコンパクトサイズなため持ち歩きに適しており、自転車やヘルメットの盗難防止用に最適なアイテムです。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3" name="図 32">
            <a:extLst>
              <a:ext uri="{FF2B5EF4-FFF2-40B4-BE49-F238E27FC236}">
                <a16:creationId xmlns:a16="http://schemas.microsoft.com/office/drawing/2014/main" id="{C6E1C70A-1792-1679-93B9-D2E30134A94A}"/>
              </a:ext>
            </a:extLst>
          </p:cNvPr>
          <p:cNvPicPr>
            <a:picLocks noChangeAspect="1"/>
          </p:cNvPicPr>
          <p:nvPr/>
        </p:nvPicPr>
        <p:blipFill>
          <a:blip r:embed="rId5"/>
          <a:stretch>
            <a:fillRect/>
          </a:stretch>
        </p:blipFill>
        <p:spPr>
          <a:xfrm>
            <a:off x="703633" y="1395160"/>
            <a:ext cx="3655737" cy="3655737"/>
          </a:xfrm>
          <a:prstGeom prst="rect">
            <a:avLst/>
          </a:prstGeom>
        </p:spPr>
      </p:pic>
    </p:spTree>
    <p:extLst>
      <p:ext uri="{BB962C8B-B14F-4D97-AF65-F5344CB8AC3E}">
        <p14:creationId xmlns:p14="http://schemas.microsoft.com/office/powerpoint/2010/main" val="2503378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3WAY</a:t>
            </a:r>
            <a:r>
              <a:rPr lang="ja-JP" altLang="en-US" sz="2000">
                <a:solidFill>
                  <a:schemeClr val="bg1"/>
                </a:solidFill>
                <a:latin typeface="Meiryo UI" panose="020B0604030504040204" pitchFamily="34" charset="-128"/>
                <a:ea typeface="Meiryo UI" panose="020B0604030504040204" pitchFamily="34" charset="-128"/>
              </a:rPr>
              <a:t>ビニルスパバッグ</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材：クリアバッグ：ポリ塩化ビニル、</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メッシュバッグ：ナイロン、ポリエステル、ポリプロピレン</a:t>
            </a: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：クリアバッグ：約</a:t>
            </a:r>
            <a:r>
              <a:rPr lang="en-US" altLang="ja-JP" sz="900" dirty="0">
                <a:latin typeface="Meiryo UI" panose="020B0604030504040204" pitchFamily="34" charset="-128"/>
                <a:ea typeface="Meiryo UI" panose="020B0604030504040204" pitchFamily="34" charset="-128"/>
              </a:rPr>
              <a:t>165</a:t>
            </a:r>
            <a:r>
              <a:rPr lang="ja-JP" altLang="en-US" sz="900">
                <a:latin typeface="Meiryo UI" panose="020B0604030504040204" pitchFamily="34" charset="-128"/>
                <a:ea typeface="Meiryo UI" panose="020B0604030504040204" pitchFamily="34" charset="-128"/>
              </a:rPr>
              <a:t>（全高</a:t>
            </a:r>
            <a:r>
              <a:rPr lang="en-US" altLang="ja-JP" sz="900" dirty="0">
                <a:latin typeface="Meiryo UI" panose="020B0604030504040204" pitchFamily="34" charset="-128"/>
                <a:ea typeface="Meiryo UI" panose="020B0604030504040204" pitchFamily="34" charset="-128"/>
              </a:rPr>
              <a:t>200</a:t>
            </a:r>
            <a:r>
              <a:rPr lang="ja-JP" altLang="en-US" sz="90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×230×90mm</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メッシュバッグ：約</a:t>
            </a:r>
            <a:r>
              <a:rPr lang="en-US" altLang="ja-JP" sz="900" dirty="0">
                <a:latin typeface="Meiryo UI" panose="020B0604030504040204" pitchFamily="34" charset="-128"/>
                <a:ea typeface="Meiryo UI" panose="020B0604030504040204" pitchFamily="34" charset="-128"/>
              </a:rPr>
              <a:t>150×200×90mm </a:t>
            </a:r>
          </a:p>
          <a:p>
            <a:r>
              <a:rPr lang="ja-JP" altLang="en-US" sz="900">
                <a:latin typeface="Meiryo UI" panose="020B0604030504040204" pitchFamily="34" charset="-128"/>
                <a:ea typeface="Meiryo UI" panose="020B0604030504040204" pitchFamily="34" charset="-128"/>
              </a:rPr>
              <a:t>　　　　　（包装形態：ポリ袋入）</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考：ブラック・クリア</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ふたつ重ねて使用することも可能でオシャレなメッシュ素材とクリア素材のバッグセットです。カラーバリエーションはブラックとクリアの</a:t>
            </a:r>
            <a:r>
              <a:rPr lang="en-US" altLang="ja-JP" sz="1600" dirty="0">
                <a:latin typeface="Meiryo UI" panose="020B0604030504040204" pitchFamily="34" charset="-128"/>
                <a:ea typeface="Meiryo UI" panose="020B0604030504040204" pitchFamily="34" charset="-128"/>
              </a:rPr>
              <a:t>2</a:t>
            </a:r>
            <a:r>
              <a:rPr lang="ja-JP" altLang="en-US" sz="1600">
                <a:latin typeface="Meiryo UI" panose="020B0604030504040204" pitchFamily="34" charset="-128"/>
                <a:ea typeface="Meiryo UI" panose="020B0604030504040204" pitchFamily="34" charset="-128"/>
              </a:rPr>
              <a:t>色展開。オリジナル名入れも承ります。</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2" name="図 11">
            <a:extLst>
              <a:ext uri="{FF2B5EF4-FFF2-40B4-BE49-F238E27FC236}">
                <a16:creationId xmlns:a16="http://schemas.microsoft.com/office/drawing/2014/main" id="{8753EF92-7E67-9D4D-9D1C-AB0D725B089D}"/>
              </a:ext>
            </a:extLst>
          </p:cNvPr>
          <p:cNvPicPr>
            <a:picLocks noChangeAspect="1"/>
          </p:cNvPicPr>
          <p:nvPr/>
        </p:nvPicPr>
        <p:blipFill>
          <a:blip r:embed="rId5"/>
          <a:stretch>
            <a:fillRect/>
          </a:stretch>
        </p:blipFill>
        <p:spPr>
          <a:xfrm>
            <a:off x="636942" y="1496155"/>
            <a:ext cx="3597832" cy="3505972"/>
          </a:xfrm>
          <a:prstGeom prst="rect">
            <a:avLst/>
          </a:prstGeom>
        </p:spPr>
      </p:pic>
    </p:spTree>
    <p:extLst>
      <p:ext uri="{BB962C8B-B14F-4D97-AF65-F5344CB8AC3E}">
        <p14:creationId xmlns:p14="http://schemas.microsoft.com/office/powerpoint/2010/main" val="13599312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dirty="0">
                <a:solidFill>
                  <a:schemeClr val="bg1"/>
                </a:solidFill>
                <a:latin typeface="Meiryo UI" panose="020B0604030504040204" pitchFamily="34" charset="-128"/>
                <a:ea typeface="Meiryo UI" panose="020B0604030504040204" pitchFamily="34" charset="-128"/>
              </a:rPr>
              <a:t>ハイパワー</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PS</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伸長時</a:t>
            </a:r>
            <a:r>
              <a:rPr lang="en-US" altLang="zh-TW" sz="900" b="0" i="0" dirty="0">
                <a:solidFill>
                  <a:srgbClr val="333333"/>
                </a:solidFill>
                <a:effectLst/>
                <a:latin typeface="-apple-system"/>
              </a:rPr>
              <a:t>/φ87×200mm､</a:t>
            </a:r>
            <a:r>
              <a:rPr lang="zh-TW" altLang="en-US" sz="900" b="0" i="0" dirty="0">
                <a:solidFill>
                  <a:srgbClr val="333333"/>
                </a:solidFill>
                <a:effectLst/>
                <a:latin typeface="-apple-system"/>
              </a:rPr>
              <a:t>収納時</a:t>
            </a:r>
            <a:r>
              <a:rPr lang="en-US" altLang="zh-TW" sz="900" b="0" i="0" dirty="0">
                <a:solidFill>
                  <a:srgbClr val="333333"/>
                </a:solidFill>
                <a:effectLst/>
                <a:latin typeface="-apple-system"/>
              </a:rPr>
              <a:t>/φ87×143mm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機　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COB+LED1</a:t>
            </a:r>
            <a:r>
              <a:rPr lang="ja-JP" altLang="en-US" sz="900" b="0" i="0" dirty="0">
                <a:solidFill>
                  <a:srgbClr val="333333"/>
                </a:solidFill>
                <a:effectLst/>
                <a:latin typeface="-apple-system"/>
              </a:rPr>
              <a:t>灯式</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a:t>
            </a:r>
            <a:endParaRPr lang="en-US" altLang="ja-JP" sz="900" spc="2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生産国</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中国</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TW" altLang="en-US" sz="900" b="0" i="0" dirty="0">
                <a:solidFill>
                  <a:srgbClr val="333333"/>
                </a:solidFill>
                <a:effectLst/>
                <a:latin typeface="-apple-system"/>
              </a:rPr>
              <a:t>単三乾電池</a:t>
            </a:r>
            <a:r>
              <a:rPr lang="en-US" altLang="zh-TW" sz="900" b="0" i="0" dirty="0">
                <a:solidFill>
                  <a:srgbClr val="333333"/>
                </a:solidFill>
                <a:effectLst/>
                <a:latin typeface="-apple-system"/>
              </a:rPr>
              <a:t>3</a:t>
            </a:r>
            <a:r>
              <a:rPr lang="zh-TW" altLang="en-US" sz="900" b="0" i="0" dirty="0">
                <a:solidFill>
                  <a:srgbClr val="333333"/>
                </a:solidFill>
                <a:effectLst/>
                <a:latin typeface="-apple-system"/>
              </a:rPr>
              <a:t>本使用</a:t>
            </a:r>
            <a:r>
              <a:rPr lang="en-US" altLang="zh-TW" sz="900" b="0" i="0" dirty="0">
                <a:solidFill>
                  <a:srgbClr val="333333"/>
                </a:solidFill>
                <a:effectLst/>
                <a:latin typeface="-apple-system"/>
              </a:rPr>
              <a:t>(</a:t>
            </a:r>
            <a:r>
              <a:rPr lang="zh-TW" altLang="en-US" sz="900" b="0" i="0" dirty="0">
                <a:solidFill>
                  <a:srgbClr val="333333"/>
                </a:solidFill>
                <a:effectLst/>
                <a:latin typeface="-apple-system"/>
              </a:rPr>
              <a:t>別途</a:t>
            </a:r>
            <a:r>
              <a:rPr lang="en-US" altLang="zh-TW" sz="900" b="0" i="0" dirty="0">
                <a:solidFill>
                  <a:srgbClr val="333333"/>
                </a:solidFill>
                <a:effectLst/>
                <a:latin typeface="-apple-system"/>
              </a:rPr>
              <a:t>)</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側面のハンドルで懐中電灯としても使えるため、アウトドアシーンはもちろん、非常用として常備しておくのにもおすすめの</a:t>
            </a:r>
            <a:r>
              <a:rPr lang="en-US" altLang="ja-JP" sz="1600" b="0" i="0" dirty="0">
                <a:solidFill>
                  <a:srgbClr val="333333"/>
                </a:solidFill>
                <a:effectLst/>
                <a:latin typeface="-apple-system"/>
              </a:rPr>
              <a:t>COB</a:t>
            </a:r>
            <a:r>
              <a:rPr lang="ja-JP" altLang="en-US" sz="1600" b="0" i="0" dirty="0">
                <a:solidFill>
                  <a:srgbClr val="333333"/>
                </a:solidFill>
                <a:effectLst/>
                <a:latin typeface="-apple-system"/>
              </a:rPr>
              <a:t>ハイパワーランタンです。特典用などにもおすすめです。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3488565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モバイルウォータープルーフポーチ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PVC</a:t>
            </a:r>
            <a:r>
              <a:rPr lang="ja-JP" altLang="en" sz="900">
                <a:latin typeface="Meiryo UI" panose="020B0604030504040204" pitchFamily="34" charset="-128"/>
                <a:ea typeface="Meiryo UI" panose="020B0604030504040204" pitchFamily="34" charset="-128"/>
              </a:rPr>
              <a:t>、</a:t>
            </a:r>
            <a:r>
              <a:rPr lang="en" altLang="ja-JP" sz="900" dirty="0">
                <a:latin typeface="Meiryo UI" panose="020B0604030504040204" pitchFamily="34" charset="-128"/>
                <a:ea typeface="Meiryo UI" panose="020B0604030504040204" pitchFamily="34" charset="-128"/>
              </a:rPr>
              <a:t>PP </a:t>
            </a:r>
            <a:r>
              <a:rPr lang="ja-JP" altLang="en-US" sz="900">
                <a:latin typeface="Meiryo UI" panose="020B0604030504040204" pitchFamily="34" charset="-128"/>
                <a:ea typeface="Meiryo UI" panose="020B0604030504040204" pitchFamily="34" charset="-128"/>
              </a:rPr>
              <a:t>他 </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：本体</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102×198×13(</a:t>
            </a:r>
            <a:r>
              <a:rPr lang="en" altLang="ja-JP" sz="900" dirty="0">
                <a:latin typeface="Meiryo UI" panose="020B0604030504040204" pitchFamily="34" charset="-128"/>
                <a:ea typeface="Meiryo UI" panose="020B0604030504040204" pitchFamily="34" charset="-128"/>
              </a:rPr>
              <a:t>mm)</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ネックストラップ</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全長約</a:t>
            </a:r>
            <a:r>
              <a:rPr lang="en-US" altLang="ja-JP" sz="900" dirty="0">
                <a:latin typeface="Meiryo UI" panose="020B0604030504040204" pitchFamily="34" charset="-128"/>
                <a:ea typeface="Meiryo UI" panose="020B0604030504040204" pitchFamily="34" charset="-128"/>
              </a:rPr>
              <a:t>1010(</a:t>
            </a:r>
            <a:r>
              <a:rPr lang="en" altLang="ja-JP" sz="900" dirty="0">
                <a:latin typeface="Meiryo UI" panose="020B0604030504040204" pitchFamily="34" charset="-128"/>
                <a:ea typeface="Meiryo UI" panose="020B0604030504040204" pitchFamily="34" charset="-128"/>
              </a:rPr>
              <a:t>mm)</a:t>
            </a:r>
          </a:p>
          <a:p>
            <a:r>
              <a:rPr lang="ja-JP" altLang="en-US" sz="900">
                <a:latin typeface="Meiryo UI" panose="020B0604030504040204" pitchFamily="34" charset="-128"/>
                <a:ea typeface="Meiryo UI" panose="020B0604030504040204" pitchFamily="34" charset="-128"/>
              </a:rPr>
              <a:t>付属品：取説付</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台紙面</a:t>
            </a:r>
            <a:r>
              <a:rPr lang="en-US" altLang="ja-JP"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入れたままでも操作が可能な上、しっかりとスマホを水から守ってくれるウォータープルーフポーチです。首からさげられるストラップ付きも高ポイント。ノベルティ用などとしてもおすすめです。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26" name="図 25">
            <a:extLst>
              <a:ext uri="{FF2B5EF4-FFF2-40B4-BE49-F238E27FC236}">
                <a16:creationId xmlns:a16="http://schemas.microsoft.com/office/drawing/2014/main" id="{A97B6F20-283A-2A45-B328-7AF43266635B}"/>
              </a:ext>
            </a:extLst>
          </p:cNvPr>
          <p:cNvPicPr>
            <a:picLocks noChangeAspect="1"/>
          </p:cNvPicPr>
          <p:nvPr/>
        </p:nvPicPr>
        <p:blipFill>
          <a:blip r:embed="rId5"/>
          <a:stretch>
            <a:fillRect/>
          </a:stretch>
        </p:blipFill>
        <p:spPr>
          <a:xfrm>
            <a:off x="1012318" y="1367706"/>
            <a:ext cx="3031460" cy="3660631"/>
          </a:xfrm>
          <a:prstGeom prst="rect">
            <a:avLst/>
          </a:prstGeom>
        </p:spPr>
      </p:pic>
    </p:spTree>
    <p:extLst>
      <p:ext uri="{BB962C8B-B14F-4D97-AF65-F5344CB8AC3E}">
        <p14:creationId xmlns:p14="http://schemas.microsoft.com/office/powerpoint/2010/main" val="2405377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テントクロス クリアポーチ</a:t>
            </a:r>
            <a:r>
              <a:rPr lang="en-US" altLang="ja-JP" sz="2000" dirty="0">
                <a:solidFill>
                  <a:schemeClr val="bg1"/>
                </a:solidFill>
                <a:latin typeface="Meiryo UI" panose="020B0604030504040204" pitchFamily="34" charset="-128"/>
                <a:ea typeface="Meiryo UI" panose="020B0604030504040204" pitchFamily="34" charset="-128"/>
              </a:rPr>
              <a:t>A4</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zh-CN" altLang="en-US" sz="900" b="0" i="0" dirty="0">
                <a:solidFill>
                  <a:srgbClr val="333333"/>
                </a:solidFill>
                <a:effectLst/>
                <a:latin typeface="-apple-system"/>
              </a:rPr>
              <a:t>縦</a:t>
            </a:r>
            <a:r>
              <a:rPr lang="en-US" altLang="zh-CN" sz="900" b="0" i="0" dirty="0">
                <a:solidFill>
                  <a:srgbClr val="333333"/>
                </a:solidFill>
                <a:effectLst/>
                <a:latin typeface="-apple-system"/>
              </a:rPr>
              <a:t>248×</a:t>
            </a:r>
            <a:r>
              <a:rPr lang="zh-CN" altLang="en-US" sz="900" b="0" i="0" dirty="0">
                <a:solidFill>
                  <a:srgbClr val="333333"/>
                </a:solidFill>
                <a:effectLst/>
                <a:latin typeface="-apple-system"/>
              </a:rPr>
              <a:t>横</a:t>
            </a:r>
            <a:r>
              <a:rPr lang="en-US" altLang="zh-CN" sz="900" b="0" i="0" dirty="0">
                <a:solidFill>
                  <a:srgbClr val="333333"/>
                </a:solidFill>
                <a:effectLst/>
                <a:latin typeface="-apple-system"/>
              </a:rPr>
              <a:t>333×</a:t>
            </a:r>
            <a:r>
              <a:rPr lang="zh-CN" altLang="en-US" sz="900" b="0" i="0" dirty="0">
                <a:solidFill>
                  <a:srgbClr val="333333"/>
                </a:solidFill>
                <a:effectLst/>
                <a:latin typeface="-apple-system"/>
              </a:rPr>
              <a:t>奥行</a:t>
            </a:r>
            <a:r>
              <a:rPr lang="en-US" altLang="zh-CN" sz="900" b="0" i="0" dirty="0">
                <a:solidFill>
                  <a:srgbClr val="333333"/>
                </a:solidFill>
                <a:effectLst/>
                <a:latin typeface="-apple-system"/>
              </a:rPr>
              <a:t>23mm</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中に入れた物を外からでもひと目で視認できる上、耐久性にも優れたテントクロスを使用した、使い勝手の良い</a:t>
            </a:r>
            <a:r>
              <a:rPr lang="en-US" altLang="ja-JP" sz="1600" b="0" i="0" dirty="0">
                <a:solidFill>
                  <a:srgbClr val="333333"/>
                </a:solidFill>
                <a:effectLst/>
                <a:latin typeface="-apple-system"/>
              </a:rPr>
              <a:t>A4</a:t>
            </a:r>
            <a:r>
              <a:rPr lang="ja-JP" altLang="en-US" sz="1600" b="0" i="0" dirty="0">
                <a:solidFill>
                  <a:srgbClr val="333333"/>
                </a:solidFill>
                <a:effectLst/>
                <a:latin typeface="-apple-system"/>
              </a:rPr>
              <a:t>サイズのポーチです。全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色のカラー展開から選択可能。名入れも格安で承ります。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35693187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スフィア・バンブーファイバーマルチ保存容器</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素材：素材　本体：ポリプロピレン（バンブーファイバー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蓋：竹 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53×166×115mm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59×170×120mm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600ml</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備考：竹部分の素材の特徴としてフシの出方、表情に個体差がございます。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バンブーファイバー配合の本体とバンブー素材の蓋の丈夫で便利でエコな保存容器です。カラーバリエーションはミントとアイボリーの</a:t>
            </a:r>
            <a:r>
              <a:rPr lang="en-US" altLang="ja-JP" sz="1600" dirty="0"/>
              <a:t>2</a:t>
            </a:r>
            <a:r>
              <a:rPr lang="ja-JP" altLang="en-US" sz="1600" dirty="0"/>
              <a:t>色展開。オリジナル名入れも格安で可能です。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5" name="図 34">
            <a:extLst>
              <a:ext uri="{FF2B5EF4-FFF2-40B4-BE49-F238E27FC236}">
                <a16:creationId xmlns:a16="http://schemas.microsoft.com/office/drawing/2014/main" id="{0759CC84-F15D-3241-9672-A28D05A4AC68}"/>
              </a:ext>
            </a:extLst>
          </p:cNvPr>
          <p:cNvPicPr>
            <a:picLocks noChangeAspect="1"/>
          </p:cNvPicPr>
          <p:nvPr/>
        </p:nvPicPr>
        <p:blipFill>
          <a:blip r:embed="rId5"/>
          <a:stretch>
            <a:fillRect/>
          </a:stretch>
        </p:blipFill>
        <p:spPr>
          <a:xfrm>
            <a:off x="709737" y="1384733"/>
            <a:ext cx="3560088" cy="3560088"/>
          </a:xfrm>
          <a:prstGeom prst="rect">
            <a:avLst/>
          </a:prstGeom>
        </p:spPr>
      </p:pic>
    </p:spTree>
    <p:extLst>
      <p:ext uri="{BB962C8B-B14F-4D97-AF65-F5344CB8AC3E}">
        <p14:creationId xmlns:p14="http://schemas.microsoft.com/office/powerpoint/2010/main" val="25322796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スフィア・バンブーファイバーランチボックス</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空気弁付き</a:t>
            </a:r>
            <a:r>
              <a:rPr lang="en-US" altLang="ja-JP" sz="2000" dirty="0">
                <a:solidFill>
                  <a:schemeClr val="bg1"/>
                </a:solidFill>
                <a:latin typeface="Meiryo UI" panose="020B0604030504040204" pitchFamily="34" charset="-128"/>
                <a:ea typeface="Meiryo UI" panose="020B0604030504040204" pitchFamily="34" charset="-128"/>
              </a:rPr>
              <a:t>) </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素材：本体・留め具：ポリプロピレン（バンブーファイバー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 蓋：ポリプロピレン（バンブーファイバー</a:t>
            </a:r>
            <a:r>
              <a:rPr lang="en-US" altLang="ja-JP" sz="900" dirty="0">
                <a:latin typeface="Meiryo UI" panose="020B0604030504040204" pitchFamily="34" charset="-128"/>
                <a:ea typeface="Meiryo UI" panose="020B0604030504040204" pitchFamily="34" charset="-128"/>
              </a:rPr>
              <a:t>30</a:t>
            </a:r>
            <a:r>
              <a:rPr lang="ja-JP" altLang="en-US" sz="900" dirty="0">
                <a:latin typeface="Meiryo UI" panose="020B0604030504040204" pitchFamily="34" charset="-128"/>
                <a:ea typeface="Meiryo UI" panose="020B0604030504040204" pitchFamily="34" charset="-128"/>
              </a:rPr>
              <a:t>％配合）、</a:t>
            </a:r>
            <a:r>
              <a:rPr lang="en-US" altLang="ja-JP" sz="900" dirty="0">
                <a:latin typeface="Meiryo UI" panose="020B0604030504040204" pitchFamily="34" charset="-128"/>
                <a:ea typeface="Meiryo UI" panose="020B0604030504040204" pitchFamily="34" charset="-128"/>
              </a:rPr>
              <a:t>TPR </a:t>
            </a:r>
            <a:r>
              <a:rPr lang="ja-JP" altLang="en-US" sz="900" dirty="0">
                <a:latin typeface="Meiryo UI" panose="020B0604030504040204" pitchFamily="34" charset="-128"/>
                <a:ea typeface="Meiryo UI" panose="020B0604030504040204" pitchFamily="34" charset="-128"/>
              </a:rPr>
              <a:t>パッキン：シリコーンゴム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64×190×120mm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66×195×125mm</a:t>
            </a:r>
          </a:p>
          <a:p>
            <a:r>
              <a:rPr lang="ja-JP" altLang="en-US" sz="900" dirty="0">
                <a:latin typeface="Meiryo UI" panose="020B0604030504040204" pitchFamily="34" charset="-128"/>
                <a:ea typeface="Meiryo UI" panose="020B0604030504040204" pitchFamily="34" charset="-128"/>
              </a:rPr>
              <a:t>容量：</a:t>
            </a:r>
            <a:r>
              <a:rPr lang="en-US" altLang="ja-JP" sz="900" dirty="0">
                <a:latin typeface="Meiryo UI" panose="020B0604030504040204" pitchFamily="34" charset="-128"/>
                <a:ea typeface="Meiryo UI" panose="020B0604030504040204" pitchFamily="34" charset="-128"/>
              </a:rPr>
              <a:t>1000ml</a:t>
            </a:r>
          </a:p>
          <a:p>
            <a:r>
              <a:rPr lang="ja-JP" altLang="en-US" sz="900" dirty="0">
                <a:latin typeface="Meiryo UI" panose="020B0604030504040204" pitchFamily="34" charset="-128"/>
                <a:ea typeface="Meiryo UI" panose="020B0604030504040204" pitchFamily="34" charset="-128"/>
              </a:rPr>
              <a:t>包装 ：化粧箱入</a:t>
            </a:r>
          </a:p>
          <a:p>
            <a:r>
              <a:rPr lang="ja-JP" altLang="en-US" sz="900" dirty="0">
                <a:latin typeface="Meiryo UI" panose="020B0604030504040204" pitchFamily="34" charset="-128"/>
                <a:ea typeface="Meiryo UI" panose="020B0604030504040204" pitchFamily="34" charset="-128"/>
              </a:rPr>
              <a:t>備考：</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天然素材配合の為、色味・表面の風合いなどに若干の個体差が生じます。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バンブーファイバー配合素材で軽量</a:t>
            </a:r>
            <a:r>
              <a:rPr lang="en-US" altLang="ja-JP" sz="1600" dirty="0"/>
              <a:t>&amp;</a:t>
            </a:r>
            <a:r>
              <a:rPr lang="ja-JP" altLang="en-US" sz="1600" dirty="0"/>
              <a:t>耐久性にも優れている上、空気弁付きで使い勝手も良いランチボックス。カラーバリエーションはミントとアイボリーの</a:t>
            </a:r>
            <a:r>
              <a:rPr lang="en-US" altLang="ja-JP" sz="1600" dirty="0"/>
              <a:t>2</a:t>
            </a:r>
            <a:r>
              <a:rPr lang="ja-JP" altLang="en-US" sz="1600" dirty="0"/>
              <a:t>色展開から選択可能です。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75" name="図 74">
            <a:extLst>
              <a:ext uri="{FF2B5EF4-FFF2-40B4-BE49-F238E27FC236}">
                <a16:creationId xmlns:a16="http://schemas.microsoft.com/office/drawing/2014/main" id="{00433BB6-7113-A072-E616-9E16F631B189}"/>
              </a:ext>
            </a:extLst>
          </p:cNvPr>
          <p:cNvPicPr>
            <a:picLocks noChangeAspect="1"/>
          </p:cNvPicPr>
          <p:nvPr/>
        </p:nvPicPr>
        <p:blipFill>
          <a:blip r:embed="rId5"/>
          <a:stretch>
            <a:fillRect/>
          </a:stretch>
        </p:blipFill>
        <p:spPr>
          <a:xfrm>
            <a:off x="783560" y="1399851"/>
            <a:ext cx="3516432" cy="3516432"/>
          </a:xfrm>
          <a:prstGeom prst="rect">
            <a:avLst/>
          </a:prstGeom>
        </p:spPr>
      </p:pic>
    </p:spTree>
    <p:extLst>
      <p:ext uri="{BB962C8B-B14F-4D97-AF65-F5344CB8AC3E}">
        <p14:creationId xmlns:p14="http://schemas.microsoft.com/office/powerpoint/2010/main" val="26618027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ハンドル付き折りたたみコンテナボックス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素材：ポリプロピレン</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353g</a:t>
            </a:r>
          </a:p>
          <a:p>
            <a:r>
              <a:rPr lang="ja-JP" altLang="en-US" sz="900" dirty="0">
                <a:latin typeface="Meiryo UI" panose="020B0604030504040204" pitchFamily="34" charset="-128"/>
                <a:ea typeface="Meiryo UI" panose="020B0604030504040204" pitchFamily="34" charset="-128"/>
              </a:rPr>
              <a:t>包装：持ち手付ポリ袋入り</a:t>
            </a:r>
          </a:p>
          <a:p>
            <a:r>
              <a:rPr lang="ja-JP" altLang="en-US" sz="900" dirty="0">
                <a:latin typeface="Meiryo UI" panose="020B0604030504040204" pitchFamily="34" charset="-128"/>
                <a:ea typeface="Meiryo UI" panose="020B0604030504040204" pitchFamily="34" charset="-128"/>
              </a:rPr>
              <a:t>備考：耐荷重</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2kg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使わないときはコンパクトに折りたたんでおける整理整頓に便利なコンテナボックスです。オリジナルデザインの名入れプリントも格安で可能なため、オリジナルグッズ用としてもおすすめ。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91" name="図 90">
            <a:extLst>
              <a:ext uri="{FF2B5EF4-FFF2-40B4-BE49-F238E27FC236}">
                <a16:creationId xmlns:a16="http://schemas.microsoft.com/office/drawing/2014/main" id="{5F0932C4-5FE2-1E46-10FD-D060E9201300}"/>
              </a:ext>
            </a:extLst>
          </p:cNvPr>
          <p:cNvPicPr>
            <a:picLocks noChangeAspect="1"/>
          </p:cNvPicPr>
          <p:nvPr/>
        </p:nvPicPr>
        <p:blipFill>
          <a:blip r:embed="rId5"/>
          <a:stretch>
            <a:fillRect/>
          </a:stretch>
        </p:blipFill>
        <p:spPr>
          <a:xfrm>
            <a:off x="653353" y="1350711"/>
            <a:ext cx="3639587" cy="3639587"/>
          </a:xfrm>
          <a:prstGeom prst="rect">
            <a:avLst/>
          </a:prstGeom>
        </p:spPr>
      </p:pic>
    </p:spTree>
    <p:extLst>
      <p:ext uri="{BB962C8B-B14F-4D97-AF65-F5344CB8AC3E}">
        <p14:creationId xmlns:p14="http://schemas.microsoft.com/office/powerpoint/2010/main" val="449047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マグネット付</a:t>
            </a:r>
            <a:r>
              <a:rPr lang="en-US" altLang="ja-JP" sz="2000" dirty="0">
                <a:solidFill>
                  <a:schemeClr val="bg1"/>
                </a:solidFill>
                <a:latin typeface="Meiryo UI" panose="020B0604030504040204" pitchFamily="34" charset="-128"/>
                <a:ea typeface="Meiryo UI" panose="020B0604030504040204" pitchFamily="34" charset="-128"/>
              </a:rPr>
              <a:t>2WAY</a:t>
            </a:r>
            <a:r>
              <a:rPr lang="ja-JP" altLang="en-US" sz="2000" dirty="0">
                <a:solidFill>
                  <a:schemeClr val="bg1"/>
                </a:solidFill>
                <a:latin typeface="Meiryo UI" panose="020B0604030504040204" pitchFamily="34" charset="-128"/>
                <a:ea typeface="Meiryo UI" panose="020B0604030504040204" pitchFamily="34" charset="-128"/>
              </a:rPr>
              <a:t>ライト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167×26×28mm</a:t>
            </a:r>
          </a:p>
          <a:p>
            <a:r>
              <a:rPr lang="ja-JP" altLang="en-US" sz="900" dirty="0">
                <a:latin typeface="Meiryo UI" panose="020B0604030504040204" pitchFamily="34" charset="-128"/>
                <a:ea typeface="Meiryo UI" panose="020B0604030504040204" pitchFamily="34" charset="-128"/>
              </a:rPr>
              <a:t>包装：箱入　箱サイズ／</a:t>
            </a:r>
            <a:r>
              <a:rPr lang="en-US" altLang="ja-JP" sz="900" dirty="0">
                <a:latin typeface="Meiryo UI" panose="020B0604030504040204" pitchFamily="34" charset="-128"/>
                <a:ea typeface="Meiryo UI" panose="020B0604030504040204" pitchFamily="34" charset="-128"/>
              </a:rPr>
              <a:t>173×30×30mm</a:t>
            </a:r>
          </a:p>
          <a:p>
            <a:r>
              <a:rPr lang="ja-JP" altLang="en-US" sz="900" dirty="0">
                <a:latin typeface="Meiryo UI" panose="020B0604030504040204" pitchFamily="34" charset="-128"/>
                <a:ea typeface="Meiryo UI" panose="020B0604030504040204" pitchFamily="34" charset="-128"/>
              </a:rPr>
              <a:t>備考：単</a:t>
            </a:r>
            <a:r>
              <a:rPr lang="en-US" altLang="ja-JP" sz="900" dirty="0">
                <a:latin typeface="Meiryo UI" panose="020B0604030504040204" pitchFamily="34" charset="-128"/>
                <a:ea typeface="Meiryo UI" panose="020B0604030504040204" pitchFamily="34" charset="-128"/>
              </a:rPr>
              <a:t>4</a:t>
            </a:r>
            <a:r>
              <a:rPr lang="ja-JP" altLang="en-US" sz="900" dirty="0">
                <a:latin typeface="Meiryo UI" panose="020B0604030504040204" pitchFamily="34" charset="-128"/>
                <a:ea typeface="Meiryo UI" panose="020B0604030504040204" pitchFamily="34" charset="-128"/>
              </a:rPr>
              <a:t>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本別売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20142"/>
          </a:xfrm>
          <a:prstGeom prst="rect">
            <a:avLst/>
          </a:prstGeom>
          <a:noFill/>
        </p:spPr>
        <p:txBody>
          <a:bodyPr wrap="square" lIns="0" tIns="46800" rIns="0" spcCol="360000" rtlCol="0">
            <a:spAutoFit/>
          </a:bodyPr>
          <a:lstStyle/>
          <a:p>
            <a:pPr algn="just">
              <a:lnSpc>
                <a:spcPts val="2400"/>
              </a:lnSpc>
            </a:pPr>
            <a:r>
              <a:rPr lang="ja-JP" altLang="en-US" sz="1600" dirty="0"/>
              <a:t>スチール面に貼り付けることも可能なマグネットと、胸などに留めておけるクリップ付きの</a:t>
            </a:r>
            <a:r>
              <a:rPr lang="en-US" altLang="ja-JP" sz="1600" dirty="0"/>
              <a:t>2WAY</a:t>
            </a:r>
            <a:r>
              <a:rPr lang="ja-JP" altLang="en-US" sz="1600" dirty="0"/>
              <a:t>ライトです。両手を自由に使うことができますので、暗い場所での作業用などにおすすめ。 </a:t>
            </a: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9F025024-13EE-D0E9-4809-36AAED3286B5}"/>
              </a:ext>
            </a:extLst>
          </p:cNvPr>
          <p:cNvPicPr>
            <a:picLocks noChangeAspect="1"/>
          </p:cNvPicPr>
          <p:nvPr/>
        </p:nvPicPr>
        <p:blipFill>
          <a:blip r:embed="rId5"/>
          <a:stretch>
            <a:fillRect/>
          </a:stretch>
        </p:blipFill>
        <p:spPr>
          <a:xfrm>
            <a:off x="717577" y="1402455"/>
            <a:ext cx="3560089" cy="3560089"/>
          </a:xfrm>
          <a:prstGeom prst="rect">
            <a:avLst/>
          </a:prstGeom>
        </p:spPr>
      </p:pic>
    </p:spTree>
    <p:extLst>
      <p:ext uri="{BB962C8B-B14F-4D97-AF65-F5344CB8AC3E}">
        <p14:creationId xmlns:p14="http://schemas.microsoft.com/office/powerpoint/2010/main" val="3730068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ステンレスマグ</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フタ付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ステンレス・ポリプロピレン・</a:t>
            </a:r>
            <a:r>
              <a:rPr lang="en-US" altLang="ja-JP" sz="900" b="0" i="0" dirty="0">
                <a:solidFill>
                  <a:srgbClr val="333333"/>
                </a:solidFill>
                <a:effectLst/>
                <a:latin typeface="-apple-system"/>
              </a:rPr>
              <a:t>ABS</a:t>
            </a:r>
            <a:r>
              <a:rPr lang="ja-JP" altLang="en-US" sz="900" b="0" i="0" dirty="0">
                <a:solidFill>
                  <a:srgbClr val="333333"/>
                </a:solidFill>
                <a:effectLst/>
                <a:latin typeface="-apple-system"/>
              </a:rPr>
              <a:t>樹脂</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l-GR" altLang="ja-JP" sz="900" b="0" i="0" dirty="0">
                <a:solidFill>
                  <a:srgbClr val="333333"/>
                </a:solidFill>
                <a:effectLst/>
                <a:latin typeface="-apple-system"/>
              </a:rPr>
              <a:t>φ70×90</a:t>
            </a:r>
            <a:r>
              <a:rPr lang="en-US" altLang="ja-JP" sz="900" b="0" i="0" dirty="0">
                <a:solidFill>
                  <a:srgbClr val="333333"/>
                </a:solidFill>
                <a:effectLst/>
                <a:latin typeface="-apple-system"/>
              </a:rPr>
              <a:t>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容　量</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190ml</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職場や家庭内はもちろん、アウトドアなどでも便利に使えるフタ付きのステンレスマグカップです。名入れプリントも可能ですので、オリジナルグッズやノベルティアイテムとしてもおすすめです。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241567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ソロア 保冷温ビッグトート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ポリエステル・アルミ蒸着フィルム</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350×150×350mm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ポリ袋入</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アルミ蒸着フィルムを内側に貼ってあるため保冷温効果の高いビッグサイズのトートバッグです。カラーバリエーションは全</a:t>
            </a:r>
            <a:r>
              <a:rPr lang="en-US" altLang="ja-JP" sz="1600" b="0" i="0" dirty="0">
                <a:solidFill>
                  <a:srgbClr val="333333"/>
                </a:solidFill>
                <a:effectLst/>
                <a:latin typeface="-apple-system"/>
              </a:rPr>
              <a:t>4</a:t>
            </a:r>
            <a:r>
              <a:rPr lang="ja-JP" altLang="en-US" sz="1600" b="0" i="0" dirty="0">
                <a:solidFill>
                  <a:srgbClr val="333333"/>
                </a:solidFill>
                <a:effectLst/>
                <a:latin typeface="-apple-system"/>
              </a:rPr>
              <a:t>色。すべて名入れプリントも可能ですのでデザインに合わせて選択可能。</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4235571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フォールディングカトラリー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ステンレス・アルミ</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収納時</a:t>
            </a:r>
            <a:r>
              <a:rPr lang="en-US" altLang="ja-JP" sz="900" b="0" i="0" dirty="0">
                <a:solidFill>
                  <a:srgbClr val="333333"/>
                </a:solidFill>
                <a:effectLst/>
                <a:latin typeface="-apple-system"/>
              </a:rPr>
              <a:t>:106×39×30mm/</a:t>
            </a:r>
            <a:r>
              <a:rPr lang="ja-JP" altLang="en-US" sz="900" b="0" i="0" dirty="0">
                <a:solidFill>
                  <a:srgbClr val="333333"/>
                </a:solidFill>
                <a:effectLst/>
                <a:latin typeface="-apple-system"/>
              </a:rPr>
              <a:t>使用時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177mm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185m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スプーンとフォークを一体型にして纏めて持ち歩くことができるカトラリーセットです。アウトドア系イベントやキャンペーンの特典用やノベルティ用としておすすめです。是非ご活用ください。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675868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安眠</a:t>
            </a:r>
            <a:r>
              <a:rPr lang="en-US" altLang="ja-JP" sz="2000" dirty="0">
                <a:solidFill>
                  <a:schemeClr val="bg1"/>
                </a:solidFill>
                <a:latin typeface="Meiryo UI" panose="020B0604030504040204" pitchFamily="34" charset="-128"/>
                <a:ea typeface="Meiryo UI" panose="020B0604030504040204" pitchFamily="34" charset="-128"/>
              </a:rPr>
              <a:t>3</a:t>
            </a:r>
            <a:r>
              <a:rPr lang="ja-JP" altLang="en-US" sz="2000" dirty="0">
                <a:solidFill>
                  <a:schemeClr val="bg1"/>
                </a:solidFill>
                <a:latin typeface="Meiryo UI" panose="020B0604030504040204" pitchFamily="34" charset="-128"/>
                <a:ea typeface="Meiryo UI" panose="020B0604030504040204" pitchFamily="34" charset="-128"/>
              </a:rPr>
              <a:t>点セット</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ネイビー</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PVC</a:t>
            </a:r>
            <a:r>
              <a:rPr lang="ja-JP" altLang="en-US" sz="900" b="0" i="0" dirty="0">
                <a:solidFill>
                  <a:srgbClr val="333333"/>
                </a:solidFill>
                <a:effectLst/>
                <a:latin typeface="-apple-system"/>
              </a:rPr>
              <a:t>・ポリエステル・ポリウレタン</a:t>
            </a:r>
            <a:endParaRPr lang="en-US" altLang="ja-JP" sz="900" dirty="0">
              <a:latin typeface="Meiryo UI" panose="020B0604030504040204" pitchFamily="34" charset="-128"/>
              <a:ea typeface="Meiryo UI" panose="020B0604030504040204" pitchFamily="34" charset="-128"/>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:172×120mm </a:t>
            </a:r>
            <a:r>
              <a:rPr lang="ja-JP" altLang="en-US" sz="900" b="0" i="0" dirty="0">
                <a:solidFill>
                  <a:srgbClr val="333333"/>
                </a:solidFill>
                <a:effectLst/>
                <a:latin typeface="-apple-system"/>
              </a:rPr>
              <a:t>ネックピロー</a:t>
            </a:r>
            <a:r>
              <a:rPr lang="en-US" altLang="ja-JP" sz="900" b="0" i="0" dirty="0">
                <a:solidFill>
                  <a:srgbClr val="333333"/>
                </a:solidFill>
                <a:effectLst/>
                <a:latin typeface="-apple-system"/>
              </a:rPr>
              <a:t>:435×270mm </a:t>
            </a:r>
            <a:r>
              <a:rPr lang="ja-JP" altLang="en-US" sz="900" b="0" i="0" dirty="0">
                <a:solidFill>
                  <a:srgbClr val="333333"/>
                </a:solidFill>
                <a:effectLst/>
                <a:latin typeface="-apple-system"/>
              </a:rPr>
              <a:t>アイマス</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ク</a:t>
            </a:r>
            <a:r>
              <a:rPr lang="en-US" altLang="ja-JP" sz="900" b="0" i="0" dirty="0">
                <a:solidFill>
                  <a:srgbClr val="333333"/>
                </a:solidFill>
                <a:effectLst/>
                <a:latin typeface="-apple-system"/>
              </a:rPr>
              <a:t>:179×90mm </a:t>
            </a:r>
            <a:r>
              <a:rPr lang="ja-JP" altLang="en-US" sz="900" b="0" i="0" dirty="0">
                <a:solidFill>
                  <a:srgbClr val="333333"/>
                </a:solidFill>
                <a:effectLst/>
                <a:latin typeface="-apple-system"/>
              </a:rPr>
              <a:t>耳栓</a:t>
            </a:r>
            <a:r>
              <a:rPr lang="en-US" altLang="ja-JP" sz="900" b="0" i="0" dirty="0">
                <a:solidFill>
                  <a:srgbClr val="333333"/>
                </a:solidFill>
                <a:effectLst/>
                <a:latin typeface="-apple-system"/>
              </a:rPr>
              <a:t>:φ10×25mm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化粧箱入</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旅行の移動時や災害時などにとっても役立ち安眠できる、便利な</a:t>
            </a:r>
            <a:r>
              <a:rPr lang="en-US" altLang="ja-JP" sz="1600" b="0" i="0" dirty="0">
                <a:solidFill>
                  <a:srgbClr val="333333"/>
                </a:solidFill>
                <a:effectLst/>
                <a:latin typeface="-apple-system"/>
              </a:rPr>
              <a:t>3</a:t>
            </a:r>
            <a:r>
              <a:rPr lang="ja-JP" altLang="en-US" sz="1600" b="0" i="0" dirty="0">
                <a:solidFill>
                  <a:srgbClr val="333333"/>
                </a:solidFill>
                <a:effectLst/>
                <a:latin typeface="-apple-system"/>
              </a:rPr>
              <a:t>点セットです。専用ケースには名入れプリントも可能ですので、オリジナルアイテムやノベルティグッズとしてもおすすめです。</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1264953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カトラリーセット バンブータイプ</a:t>
            </a:r>
            <a:r>
              <a:rPr lang="en-US" altLang="ja-JP" sz="2000" dirty="0">
                <a:solidFill>
                  <a:schemeClr val="bg1"/>
                </a:solidFill>
                <a:latin typeface="Meiryo UI" panose="020B0604030504040204" pitchFamily="34" charset="-128"/>
                <a:ea typeface="Meiryo UI" panose="020B0604030504040204" pitchFamily="34" charset="-128"/>
              </a:rPr>
              <a:t>(5</a:t>
            </a:r>
            <a:r>
              <a:rPr lang="ja-JP" altLang="en-US" sz="2000" dirty="0">
                <a:solidFill>
                  <a:schemeClr val="bg1"/>
                </a:solidFill>
                <a:latin typeface="Meiryo UI" panose="020B0604030504040204" pitchFamily="34" charset="-128"/>
                <a:ea typeface="Meiryo UI" panose="020B0604030504040204" pitchFamily="34" charset="-128"/>
              </a:rPr>
              <a:t>点</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149406"/>
            <a:ext cx="4140913" cy="1202510"/>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コットン、スプーン・箸・フォーク・ストロー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天然竹、スト</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ローブラシ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ステンレス 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袋</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展開時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255×135(mm)</a:t>
            </a:r>
            <a:r>
              <a:rPr lang="ja-JP" altLang="en-US" sz="900" b="0" i="0" dirty="0">
                <a:solidFill>
                  <a:srgbClr val="333333"/>
                </a:solidFill>
                <a:effectLst/>
                <a:latin typeface="-apple-system"/>
              </a:rPr>
              <a:t>・ひも</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260(mm)</a:t>
            </a:r>
            <a:r>
              <a:rPr lang="ja-JP" altLang="en-US" sz="900" b="0" i="0" dirty="0">
                <a:solidFill>
                  <a:srgbClr val="333333"/>
                </a:solidFill>
                <a:effectLst/>
                <a:latin typeface="-apple-system"/>
              </a:rPr>
              <a:t>、スプーン</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W30×H160×D7(mm)</a:t>
            </a:r>
            <a:r>
              <a:rPr lang="ja-JP" altLang="en-US" sz="900" b="0" i="0" dirty="0">
                <a:solidFill>
                  <a:srgbClr val="333333"/>
                </a:solidFill>
                <a:effectLst/>
                <a:latin typeface="-apple-system"/>
              </a:rPr>
              <a:t>、箸</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200(mm)</a:t>
            </a:r>
            <a:r>
              <a:rPr lang="ja-JP" altLang="en-US" sz="900" b="0" i="0" dirty="0">
                <a:solidFill>
                  <a:srgbClr val="333333"/>
                </a:solidFill>
                <a:effectLst/>
                <a:latin typeface="-apple-system"/>
              </a:rPr>
              <a:t>、フォーク</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			W25×H160×D7(mm)</a:t>
            </a:r>
            <a:r>
              <a:rPr lang="ja-JP" altLang="en-US" sz="900" b="0" i="0" dirty="0">
                <a:solidFill>
                  <a:srgbClr val="333333"/>
                </a:solidFill>
                <a:effectLst/>
                <a:latin typeface="-apple-system"/>
              </a:rPr>
              <a:t>、ストロー</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Φ8×H200(mm)</a:t>
            </a:r>
            <a:r>
              <a:rPr lang="ja-JP" altLang="en-US" sz="900" b="0" i="0" dirty="0">
                <a:solidFill>
                  <a:srgbClr val="333333"/>
                </a:solidFill>
                <a:effectLst/>
                <a:latin typeface="-apple-system"/>
              </a:rPr>
              <a:t>、ストローブ</a:t>
            </a:r>
            <a:r>
              <a:rPr lang="en-US" altLang="ja-JP" sz="900" b="0" i="0" dirty="0">
                <a:solidFill>
                  <a:srgbClr val="333333"/>
                </a:solidFill>
                <a:effectLst/>
                <a:latin typeface="-apple-system"/>
              </a:rPr>
              <a:t>		</a:t>
            </a:r>
            <a:r>
              <a:rPr lang="ja-JP" altLang="en-US" sz="900" b="0" i="0" dirty="0">
                <a:solidFill>
                  <a:srgbClr val="333333"/>
                </a:solidFill>
                <a:effectLst/>
                <a:latin typeface="-apple-system"/>
              </a:rPr>
              <a:t>ラシ</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約</a:t>
            </a:r>
            <a:r>
              <a:rPr lang="en-US" altLang="ja-JP" sz="900" b="0" i="0" dirty="0">
                <a:solidFill>
                  <a:srgbClr val="333333"/>
                </a:solidFill>
                <a:effectLst/>
                <a:latin typeface="-apple-system"/>
              </a:rPr>
              <a:t>220(mm)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取説付き</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042457"/>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4927041"/>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スプーン、フォーク、お箸、ストロー、ストローブラシの</a:t>
            </a:r>
            <a:r>
              <a:rPr lang="en-US" altLang="ja-JP" sz="1600" b="0" i="0" dirty="0">
                <a:solidFill>
                  <a:srgbClr val="333333"/>
                </a:solidFill>
                <a:effectLst/>
                <a:latin typeface="-apple-system"/>
              </a:rPr>
              <a:t>5</a:t>
            </a:r>
            <a:r>
              <a:rPr lang="ja-JP" altLang="en-US" sz="1600" b="0" i="0" dirty="0">
                <a:solidFill>
                  <a:srgbClr val="333333"/>
                </a:solidFill>
                <a:effectLst/>
                <a:latin typeface="-apple-system"/>
              </a:rPr>
              <a:t>点を纏めて手軽に携帯できるカトラリーセットです。地球環境に優しいバンブー素材を使用しており、見た目もナチュラルでオシャレ！</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588988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真空ステンレス保冷温缶ホルダー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素材：本体</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ステンレス フタ</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ポリプロピレン・熱可塑性エラストマー</a:t>
            </a:r>
          </a:p>
          <a:p>
            <a:r>
              <a:rPr lang="ja-JP" altLang="en-US" sz="900" dirty="0">
                <a:latin typeface="Meiryo UI" panose="020B0604030504040204" pitchFamily="34" charset="-128"/>
                <a:ea typeface="Meiryo UI" panose="020B0604030504040204" pitchFamily="34" charset="-128"/>
              </a:rPr>
              <a:t>サイズ：直径</a:t>
            </a:r>
            <a:r>
              <a:rPr lang="en-US" altLang="ja-JP" sz="900" dirty="0">
                <a:latin typeface="Meiryo UI" panose="020B0604030504040204" pitchFamily="34" charset="-128"/>
                <a:ea typeface="Meiryo UI" panose="020B0604030504040204" pitchFamily="34" charset="-128"/>
              </a:rPr>
              <a:t>8.5cm </a:t>
            </a:r>
            <a:r>
              <a:rPr lang="ja-JP" altLang="en-US" sz="900" dirty="0">
                <a:latin typeface="Meiryo UI" panose="020B0604030504040204" pitchFamily="34" charset="-128"/>
                <a:ea typeface="Meiryo UI" panose="020B0604030504040204" pitchFamily="34" charset="-128"/>
              </a:rPr>
              <a:t>高さ</a:t>
            </a:r>
            <a:r>
              <a:rPr lang="en-US" altLang="ja-JP" sz="900" dirty="0">
                <a:latin typeface="Meiryo UI" panose="020B0604030504040204" pitchFamily="34" charset="-128"/>
                <a:ea typeface="Meiryo UI" panose="020B0604030504040204" pitchFamily="34" charset="-128"/>
              </a:rPr>
              <a:t>10.5cm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175g</a:t>
            </a:r>
          </a:p>
          <a:p>
            <a:r>
              <a:rPr lang="ja-JP" altLang="en-US" sz="900" dirty="0">
                <a:latin typeface="Meiryo UI" panose="020B0604030504040204" pitchFamily="34" charset="-128"/>
                <a:ea typeface="Meiryo UI" panose="020B0604030504040204" pitchFamily="34" charset="-128"/>
              </a:rPr>
              <a:t>包装：化粧箱入り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真空ステンレス素材で保冷温効果が高く、美味しい飲み物を美味しい温度でキープできるホルダーです。</a:t>
            </a:r>
            <a:r>
              <a:rPr lang="en-US" altLang="ja-JP" sz="1600" dirty="0"/>
              <a:t>350ml</a:t>
            </a:r>
            <a:r>
              <a:rPr lang="ja-JP" altLang="en-US" sz="1600" dirty="0"/>
              <a:t>サイズの缶やペットボトルに対応。ノベルティ用などにもおすすめです。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6" name="図 65">
            <a:extLst>
              <a:ext uri="{FF2B5EF4-FFF2-40B4-BE49-F238E27FC236}">
                <a16:creationId xmlns:a16="http://schemas.microsoft.com/office/drawing/2014/main" id="{C36021DC-7242-DD7A-197A-84D339436FE1}"/>
              </a:ext>
            </a:extLst>
          </p:cNvPr>
          <p:cNvPicPr>
            <a:picLocks noChangeAspect="1"/>
          </p:cNvPicPr>
          <p:nvPr/>
        </p:nvPicPr>
        <p:blipFill>
          <a:blip r:embed="rId5"/>
          <a:stretch>
            <a:fillRect/>
          </a:stretch>
        </p:blipFill>
        <p:spPr>
          <a:xfrm>
            <a:off x="619110" y="1374357"/>
            <a:ext cx="3639705" cy="3639705"/>
          </a:xfrm>
          <a:prstGeom prst="rect">
            <a:avLst/>
          </a:prstGeom>
        </p:spPr>
      </p:pic>
    </p:spTree>
    <p:extLst>
      <p:ext uri="{BB962C8B-B14F-4D97-AF65-F5344CB8AC3E}">
        <p14:creationId xmlns:p14="http://schemas.microsoft.com/office/powerpoint/2010/main" val="782066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お手軽便利なパエリア鍋 </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素材：ステンレス</a:t>
            </a:r>
          </a:p>
          <a:p>
            <a:r>
              <a:rPr lang="ja-JP" altLang="en-US" sz="900" dirty="0">
                <a:latin typeface="Meiryo UI" panose="020B0604030504040204" pitchFamily="34" charset="-128"/>
                <a:ea typeface="Meiryo UI" panose="020B0604030504040204" pitchFamily="34" charset="-128"/>
              </a:rPr>
              <a:t>サイズ：鍋口部直径</a:t>
            </a:r>
            <a:r>
              <a:rPr lang="en-US" altLang="ja-JP" sz="900" dirty="0">
                <a:latin typeface="Meiryo UI" panose="020B0604030504040204" pitchFamily="34" charset="-128"/>
                <a:ea typeface="Meiryo UI" panose="020B0604030504040204" pitchFamily="34" charset="-128"/>
              </a:rPr>
              <a:t>20cm</a:t>
            </a:r>
          </a:p>
          <a:p>
            <a:r>
              <a:rPr lang="ja-JP" altLang="en-US" sz="900" dirty="0">
                <a:latin typeface="Meiryo UI" panose="020B0604030504040204" pitchFamily="34" charset="-128"/>
                <a:ea typeface="Meiryo UI" panose="020B0604030504040204" pitchFamily="34" charset="-128"/>
              </a:rPr>
              <a:t>重量：</a:t>
            </a:r>
            <a:r>
              <a:rPr lang="en-US" altLang="ja-JP" sz="900" dirty="0">
                <a:latin typeface="Meiryo UI" panose="020B0604030504040204" pitchFamily="34" charset="-128"/>
                <a:ea typeface="Meiryo UI" panose="020B0604030504040204" pitchFamily="34" charset="-128"/>
              </a:rPr>
              <a:t>316g</a:t>
            </a:r>
          </a:p>
          <a:p>
            <a:r>
              <a:rPr lang="ja-JP" altLang="en-US" sz="900" dirty="0">
                <a:latin typeface="Meiryo UI" panose="020B0604030504040204" pitchFamily="34" charset="-128"/>
                <a:ea typeface="Meiryo UI" panose="020B0604030504040204" pitchFamily="34" charset="-128"/>
              </a:rPr>
              <a:t>包装：化粧箱入り</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美味しいパエリアを家庭内でもアウトドアでも手軽に作ることできる鍋です。パエリアの他、お好み焼きやパンキッシュなども作れるレシピ付き！料理イベントの特典用や景品用にもおすすめ。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E9F32614-1C5B-F2AD-D60E-9AD74AB1D955}"/>
              </a:ext>
            </a:extLst>
          </p:cNvPr>
          <p:cNvPicPr>
            <a:picLocks noChangeAspect="1"/>
          </p:cNvPicPr>
          <p:nvPr/>
        </p:nvPicPr>
        <p:blipFill>
          <a:blip r:embed="rId5"/>
          <a:stretch>
            <a:fillRect/>
          </a:stretch>
        </p:blipFill>
        <p:spPr>
          <a:xfrm>
            <a:off x="687976" y="1371901"/>
            <a:ext cx="3622841" cy="3622841"/>
          </a:xfrm>
          <a:prstGeom prst="rect">
            <a:avLst/>
          </a:prstGeom>
        </p:spPr>
      </p:pic>
    </p:spTree>
    <p:extLst>
      <p:ext uri="{BB962C8B-B14F-4D97-AF65-F5344CB8AC3E}">
        <p14:creationId xmlns:p14="http://schemas.microsoft.com/office/powerpoint/2010/main" val="839043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ナチュラルフードボックス</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・竹繊維・竹・シリコン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52×167×113mm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/500ml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生産国：中国</a:t>
            </a:r>
          </a:p>
          <a:p>
            <a:r>
              <a:rPr lang="ja-JP" altLang="en-US" sz="900" dirty="0">
                <a:latin typeface="Meiryo UI" panose="020B0604030504040204" pitchFamily="34" charset="-128"/>
                <a:ea typeface="Meiryo UI" panose="020B0604030504040204" pitchFamily="34" charset="-128"/>
              </a:rPr>
              <a:t>備考：オレンジ・グリーン </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色取混ぜ　レンジ</a:t>
            </a:r>
            <a:r>
              <a:rPr lang="en-US" altLang="ja-JP" sz="900" dirty="0">
                <a:latin typeface="Meiryo UI" panose="020B0604030504040204" pitchFamily="34" charset="-128"/>
                <a:ea typeface="Meiryo UI" panose="020B0604030504040204" pitchFamily="34" charset="-128"/>
              </a:rPr>
              <a:t>OK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301639"/>
          </a:xfrm>
          <a:prstGeom prst="rect">
            <a:avLst/>
          </a:prstGeom>
          <a:noFill/>
        </p:spPr>
        <p:txBody>
          <a:bodyPr wrap="square" lIns="0" tIns="46800" rIns="0" spcCol="360000" rtlCol="0">
            <a:spAutoFit/>
          </a:bodyPr>
          <a:lstStyle/>
          <a:p>
            <a:pPr algn="just">
              <a:lnSpc>
                <a:spcPts val="2400"/>
              </a:lnSpc>
            </a:pPr>
            <a:r>
              <a:rPr lang="ja-JP" altLang="en-US" sz="1600" dirty="0"/>
              <a:t>リコンパッキンは外して洗うことも可能なため清潔感を保てる点からもおすすめのアイテムです。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9" name="図 38">
            <a:extLst>
              <a:ext uri="{FF2B5EF4-FFF2-40B4-BE49-F238E27FC236}">
                <a16:creationId xmlns:a16="http://schemas.microsoft.com/office/drawing/2014/main" id="{F2CC89CE-59A3-5EF8-88B9-95B5E9373BF8}"/>
              </a:ext>
            </a:extLst>
          </p:cNvPr>
          <p:cNvPicPr>
            <a:picLocks noChangeAspect="1"/>
          </p:cNvPicPr>
          <p:nvPr/>
        </p:nvPicPr>
        <p:blipFill>
          <a:blip r:embed="rId5"/>
          <a:stretch>
            <a:fillRect/>
          </a:stretch>
        </p:blipFill>
        <p:spPr>
          <a:xfrm>
            <a:off x="667348" y="1339688"/>
            <a:ext cx="3630468" cy="3630468"/>
          </a:xfrm>
          <a:prstGeom prst="rect">
            <a:avLst/>
          </a:prstGeom>
        </p:spPr>
      </p:pic>
    </p:spTree>
    <p:extLst>
      <p:ext uri="{BB962C8B-B14F-4D97-AF65-F5344CB8AC3E}">
        <p14:creationId xmlns:p14="http://schemas.microsoft.com/office/powerpoint/2010/main" val="2105380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万能クッカー アウトドアメスティン</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素材：アルミニウム・シリコン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56×160×90mm</a:t>
            </a:r>
          </a:p>
          <a:p>
            <a:r>
              <a:rPr lang="ja-JP" altLang="en-US" sz="900" dirty="0">
                <a:latin typeface="Meiryo UI" panose="020B0604030504040204" pitchFamily="34" charset="-128"/>
                <a:ea typeface="Meiryo UI" panose="020B0604030504040204" pitchFamily="34" charset="-128"/>
              </a:rPr>
              <a:t>容量：容量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650ml</a:t>
            </a:r>
          </a:p>
          <a:p>
            <a:r>
              <a:rPr lang="ja-JP" altLang="en-US" sz="900" dirty="0">
                <a:latin typeface="Meiryo UI" panose="020B0604030504040204" pitchFamily="34" charset="-128"/>
                <a:ea typeface="Meiryo UI" panose="020B0604030504040204" pitchFamily="34" charset="-128"/>
              </a:rPr>
              <a:t>包装：化粧箱</a:t>
            </a:r>
          </a:p>
          <a:p>
            <a:r>
              <a:rPr lang="ja-JP" altLang="en-US" sz="900" dirty="0">
                <a:latin typeface="Meiryo UI" panose="020B0604030504040204" pitchFamily="34" charset="-128"/>
                <a:ea typeface="Meiryo UI" panose="020B0604030504040204" pitchFamily="34" charset="-128"/>
              </a:rPr>
              <a:t>生産国 ：中国</a:t>
            </a:r>
          </a:p>
          <a:p>
            <a:r>
              <a:rPr lang="ja-JP" altLang="en-US" sz="900" dirty="0">
                <a:latin typeface="Meiryo UI" panose="020B0604030504040204" pitchFamily="34" charset="-128"/>
                <a:ea typeface="Meiryo UI" panose="020B0604030504040204" pitchFamily="34" charset="-128"/>
              </a:rPr>
              <a:t>備考：単色 </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蒸すのも炊くのも燻製作りにも使えるアウトドアシーンでは大活躍間違いなしのクッカーです。折りたためるためコンパクトにもなる持ち手はシリコンカバー付きで熱くなりません！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81" name="図 80">
            <a:extLst>
              <a:ext uri="{FF2B5EF4-FFF2-40B4-BE49-F238E27FC236}">
                <a16:creationId xmlns:a16="http://schemas.microsoft.com/office/drawing/2014/main" id="{C65F8D14-FAD0-79EC-65F5-247F396EE07A}"/>
              </a:ext>
            </a:extLst>
          </p:cNvPr>
          <p:cNvPicPr>
            <a:picLocks noChangeAspect="1"/>
          </p:cNvPicPr>
          <p:nvPr/>
        </p:nvPicPr>
        <p:blipFill>
          <a:blip r:embed="rId5"/>
          <a:stretch>
            <a:fillRect/>
          </a:stretch>
        </p:blipFill>
        <p:spPr>
          <a:xfrm>
            <a:off x="775891" y="1334290"/>
            <a:ext cx="3679104" cy="3679104"/>
          </a:xfrm>
          <a:prstGeom prst="rect">
            <a:avLst/>
          </a:prstGeom>
        </p:spPr>
      </p:pic>
    </p:spTree>
    <p:extLst>
      <p:ext uri="{BB962C8B-B14F-4D97-AF65-F5344CB8AC3E}">
        <p14:creationId xmlns:p14="http://schemas.microsoft.com/office/powerpoint/2010/main" val="35609491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貴重品まとめるポーチ</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カラー展開：単色</a:t>
            </a:r>
          </a:p>
          <a:p>
            <a:r>
              <a:rPr lang="ja-JP" altLang="en-US" sz="900" dirty="0">
                <a:latin typeface="Meiryo UI" panose="020B0604030504040204" pitchFamily="34" charset="-128"/>
                <a:ea typeface="Meiryo UI" panose="020B0604030504040204" pitchFamily="34" charset="-128"/>
              </a:rPr>
              <a:t>素材：ポリウレタン・ポリエステル</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205×142×20mm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旅行などには非常に便利な、パスポートやお薬手帳、クレジットカードなどをまとめて持ち歩ける収納ポーチです。旅行会社のキャンペーンの特典用やノベルティ用にもおすすめ</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65" name="図 64">
            <a:extLst>
              <a:ext uri="{FF2B5EF4-FFF2-40B4-BE49-F238E27FC236}">
                <a16:creationId xmlns:a16="http://schemas.microsoft.com/office/drawing/2014/main" id="{8C95071D-0005-000C-CFB2-9744672D681D}"/>
              </a:ext>
            </a:extLst>
          </p:cNvPr>
          <p:cNvPicPr>
            <a:picLocks noChangeAspect="1"/>
          </p:cNvPicPr>
          <p:nvPr/>
        </p:nvPicPr>
        <p:blipFill>
          <a:blip r:embed="rId5"/>
          <a:stretch>
            <a:fillRect/>
          </a:stretch>
        </p:blipFill>
        <p:spPr>
          <a:xfrm>
            <a:off x="703776" y="1382182"/>
            <a:ext cx="3600450" cy="3600450"/>
          </a:xfrm>
          <a:prstGeom prst="rect">
            <a:avLst/>
          </a:prstGeom>
        </p:spPr>
      </p:pic>
    </p:spTree>
    <p:extLst>
      <p:ext uri="{BB962C8B-B14F-4D97-AF65-F5344CB8AC3E}">
        <p14:creationId xmlns:p14="http://schemas.microsoft.com/office/powerpoint/2010/main" val="6675641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イベントポンチョ</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ポーチ付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1" y="5252121"/>
            <a:ext cx="4140913" cy="787011"/>
          </a:xfrm>
          <a:prstGeom prst="rect">
            <a:avLst/>
          </a:prstGeom>
          <a:noFill/>
        </p:spPr>
        <p:txBody>
          <a:bodyPr wrap="square" lIns="90000" tIns="46800" rIns="0" bIns="46800" rtlCol="0">
            <a:spAutoFit/>
          </a:bodyPr>
          <a:lstStyle/>
          <a:p>
            <a:pPr>
              <a:tabLst>
                <a:tab pos="542925" algn="l"/>
                <a:tab pos="715963" algn="l"/>
              </a:tabLst>
            </a:pPr>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PEVA </a:t>
            </a:r>
            <a:r>
              <a:rPr lang="ja-JP" altLang="en-US" sz="900" b="0" i="0" dirty="0">
                <a:solidFill>
                  <a:srgbClr val="333333"/>
                </a:solidFill>
                <a:effectLst/>
                <a:latin typeface="-apple-system"/>
              </a:rPr>
              <a:t>他</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サイズ</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本体</a:t>
            </a:r>
            <a:r>
              <a:rPr lang="en-US" altLang="ja-JP" sz="900" b="0" i="0" dirty="0">
                <a:solidFill>
                  <a:srgbClr val="333333"/>
                </a:solidFill>
                <a:effectLst/>
                <a:latin typeface="-apple-system"/>
              </a:rPr>
              <a:t>/</a:t>
            </a:r>
            <a:r>
              <a:rPr lang="ja-JP" altLang="en-US" sz="900" b="0" i="0" dirty="0">
                <a:solidFill>
                  <a:srgbClr val="333333"/>
                </a:solidFill>
                <a:effectLst/>
                <a:latin typeface="-apple-system"/>
              </a:rPr>
              <a:t>着丈約</a:t>
            </a:r>
            <a:r>
              <a:rPr lang="en-US" altLang="ja-JP" sz="900" b="0" i="0" dirty="0">
                <a:solidFill>
                  <a:srgbClr val="333333"/>
                </a:solidFill>
                <a:effectLst/>
                <a:latin typeface="-apple-system"/>
              </a:rPr>
              <a:t>815mm </a:t>
            </a:r>
            <a:r>
              <a:rPr lang="ja-JP" altLang="en-US" sz="900" b="0" i="0" dirty="0">
                <a:solidFill>
                  <a:srgbClr val="333333"/>
                </a:solidFill>
                <a:effectLst/>
                <a:latin typeface="-apple-system"/>
              </a:rPr>
              <a:t>ポーチ</a:t>
            </a:r>
            <a:r>
              <a:rPr lang="en-US" altLang="ja-JP" sz="900" b="0" i="0" dirty="0">
                <a:solidFill>
                  <a:srgbClr val="333333"/>
                </a:solidFill>
                <a:effectLst/>
                <a:latin typeface="-apple-system"/>
              </a:rPr>
              <a:t>/190×240mm</a:t>
            </a: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付属品</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取説付</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包　装</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en-US" altLang="ja-JP" sz="900" b="0" i="0" dirty="0">
                <a:solidFill>
                  <a:srgbClr val="333333"/>
                </a:solidFill>
                <a:effectLst/>
                <a:latin typeface="-apple-system"/>
              </a:rPr>
              <a:t>PP</a:t>
            </a:r>
            <a:r>
              <a:rPr lang="ja-JP" altLang="en-US" sz="900" b="0" i="0" dirty="0">
                <a:solidFill>
                  <a:srgbClr val="333333"/>
                </a:solidFill>
                <a:effectLst/>
                <a:latin typeface="-apple-system"/>
              </a:rPr>
              <a:t>袋</a:t>
            </a:r>
            <a:endParaRPr lang="en-US" altLang="ja-JP" sz="900" b="0" i="0" dirty="0">
              <a:solidFill>
                <a:srgbClr val="333333"/>
              </a:solidFill>
              <a:effectLst/>
              <a:latin typeface="-apple-system"/>
            </a:endParaRPr>
          </a:p>
          <a:p>
            <a:pPr>
              <a:tabLst>
                <a:tab pos="542925" algn="l"/>
                <a:tab pos="715963" algn="l"/>
              </a:tabLst>
            </a:pPr>
            <a:r>
              <a:rPr lang="ja-JP" altLang="en-US" sz="900" spc="200" dirty="0">
                <a:latin typeface="Meiryo UI" panose="020B0604030504040204" pitchFamily="34" charset="-128"/>
                <a:ea typeface="Meiryo UI" panose="020B0604030504040204" pitchFamily="34" charset="-128"/>
              </a:rPr>
              <a:t>備　考</a:t>
            </a:r>
            <a:r>
              <a:rPr lang="en-US" altLang="ja-JP" sz="900" spc="2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	</a:t>
            </a:r>
            <a:r>
              <a:rPr lang="ja-JP" altLang="en-US" sz="900" b="0" i="0" dirty="0">
                <a:solidFill>
                  <a:srgbClr val="333333"/>
                </a:solidFill>
                <a:effectLst/>
                <a:latin typeface="-apple-system"/>
              </a:rPr>
              <a:t>身長約</a:t>
            </a:r>
            <a:r>
              <a:rPr lang="en-US" altLang="ja-JP" sz="900" b="0" i="0" dirty="0">
                <a:solidFill>
                  <a:srgbClr val="333333"/>
                </a:solidFill>
                <a:effectLst/>
                <a:latin typeface="-apple-system"/>
              </a:rPr>
              <a:t>150~180cm</a:t>
            </a:r>
            <a:r>
              <a:rPr lang="ja-JP" altLang="en-US" sz="900" b="0" i="0" dirty="0">
                <a:solidFill>
                  <a:srgbClr val="333333"/>
                </a:solidFill>
                <a:effectLst/>
                <a:latin typeface="-apple-system"/>
              </a:rPr>
              <a:t>対応</a:t>
            </a:r>
            <a:endParaRPr lang="en-US" altLang="ja-JP" sz="900" b="0" i="0" dirty="0">
              <a:solidFill>
                <a:srgbClr val="333333"/>
              </a:solidFill>
              <a:effectLst/>
              <a:latin typeface="-apple-system"/>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latin typeface="-apple-system"/>
              </a:rPr>
              <a:t>野外イベントで配布するのにぴったりなスタンダードなポンチョです。専用のポーチにはオリジナルデザインの名入れプリントが可能な上、持ち歩きにも便利ですので是非ご活用ください。</a:t>
            </a:r>
            <a:endParaRPr lang="ja-JP" altLang="en-US"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46" name="図 45">
            <a:extLst>
              <a:ext uri="{FF2B5EF4-FFF2-40B4-BE49-F238E27FC236}">
                <a16:creationId xmlns:a16="http://schemas.microsoft.com/office/drawing/2014/main" id="{4A46F78F-84F6-B647-9522-0F50BCDC95A1}"/>
              </a:ext>
            </a:extLst>
          </p:cNvPr>
          <p:cNvPicPr>
            <a:picLocks noChangeAspect="1"/>
          </p:cNvPicPr>
          <p:nvPr/>
        </p:nvPicPr>
        <p:blipFill>
          <a:blip r:embed="rId5"/>
          <a:srcRect/>
          <a:stretch/>
        </p:blipFill>
        <p:spPr>
          <a:xfrm>
            <a:off x="905769" y="1635301"/>
            <a:ext cx="3174086" cy="3174086"/>
          </a:xfrm>
          <a:prstGeom prst="rect">
            <a:avLst/>
          </a:prstGeom>
        </p:spPr>
      </p:pic>
    </p:spTree>
    <p:extLst>
      <p:ext uri="{BB962C8B-B14F-4D97-AF65-F5344CB8AC3E}">
        <p14:creationId xmlns:p14="http://schemas.microsoft.com/office/powerpoint/2010/main" val="28017109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カラーチェンジコールドタンブラー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pPr>
              <a:tabLst>
                <a:tab pos="542925" algn="l"/>
                <a:tab pos="715963" algn="l"/>
              </a:tabLst>
            </a:pPr>
            <a:r>
              <a:rPr lang="ja-JP" altLang="en-US" sz="900" dirty="0">
                <a:latin typeface="Meiryo UI" panose="020B0604030504040204" pitchFamily="34" charset="-128"/>
                <a:ea typeface="Meiryo UI" panose="020B0604030504040204" pitchFamily="34" charset="-128"/>
              </a:rPr>
              <a:t>素材：ポリプロピレン</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サイズ：本体／直径約</a:t>
            </a:r>
            <a:r>
              <a:rPr lang="en-US" altLang="ja-JP" sz="900" dirty="0">
                <a:latin typeface="Meiryo UI" panose="020B0604030504040204" pitchFamily="34" charset="-128"/>
                <a:ea typeface="Meiryo UI" panose="020B0604030504040204" pitchFamily="34" charset="-128"/>
              </a:rPr>
              <a:t>9.7cm </a:t>
            </a:r>
            <a:r>
              <a:rPr lang="ja-JP" altLang="en-US" sz="900" dirty="0">
                <a:latin typeface="Meiryo UI" panose="020B0604030504040204" pitchFamily="34" charset="-128"/>
                <a:ea typeface="Meiryo UI" panose="020B0604030504040204" pitchFamily="34" charset="-128"/>
              </a:rPr>
              <a:t>高さ約</a:t>
            </a:r>
            <a:r>
              <a:rPr lang="en-US" altLang="ja-JP" sz="900" dirty="0">
                <a:latin typeface="Meiryo UI" panose="020B0604030504040204" pitchFamily="34" charset="-128"/>
                <a:ea typeface="Meiryo UI" panose="020B0604030504040204" pitchFamily="34" charset="-128"/>
              </a:rPr>
              <a:t>12.2cm </a:t>
            </a:r>
            <a:r>
              <a:rPr lang="ja-JP" altLang="en-US" sz="900" dirty="0">
                <a:latin typeface="Meiryo UI" panose="020B0604030504040204" pitchFamily="34" charset="-128"/>
                <a:ea typeface="Meiryo UI" panose="020B0604030504040204" pitchFamily="34" charset="-128"/>
              </a:rPr>
              <a:t>ストロー／全長約</a:t>
            </a:r>
            <a:r>
              <a:rPr lang="en-US" altLang="ja-JP" sz="900" dirty="0">
                <a:latin typeface="Meiryo UI" panose="020B0604030504040204" pitchFamily="34" charset="-128"/>
                <a:ea typeface="Meiryo UI" panose="020B0604030504040204" pitchFamily="34" charset="-128"/>
              </a:rPr>
              <a:t>19cm</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包装：化粧箱入り</a:t>
            </a:r>
          </a:p>
          <a:p>
            <a:pPr>
              <a:tabLst>
                <a:tab pos="542925" algn="l"/>
                <a:tab pos="715963" algn="l"/>
              </a:tabLst>
            </a:pPr>
            <a:r>
              <a:rPr lang="ja-JP" altLang="en-US" sz="900" dirty="0">
                <a:latin typeface="Meiryo UI" panose="020B0604030504040204" pitchFamily="34" charset="-128"/>
                <a:ea typeface="Meiryo UI" panose="020B0604030504040204" pitchFamily="34" charset="-128"/>
              </a:rPr>
              <a:t>備考：容量</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520ml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Meiryo UI" panose="020B0604030504040204" pitchFamily="50" charset="-128"/>
                <a:ea typeface="Meiryo UI" panose="020B0604030504040204" pitchFamily="50" charset="-128"/>
              </a:rPr>
              <a:t>冷たい飲み物を入れると表面の色が変わる不思議で面白いタンブラーです。思わず動画を取りたくなるアイテムのため、パーティーグッズとしておすすめですし特典用などにも最適。</a:t>
            </a:r>
            <a:endParaRPr lang="ja-JP" altLang="en-US" sz="1600" dirty="0">
              <a:latin typeface="Meiryo UI" panose="020B0604030504040204" pitchFamily="50" charset="-128"/>
              <a:ea typeface="Meiryo UI" panose="020B0604030504040204" pitchFamily="50"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 name="図 9">
            <a:extLst>
              <a:ext uri="{FF2B5EF4-FFF2-40B4-BE49-F238E27FC236}">
                <a16:creationId xmlns:a16="http://schemas.microsoft.com/office/drawing/2014/main" id="{54C09422-8720-83C3-2B19-D84EDCD2D57A}"/>
              </a:ext>
            </a:extLst>
          </p:cNvPr>
          <p:cNvPicPr>
            <a:picLocks noChangeAspect="1"/>
          </p:cNvPicPr>
          <p:nvPr/>
        </p:nvPicPr>
        <p:blipFill>
          <a:blip r:embed="rId5"/>
          <a:stretch>
            <a:fillRect/>
          </a:stretch>
        </p:blipFill>
        <p:spPr>
          <a:xfrm>
            <a:off x="628664" y="1327013"/>
            <a:ext cx="3632439" cy="3632439"/>
          </a:xfrm>
          <a:prstGeom prst="rect">
            <a:avLst/>
          </a:prstGeom>
        </p:spPr>
      </p:pic>
    </p:spTree>
    <p:extLst>
      <p:ext uri="{BB962C8B-B14F-4D97-AF65-F5344CB8AC3E}">
        <p14:creationId xmlns:p14="http://schemas.microsoft.com/office/powerpoint/2010/main" val="28648894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COB</a:t>
            </a:r>
            <a:r>
              <a:rPr lang="ja-JP" altLang="en-US" sz="2000">
                <a:solidFill>
                  <a:schemeClr val="bg1"/>
                </a:solidFill>
                <a:latin typeface="Meiryo UI" panose="020B0604030504040204" pitchFamily="34" charset="-128"/>
                <a:ea typeface="Meiryo UI" panose="020B0604030504040204" pitchFamily="34" charset="-128"/>
              </a:rPr>
              <a:t>くるりんライト</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ABS</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PS</a:t>
            </a:r>
            <a:r>
              <a:rPr lang="ja-JP" altLang="en-US" sz="900" dirty="0">
                <a:latin typeface="Meiryo UI" panose="020B0604030504040204" pitchFamily="34" charset="-128"/>
                <a:ea typeface="Meiryo UI" panose="020B0604030504040204" pitchFamily="34" charset="-128"/>
              </a:rPr>
              <a:t>・磁石</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φ77×65mm</a:t>
            </a:r>
          </a:p>
          <a:p>
            <a:r>
              <a:rPr lang="ja-JP" altLang="en-US" sz="900" dirty="0">
                <a:latin typeface="Meiryo UI" panose="020B0604030504040204" pitchFamily="34" charset="-128"/>
                <a:ea typeface="Meiryo UI" panose="020B0604030504040204" pitchFamily="34" charset="-128"/>
              </a:rPr>
              <a:t>包装：化粧箱入り</a:t>
            </a:r>
            <a:r>
              <a:rPr lang="en-US" altLang="ja-JP" sz="900" dirty="0">
                <a:latin typeface="Meiryo UI" panose="020B0604030504040204" pitchFamily="34" charset="-128"/>
                <a:ea typeface="Meiryo UI" panose="020B0604030504040204" pitchFamily="34" charset="-128"/>
              </a:rPr>
              <a:t>,80×80×75mm</a:t>
            </a:r>
          </a:p>
          <a:p>
            <a:r>
              <a:rPr lang="ja-JP" altLang="en-US" sz="900" dirty="0">
                <a:latin typeface="Meiryo UI" panose="020B0604030504040204" pitchFamily="34" charset="-128"/>
                <a:ea typeface="Meiryo UI" panose="020B0604030504040204" pitchFamily="34" charset="-128"/>
              </a:rPr>
              <a:t>備考：単四電池</a:t>
            </a:r>
            <a:r>
              <a:rPr lang="en-US" altLang="ja-JP" sz="900" dirty="0">
                <a:latin typeface="Meiryo UI" panose="020B0604030504040204" pitchFamily="34" charset="-128"/>
                <a:ea typeface="Meiryo UI" panose="020B0604030504040204" pitchFamily="34" charset="-128"/>
              </a:rPr>
              <a:t>3</a:t>
            </a:r>
            <a:r>
              <a:rPr lang="ja-JP" altLang="en-US" sz="900" dirty="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マグネット付きの台座に乗せて</a:t>
            </a:r>
            <a:r>
              <a:rPr lang="en-US" altLang="ja-JP" sz="1600" dirty="0"/>
              <a:t>360</a:t>
            </a:r>
            <a:r>
              <a:rPr lang="ja-JP" altLang="en-US" sz="1600" dirty="0"/>
              <a:t>度角度調整可能！少ない消費電力で明るく質の高いビームを出力する、強弱切り替え機能付きの</a:t>
            </a:r>
            <a:r>
              <a:rPr lang="en-US" altLang="ja-JP" sz="1600" dirty="0"/>
              <a:t>COB</a:t>
            </a:r>
            <a:r>
              <a:rPr lang="ja-JP" altLang="en-US" sz="1600" dirty="0"/>
              <a:t>くるりんライト。本体は台座から取り外して使用可能です。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37" name="図 36">
            <a:extLst>
              <a:ext uri="{FF2B5EF4-FFF2-40B4-BE49-F238E27FC236}">
                <a16:creationId xmlns:a16="http://schemas.microsoft.com/office/drawing/2014/main" id="{0C7C5E45-C7D9-A514-B94E-A17C6CFEB525}"/>
              </a:ext>
            </a:extLst>
          </p:cNvPr>
          <p:cNvPicPr>
            <a:picLocks noChangeAspect="1"/>
          </p:cNvPicPr>
          <p:nvPr/>
        </p:nvPicPr>
        <p:blipFill>
          <a:blip r:embed="rId5"/>
          <a:stretch>
            <a:fillRect/>
          </a:stretch>
        </p:blipFill>
        <p:spPr>
          <a:xfrm>
            <a:off x="698545" y="1411148"/>
            <a:ext cx="3564200" cy="3564200"/>
          </a:xfrm>
          <a:prstGeom prst="rect">
            <a:avLst/>
          </a:prstGeom>
        </p:spPr>
      </p:pic>
    </p:spTree>
    <p:extLst>
      <p:ext uri="{BB962C8B-B14F-4D97-AF65-F5344CB8AC3E}">
        <p14:creationId xmlns:p14="http://schemas.microsoft.com/office/powerpoint/2010/main" val="16090829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ベシカ・スープメーカー（スプーン付き）</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1064010"/>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カラー展開：</a:t>
            </a:r>
            <a:r>
              <a:rPr lang="en-US" altLang="ja-JP" sz="900" dirty="0">
                <a:latin typeface="Meiryo UI" panose="020B0604030504040204" pitchFamily="34" charset="-128"/>
                <a:ea typeface="Meiryo UI" panose="020B0604030504040204" pitchFamily="34" charset="-128"/>
              </a:rPr>
              <a:t>2</a:t>
            </a:r>
            <a:r>
              <a:rPr lang="ja-JP" altLang="en-US" sz="900" dirty="0">
                <a:latin typeface="Meiryo UI" panose="020B0604030504040204" pitchFamily="34" charset="-128"/>
                <a:ea typeface="Meiryo UI" panose="020B0604030504040204" pitchFamily="34" charset="-128"/>
              </a:rPr>
              <a:t>色アソート＊色・柄は指定できません。</a:t>
            </a:r>
          </a:p>
          <a:p>
            <a:r>
              <a:rPr lang="ja-JP" altLang="en-US" sz="900" dirty="0">
                <a:latin typeface="Meiryo UI" panose="020B0604030504040204" pitchFamily="34" charset="-128"/>
                <a:ea typeface="Meiryo UI" panose="020B0604030504040204" pitchFamily="34" charset="-128"/>
              </a:rPr>
              <a:t>素材：スープメーカー：ポリプロピレン、ポリスチレン、シリコーンゴム、熱可塑性エラストマースプーン：ポリプロピレン</a:t>
            </a:r>
          </a:p>
          <a:p>
            <a:r>
              <a:rPr lang="ja-JP" altLang="en-US" sz="900" dirty="0">
                <a:latin typeface="Meiryo UI" panose="020B0604030504040204" pitchFamily="34" charset="-128"/>
                <a:ea typeface="Meiryo UI" panose="020B0604030504040204" pitchFamily="34" charset="-128"/>
              </a:rPr>
              <a:t>サイズ：スープメーカー：</a:t>
            </a:r>
            <a:r>
              <a:rPr lang="en-US" altLang="ja-JP" sz="900" dirty="0">
                <a:latin typeface="Meiryo UI" panose="020B0604030504040204" pitchFamily="34" charset="-128"/>
                <a:ea typeface="Meiryo UI" panose="020B0604030504040204" pitchFamily="34" charset="-128"/>
              </a:rPr>
              <a:t>138×110×85mm </a:t>
            </a:r>
            <a:r>
              <a:rPr lang="ja-JP" altLang="en-US" sz="900" dirty="0">
                <a:latin typeface="Meiryo UI" panose="020B0604030504040204" pitchFamily="34" charset="-128"/>
                <a:ea typeface="Meiryo UI" panose="020B0604030504040204" pitchFamily="34" charset="-128"/>
              </a:rPr>
              <a:t>スプーン（使用時）：全長</a:t>
            </a:r>
            <a:r>
              <a:rPr lang="en-US" altLang="ja-JP" sz="900" dirty="0">
                <a:latin typeface="Meiryo UI" panose="020B0604030504040204" pitchFamily="34" charset="-128"/>
                <a:ea typeface="Meiryo UI" panose="020B0604030504040204" pitchFamily="34" charset="-128"/>
              </a:rPr>
              <a:t>150mm </a:t>
            </a:r>
            <a:r>
              <a:rPr lang="ja-JP" altLang="en-US" sz="900" dirty="0">
                <a:latin typeface="Meiryo UI" panose="020B0604030504040204" pitchFamily="34" charset="-128"/>
                <a:ea typeface="Meiryo UI" panose="020B0604030504040204" pitchFamily="34" charset="-128"/>
              </a:rPr>
              <a:t>箱サイズ</a:t>
            </a:r>
            <a:r>
              <a:rPr lang="en-US" altLang="ja-JP" sz="900" dirty="0">
                <a:latin typeface="Meiryo UI" panose="020B0604030504040204" pitchFamily="34" charset="-128"/>
                <a:ea typeface="Meiryo UI" panose="020B0604030504040204" pitchFamily="34" charset="-128"/>
              </a:rPr>
              <a:t>145×113×97mm</a:t>
            </a:r>
          </a:p>
          <a:p>
            <a:r>
              <a:rPr lang="ja-JP" altLang="en-US" sz="900" dirty="0">
                <a:latin typeface="Meiryo UI" panose="020B0604030504040204" pitchFamily="34" charset="-128"/>
                <a:ea typeface="Meiryo UI" panose="020B0604030504040204" pitchFamily="34" charset="-128"/>
              </a:rPr>
              <a:t>包装：化粧箱入</a:t>
            </a:r>
          </a:p>
          <a:p>
            <a:r>
              <a:rPr lang="ja-JP" altLang="en-US" sz="900" dirty="0">
                <a:latin typeface="Meiryo UI" panose="020B0604030504040204" pitchFamily="34" charset="-128"/>
                <a:ea typeface="Meiryo UI" panose="020B0604030504040204" pitchFamily="34" charset="-128"/>
              </a:rPr>
              <a:t>備考：名入れ可能、容量：</a:t>
            </a:r>
            <a:r>
              <a:rPr lang="en-US" altLang="ja-JP" sz="900" dirty="0">
                <a:latin typeface="Meiryo UI" panose="020B0604030504040204" pitchFamily="34" charset="-128"/>
                <a:ea typeface="Meiryo UI" panose="020B0604030504040204" pitchFamily="34" charset="-128"/>
              </a:rPr>
              <a:t>500ml </a:t>
            </a: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電子レンジだけでスープやリゾットを作ることができるため、特に忙しい朝などには非常に便利なスープメーカーです。レシピ付きのためお料理が苦手な方でも安心して活用できます！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6" name="図 55">
            <a:extLst>
              <a:ext uri="{FF2B5EF4-FFF2-40B4-BE49-F238E27FC236}">
                <a16:creationId xmlns:a16="http://schemas.microsoft.com/office/drawing/2014/main" id="{866AC6D5-7C34-BBF2-CDCC-6F0668407D2C}"/>
              </a:ext>
            </a:extLst>
          </p:cNvPr>
          <p:cNvPicPr>
            <a:picLocks noChangeAspect="1"/>
          </p:cNvPicPr>
          <p:nvPr/>
        </p:nvPicPr>
        <p:blipFill>
          <a:blip r:embed="rId5"/>
          <a:stretch>
            <a:fillRect/>
          </a:stretch>
        </p:blipFill>
        <p:spPr>
          <a:xfrm>
            <a:off x="671113" y="1399668"/>
            <a:ext cx="3637335" cy="3637335"/>
          </a:xfrm>
          <a:prstGeom prst="rect">
            <a:avLst/>
          </a:prstGeom>
        </p:spPr>
      </p:pic>
    </p:spTree>
    <p:extLst>
      <p:ext uri="{BB962C8B-B14F-4D97-AF65-F5344CB8AC3E}">
        <p14:creationId xmlns:p14="http://schemas.microsoft.com/office/powerpoint/2010/main" val="31065376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キャンプス チェックレジャーマット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10067"/>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カラー展開：オレンジ・グリーン </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色取混ぜ</a:t>
            </a:r>
          </a:p>
          <a:p>
            <a:r>
              <a:rPr lang="ja-JP" altLang="en-US" sz="1000" dirty="0">
                <a:latin typeface="Meiryo UI" panose="020B0604030504040204" pitchFamily="34" charset="-128"/>
                <a:ea typeface="Meiryo UI" panose="020B0604030504040204" pitchFamily="34" charset="-128"/>
              </a:rPr>
              <a:t>素材：表</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ポリエステル・ポリウレタン、裏</a:t>
            </a:r>
            <a:r>
              <a:rPr lang="en-US" altLang="ja-JP" sz="1000" dirty="0">
                <a:latin typeface="Meiryo UI" panose="020B0604030504040204" pitchFamily="34" charset="-128"/>
                <a:ea typeface="Meiryo UI" panose="020B0604030504040204" pitchFamily="34" charset="-128"/>
              </a:rPr>
              <a:t>/PE</a:t>
            </a:r>
          </a:p>
          <a:p>
            <a:r>
              <a:rPr lang="ja-JP" altLang="en-US" sz="1000" dirty="0">
                <a:latin typeface="Meiryo UI" panose="020B0604030504040204" pitchFamily="34" charset="-128"/>
                <a:ea typeface="Meiryo UI" panose="020B0604030504040204" pitchFamily="34" charset="-128"/>
              </a:rPr>
              <a:t>サイズ：使用時</a:t>
            </a:r>
            <a:r>
              <a:rPr lang="en-US" altLang="ja-JP" sz="1000" dirty="0">
                <a:latin typeface="Meiryo UI" panose="020B0604030504040204" pitchFamily="34" charset="-128"/>
                <a:ea typeface="Meiryo UI" panose="020B0604030504040204" pitchFamily="34" charset="-128"/>
              </a:rPr>
              <a:t>/600×1200mm</a:t>
            </a:r>
            <a:r>
              <a:rPr lang="ja-JP" altLang="en-US" sz="1000" dirty="0">
                <a:latin typeface="Meiryo UI" panose="020B0604030504040204" pitchFamily="34" charset="-128"/>
                <a:ea typeface="Meiryo UI" panose="020B0604030504040204" pitchFamily="34" charset="-128"/>
              </a:rPr>
              <a:t>、収納時</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155×270×60mm</a:t>
            </a:r>
          </a:p>
          <a:p>
            <a:r>
              <a:rPr lang="ja-JP" altLang="en-US" sz="1000" dirty="0">
                <a:latin typeface="Meiryo UI" panose="020B0604030504040204" pitchFamily="34" charset="-128"/>
                <a:ea typeface="Meiryo UI" panose="020B0604030504040204" pitchFamily="34" charset="-128"/>
              </a:rPr>
              <a:t>包装：包装袋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温かみのあるカラーとブロックチェック柄がオシャレなレジャーマットです。コンパクトに折りたためて持ち歩きも楽々な上、その見た目も</a:t>
            </a:r>
            <a:r>
              <a:rPr lang="en-US" altLang="ja-JP" sz="1600" dirty="0"/>
              <a:t>GOOD</a:t>
            </a:r>
            <a:r>
              <a:rPr lang="ja-JP" altLang="en-US" sz="1600" dirty="0"/>
              <a:t>！特典用や景品用などにおすすめです。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3" name="図 12">
            <a:extLst>
              <a:ext uri="{FF2B5EF4-FFF2-40B4-BE49-F238E27FC236}">
                <a16:creationId xmlns:a16="http://schemas.microsoft.com/office/drawing/2014/main" id="{4225358C-0B1F-3548-C1A0-5EE7F374814F}"/>
              </a:ext>
            </a:extLst>
          </p:cNvPr>
          <p:cNvPicPr>
            <a:picLocks noChangeAspect="1"/>
          </p:cNvPicPr>
          <p:nvPr/>
        </p:nvPicPr>
        <p:blipFill>
          <a:blip r:embed="rId5"/>
          <a:stretch>
            <a:fillRect/>
          </a:stretch>
        </p:blipFill>
        <p:spPr>
          <a:xfrm>
            <a:off x="555652" y="1348689"/>
            <a:ext cx="3681067" cy="3681067"/>
          </a:xfrm>
          <a:prstGeom prst="rect">
            <a:avLst/>
          </a:prstGeom>
        </p:spPr>
      </p:pic>
    </p:spTree>
    <p:extLst>
      <p:ext uri="{BB962C8B-B14F-4D97-AF65-F5344CB8AC3E}">
        <p14:creationId xmlns:p14="http://schemas.microsoft.com/office/powerpoint/2010/main" val="30689548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アウトドアクッカー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510012"/>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ja-JP" altLang="en-US" sz="900" b="0" i="0" dirty="0">
                <a:solidFill>
                  <a:srgbClr val="333333"/>
                </a:solidFill>
                <a:effectLst/>
                <a:highlight>
                  <a:srgbClr val="FFFFFF"/>
                </a:highlight>
                <a:latin typeface="Meiryo UI" panose="020B0604030504040204" pitchFamily="50" charset="-128"/>
                <a:ea typeface="Meiryo UI" panose="020B0604030504040204" pitchFamily="50" charset="-128"/>
              </a:rPr>
              <a:t>ステンレス</a:t>
            </a:r>
            <a:endParaRPr lang="en-US" altLang="ja-JP" sz="900" b="0" i="0" dirty="0">
              <a:solidFill>
                <a:srgbClr val="333333"/>
              </a:solidFill>
              <a:effectLst/>
              <a:highlight>
                <a:srgbClr val="FFFFFF"/>
              </a:highlight>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サイズ： 約</a:t>
            </a:r>
            <a:r>
              <a:rPr lang="en-US" altLang="ja-JP" sz="900" dirty="0">
                <a:latin typeface="Meiryo UI" panose="020B0604030504040204" pitchFamily="50" charset="-128"/>
                <a:ea typeface="Meiryo UI" panose="020B0604030504040204" pitchFamily="50" charset="-128"/>
              </a:rPr>
              <a:t>16.5×12.6×5cm(</a:t>
            </a:r>
            <a:r>
              <a:rPr lang="ja-JP" altLang="en-US" sz="900" dirty="0">
                <a:latin typeface="Meiryo UI" panose="020B0604030504040204" pitchFamily="50" charset="-128"/>
                <a:ea typeface="Meiryo UI" panose="020B0604030504040204" pitchFamily="50" charset="-128"/>
              </a:rPr>
              <a:t>ハンドル含まず</a:t>
            </a:r>
            <a:r>
              <a:rPr lang="en-US" altLang="ja-JP" sz="900" dirty="0">
                <a:latin typeface="Meiryo UI" panose="020B0604030504040204" pitchFamily="50" charset="-128"/>
                <a:ea typeface="Meiryo UI" panose="020B0604030504040204" pitchFamily="50" charset="-128"/>
              </a:rPr>
              <a:t>)</a:t>
            </a:r>
          </a:p>
          <a:p>
            <a:r>
              <a:rPr lang="ja-JP" altLang="en-US" sz="900" dirty="0">
                <a:latin typeface="Meiryo UI" panose="020B0604030504040204" pitchFamily="50" charset="-128"/>
                <a:ea typeface="Meiryo UI" panose="020B0604030504040204" pitchFamily="50" charset="-128"/>
              </a:rPr>
              <a:t>包装： 化粧箱入り</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b="0" i="0" dirty="0">
                <a:solidFill>
                  <a:srgbClr val="333333"/>
                </a:solidFill>
                <a:effectLst/>
                <a:highlight>
                  <a:srgbClr val="FFFFFF"/>
                </a:highlight>
                <a:latin typeface="-apple-system"/>
              </a:rPr>
              <a:t>レシピ付きのため初心者でも気軽にチャレンジできるアウトドアクッカーです。ご飯もおかずもこれひとつで完結！丈夫で錆びにくいステンレス製のため自宅でも活躍できます。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41FD1281-C724-8F89-09C3-150F5EA4B3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712" y="1411148"/>
            <a:ext cx="3584063" cy="358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176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 altLang="ja-JP" sz="2000" dirty="0">
                <a:solidFill>
                  <a:schemeClr val="bg1"/>
                </a:solidFill>
                <a:latin typeface="Meiryo UI" panose="020B0604030504040204" pitchFamily="34" charset="-128"/>
                <a:ea typeface="Meiryo UI" panose="020B0604030504040204" pitchFamily="34" charset="-128"/>
              </a:rPr>
              <a:t>2WAY </a:t>
            </a:r>
            <a:r>
              <a:rPr lang="ja-JP" altLang="en-US" sz="2000">
                <a:solidFill>
                  <a:schemeClr val="bg1"/>
                </a:solidFill>
                <a:latin typeface="Meiryo UI" panose="020B0604030504040204" pitchFamily="34" charset="-128"/>
                <a:ea typeface="Meiryo UI" panose="020B0604030504040204" pitchFamily="34" charset="-128"/>
              </a:rPr>
              <a:t>アウトドアライト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925511"/>
          </a:xfrm>
          <a:prstGeom prst="rect">
            <a:avLst/>
          </a:prstGeom>
          <a:noFill/>
        </p:spPr>
        <p:txBody>
          <a:bodyPr wrap="square" lIns="90000" tIns="46800" rIns="0" bIns="46800" rtlCol="0">
            <a:spAutoFit/>
          </a:bodyPr>
          <a:lstStyle/>
          <a:p>
            <a:r>
              <a:rPr lang="ja-JP" altLang="en-US" sz="900">
                <a:latin typeface="Meiryo UI" panose="020B0604030504040204" pitchFamily="34" charset="-128"/>
                <a:ea typeface="Meiryo UI" panose="020B0604030504040204" pitchFamily="34" charset="-128"/>
              </a:rPr>
              <a:t>素</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材：</a:t>
            </a:r>
            <a:r>
              <a:rPr lang="en" altLang="ja-JP" sz="900" dirty="0">
                <a:latin typeface="Meiryo UI" panose="020B0604030504040204" pitchFamily="34" charset="-128"/>
                <a:ea typeface="Meiryo UI" panose="020B0604030504040204" pitchFamily="34" charset="-128"/>
              </a:rPr>
              <a:t>HIPS</a:t>
            </a:r>
            <a:r>
              <a:rPr lang="ja-JP" altLang="en" sz="90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ポリスチレン・エラストマー</a:t>
            </a:r>
            <a:endParaRPr lang="en-US" altLang="ja-JP" sz="900" dirty="0">
              <a:latin typeface="Meiryo UI" panose="020B0604030504040204" pitchFamily="34" charset="-128"/>
              <a:ea typeface="Meiryo UI" panose="020B0604030504040204" pitchFamily="34" charset="-128"/>
            </a:endParaRPr>
          </a:p>
          <a:p>
            <a:r>
              <a:rPr lang="ja-JP" altLang="en-US" sz="900" spc="200">
                <a:latin typeface="Meiryo UI" panose="020B0604030504040204" pitchFamily="34" charset="-128"/>
                <a:ea typeface="Meiryo UI" panose="020B0604030504040204" pitchFamily="34" charset="-128"/>
              </a:rPr>
              <a:t>サイズ</a:t>
            </a:r>
            <a:r>
              <a:rPr lang="ja-JP" altLang="en-US" sz="900">
                <a:latin typeface="Meiryo UI" panose="020B0604030504040204" pitchFamily="34" charset="-128"/>
                <a:ea typeface="Meiryo UI" panose="020B0604030504040204" pitchFamily="34" charset="-128"/>
              </a:rPr>
              <a:t>：ランタン使用時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8.5×8.5×19.8cm(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　　　　　　懐中電灯使用時</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8.5×14.1×9cm(</a:t>
            </a:r>
            <a:r>
              <a:rPr lang="ja-JP" altLang="en-US" sz="900">
                <a:latin typeface="Meiryo UI" panose="020B0604030504040204" pitchFamily="34" charset="-128"/>
                <a:ea typeface="Meiryo UI" panose="020B0604030504040204" pitchFamily="34" charset="-128"/>
              </a:rPr>
              <a:t>ハンドル含まず</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　　　　　（包装形態：化粧箱入り）</a:t>
            </a:r>
            <a:r>
              <a:rPr lang="en-US" altLang="ja-JP" sz="900" dirty="0">
                <a:latin typeface="Meiryo UI" panose="020B0604030504040204" pitchFamily="34" charset="-128"/>
                <a:ea typeface="Meiryo UI" panose="020B0604030504040204" pitchFamily="34" charset="-128"/>
              </a:rPr>
              <a:t> </a:t>
            </a:r>
          </a:p>
          <a:p>
            <a:r>
              <a:rPr lang="ja-JP" altLang="en-US" sz="900">
                <a:latin typeface="Meiryo UI" panose="020B0604030504040204" pitchFamily="34" charset="-128"/>
                <a:ea typeface="Meiryo UI" panose="020B0604030504040204" pitchFamily="34" charset="-128"/>
              </a:rPr>
              <a:t>重　</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量：</a:t>
            </a:r>
            <a:r>
              <a:rPr lang="en" altLang="ja-JP" sz="900" dirty="0">
                <a:latin typeface="Meiryo UI" panose="020B0604030504040204" pitchFamily="34" charset="-128"/>
                <a:ea typeface="Meiryo UI" panose="020B0604030504040204" pitchFamily="34" charset="-128"/>
              </a:rPr>
              <a:t>236g </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備</a:t>
            </a:r>
            <a:r>
              <a:rPr lang="en-US" altLang="ja-JP" sz="900" dirty="0">
                <a:latin typeface="Meiryo UI" panose="020B0604030504040204" pitchFamily="34" charset="-128"/>
                <a:ea typeface="Meiryo UI" panose="020B0604030504040204" pitchFamily="34" charset="-128"/>
              </a:rPr>
              <a:t>   </a:t>
            </a:r>
            <a:r>
              <a:rPr lang="ja-JP" altLang="en-US" sz="900">
                <a:latin typeface="Meiryo UI" panose="020B0604030504040204" pitchFamily="34" charset="-128"/>
                <a:ea typeface="Meiryo UI" panose="020B0604030504040204" pitchFamily="34" charset="-128"/>
              </a:rPr>
              <a:t>考：単</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形乾電池</a:t>
            </a:r>
            <a:r>
              <a:rPr lang="en-US" altLang="ja-JP" sz="900" dirty="0">
                <a:latin typeface="Meiryo UI" panose="020B0604030504040204" pitchFamily="34" charset="-128"/>
                <a:ea typeface="Meiryo UI" panose="020B0604030504040204" pitchFamily="34" charset="-128"/>
              </a:rPr>
              <a:t>3</a:t>
            </a:r>
            <a:r>
              <a:rPr lang="ja-JP" altLang="en-US" sz="900">
                <a:latin typeface="Meiryo UI" panose="020B0604030504040204" pitchFamily="34" charset="-128"/>
                <a:ea typeface="Meiryo UI" panose="020B0604030504040204" pitchFamily="34" charset="-128"/>
              </a:rPr>
              <a:t>本使用</a:t>
            </a:r>
            <a:r>
              <a:rPr lang="en-US" altLang="ja-JP" sz="900" dirty="0">
                <a:latin typeface="Meiryo UI" panose="020B0604030504040204" pitchFamily="34" charset="-128"/>
                <a:ea typeface="Meiryo UI" panose="020B0604030504040204" pitchFamily="34" charset="-128"/>
              </a:rPr>
              <a:t>(</a:t>
            </a:r>
            <a:r>
              <a:rPr lang="ja-JP" altLang="en-US" sz="900">
                <a:latin typeface="Meiryo UI" panose="020B0604030504040204" pitchFamily="34" charset="-128"/>
                <a:ea typeface="Meiryo UI" panose="020B0604030504040204" pitchFamily="34" charset="-128"/>
              </a:rPr>
              <a:t>別売</a:t>
            </a:r>
            <a:r>
              <a:rPr lang="en-US" altLang="ja-JP" sz="900" dirty="0">
                <a:latin typeface="Meiryo UI" panose="020B0604030504040204" pitchFamily="34" charset="-128"/>
                <a:ea typeface="Meiryo UI" panose="020B0604030504040204" pitchFamily="34" charset="-128"/>
              </a:rPr>
              <a:t>) </a:t>
            </a:r>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596079"/>
          </a:xfrm>
          <a:prstGeom prst="rect">
            <a:avLst/>
          </a:prstGeom>
          <a:noFill/>
        </p:spPr>
        <p:txBody>
          <a:bodyPr wrap="square" lIns="0" tIns="46800" rIns="0" spcCol="360000" rtlCol="0">
            <a:spAutoFit/>
          </a:bodyPr>
          <a:lstStyle/>
          <a:p>
            <a:pPr algn="just">
              <a:lnSpc>
                <a:spcPts val="2400"/>
              </a:lnSpc>
            </a:pPr>
            <a:r>
              <a:rPr lang="ja-JP" altLang="en-US" sz="1600">
                <a:latin typeface="Meiryo UI" panose="020B0604030504040204" pitchFamily="34" charset="-128"/>
                <a:ea typeface="Meiryo UI" panose="020B0604030504040204" pitchFamily="34" charset="-128"/>
              </a:rPr>
              <a:t>上部の取っ手を使ってフック等にかければランタンとして使用でき、側面の取っ手を握って持ち歩けば懐中電灯としても使用できる、アウトドアシーンで大変重宝する便利アイテムです。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pic>
        <p:nvPicPr>
          <p:cNvPr id="4" name="図 3">
            <a:extLst>
              <a:ext uri="{FF2B5EF4-FFF2-40B4-BE49-F238E27FC236}">
                <a16:creationId xmlns:a16="http://schemas.microsoft.com/office/drawing/2014/main" id="{B3ED3527-313A-AE43-9005-7B0D67582E87}"/>
              </a:ext>
            </a:extLst>
          </p:cNvPr>
          <p:cNvPicPr>
            <a:picLocks noChangeAspect="1"/>
          </p:cNvPicPr>
          <p:nvPr/>
        </p:nvPicPr>
        <p:blipFill>
          <a:blip r:embed="rId5"/>
          <a:stretch>
            <a:fillRect/>
          </a:stretch>
        </p:blipFill>
        <p:spPr>
          <a:xfrm>
            <a:off x="968856" y="1567422"/>
            <a:ext cx="3175000" cy="3175000"/>
          </a:xfrm>
          <a:prstGeom prst="rect">
            <a:avLst/>
          </a:prstGeom>
        </p:spPr>
      </p:pic>
    </p:spTree>
    <p:extLst>
      <p:ext uri="{BB962C8B-B14F-4D97-AF65-F5344CB8AC3E}">
        <p14:creationId xmlns:p14="http://schemas.microsoft.com/office/powerpoint/2010/main" val="1353742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涼感マフラータオル 抗菌タイプ</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ボトル ケース付</a:t>
            </a:r>
            <a:r>
              <a:rPr lang="en-US" altLang="ja-JP" sz="2000" dirty="0">
                <a:solidFill>
                  <a:schemeClr val="bg1"/>
                </a:solidFill>
                <a:latin typeface="Meiryo UI" panose="020B0604030504040204" pitchFamily="34" charset="-128"/>
                <a:ea typeface="Meiryo UI" panose="020B0604030504040204" pitchFamily="34" charset="-128"/>
              </a:rPr>
              <a:t>)</a:t>
            </a:r>
            <a:endParaRPr lang="ja-JP" altLang="en-US"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863955"/>
          </a:xfrm>
          <a:prstGeom prst="rect">
            <a:avLst/>
          </a:prstGeom>
          <a:noFill/>
        </p:spPr>
        <p:txBody>
          <a:bodyPr wrap="square" lIns="90000" tIns="46800" rIns="0" bIns="46800" rtlCol="0">
            <a:spAutoFit/>
          </a:bodyPr>
          <a:lstStyle/>
          <a:p>
            <a:r>
              <a:rPr lang="ja-JP" altLang="en-US" sz="1000" dirty="0">
                <a:latin typeface="Meiryo UI" panose="020B0604030504040204" pitchFamily="34" charset="-128"/>
                <a:ea typeface="Meiryo UI" panose="020B0604030504040204" pitchFamily="34" charset="-128"/>
              </a:rPr>
              <a:t>カラー展開：全</a:t>
            </a:r>
            <a:r>
              <a:rPr lang="en-US" altLang="ja-JP" sz="1000" dirty="0">
                <a:latin typeface="Meiryo UI" panose="020B0604030504040204" pitchFamily="34" charset="-128"/>
                <a:ea typeface="Meiryo UI" panose="020B0604030504040204" pitchFamily="34" charset="-128"/>
              </a:rPr>
              <a:t>2</a:t>
            </a:r>
            <a:r>
              <a:rPr lang="ja-JP" altLang="en-US" sz="1000" dirty="0">
                <a:latin typeface="Meiryo UI" panose="020B0604030504040204" pitchFamily="34" charset="-128"/>
                <a:ea typeface="Meiryo UI" panose="020B0604030504040204" pitchFamily="34" charset="-128"/>
              </a:rPr>
              <a:t>色</a:t>
            </a:r>
          </a:p>
          <a:p>
            <a:r>
              <a:rPr lang="ja-JP" altLang="en-US" sz="1000" dirty="0">
                <a:latin typeface="Meiryo UI" panose="020B0604030504040204" pitchFamily="34" charset="-128"/>
                <a:ea typeface="Meiryo UI" panose="020B0604030504040204" pitchFamily="34" charset="-128"/>
              </a:rPr>
              <a:t>素材：タオル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ポリエステル、ボトル</a:t>
            </a:r>
            <a:r>
              <a:rPr lang="en-US" altLang="ja-JP" sz="1000" dirty="0">
                <a:latin typeface="Meiryo UI" panose="020B0604030504040204" pitchFamily="34" charset="-128"/>
                <a:ea typeface="Meiryo UI" panose="020B0604030504040204" pitchFamily="34" charset="-128"/>
              </a:rPr>
              <a:t>/PET </a:t>
            </a:r>
            <a:r>
              <a:rPr lang="ja-JP" altLang="en-US" sz="1000" dirty="0">
                <a:latin typeface="Meiryo UI" panose="020B0604030504040204" pitchFamily="34" charset="-128"/>
                <a:ea typeface="Meiryo UI" panose="020B0604030504040204" pitchFamily="34" charset="-128"/>
              </a:rPr>
              <a:t>他</a:t>
            </a:r>
          </a:p>
          <a:p>
            <a:r>
              <a:rPr lang="ja-JP" altLang="en-US" sz="1000" dirty="0">
                <a:latin typeface="Meiryo UI" panose="020B0604030504040204" pitchFamily="34" charset="-128"/>
                <a:ea typeface="Meiryo UI" panose="020B0604030504040204" pitchFamily="34" charset="-128"/>
              </a:rPr>
              <a:t>サイズ：タオル</a:t>
            </a:r>
            <a:r>
              <a:rPr lang="en-US" altLang="ja-JP" sz="1000" dirty="0">
                <a:latin typeface="Meiryo UI" panose="020B0604030504040204" pitchFamily="34" charset="-128"/>
                <a:ea typeface="Meiryo UI" panose="020B0604030504040204" pitchFamily="34" charset="-128"/>
              </a:rPr>
              <a:t>/</a:t>
            </a:r>
            <a:r>
              <a:rPr lang="ja-JP" altLang="en-US" sz="1000" dirty="0">
                <a:latin typeface="Meiryo UI" panose="020B0604030504040204" pitchFamily="34" charset="-128"/>
                <a:ea typeface="Meiryo UI" panose="020B0604030504040204" pitchFamily="34" charset="-128"/>
              </a:rPr>
              <a:t>約</a:t>
            </a:r>
            <a:r>
              <a:rPr lang="en-US" altLang="ja-JP" sz="1000" dirty="0">
                <a:latin typeface="Meiryo UI" panose="020B0604030504040204" pitchFamily="34" charset="-128"/>
                <a:ea typeface="Meiryo UI" panose="020B0604030504040204" pitchFamily="34" charset="-128"/>
              </a:rPr>
              <a:t>900×200(mm)</a:t>
            </a:r>
            <a:r>
              <a:rPr lang="ja-JP" altLang="en-US" sz="1000" dirty="0">
                <a:latin typeface="Meiryo UI" panose="020B0604030504040204" pitchFamily="34" charset="-128"/>
                <a:ea typeface="Meiryo UI" panose="020B0604030504040204" pitchFamily="34" charset="-128"/>
              </a:rPr>
              <a:t>、ボトル</a:t>
            </a:r>
            <a:r>
              <a:rPr lang="en-US" altLang="ja-JP" sz="1000" dirty="0">
                <a:latin typeface="Meiryo UI" panose="020B0604030504040204" pitchFamily="34" charset="-128"/>
                <a:ea typeface="Meiryo UI" panose="020B0604030504040204" pitchFamily="34" charset="-128"/>
              </a:rPr>
              <a:t>/φ67×159(mm)</a:t>
            </a:r>
          </a:p>
          <a:p>
            <a:r>
              <a:rPr lang="ja-JP" altLang="en-US" sz="1000" dirty="0">
                <a:latin typeface="Meiryo UI" panose="020B0604030504040204" pitchFamily="34" charset="-128"/>
                <a:ea typeface="Meiryo UI" panose="020B0604030504040204" pitchFamily="34" charset="-128"/>
              </a:rPr>
              <a:t>包装：</a:t>
            </a:r>
            <a:r>
              <a:rPr lang="en-US" altLang="ja-JP" sz="1000" dirty="0">
                <a:latin typeface="Meiryo UI" panose="020B0604030504040204" pitchFamily="34" charset="-128"/>
                <a:ea typeface="Meiryo UI" panose="020B0604030504040204" pitchFamily="34" charset="-128"/>
              </a:rPr>
              <a:t>PE</a:t>
            </a:r>
            <a:r>
              <a:rPr lang="ja-JP" altLang="en-US" sz="1000" dirty="0">
                <a:latin typeface="Meiryo UI" panose="020B0604030504040204" pitchFamily="34" charset="-128"/>
                <a:ea typeface="Meiryo UI" panose="020B0604030504040204" pitchFamily="34" charset="-128"/>
              </a:rPr>
              <a:t>袋、紙箱</a:t>
            </a:r>
          </a:p>
          <a:p>
            <a:r>
              <a:rPr lang="ja-JP" altLang="en-US" sz="1000" dirty="0">
                <a:latin typeface="Meiryo UI" panose="020B0604030504040204" pitchFamily="34" charset="-128"/>
                <a:ea typeface="Meiryo UI" panose="020B0604030504040204" pitchFamily="34" charset="-128"/>
              </a:rPr>
              <a:t>備考：取説付 </a:t>
            </a:r>
            <a:endParaRPr lang="en-US" altLang="ja-JP" sz="10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商品写</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ja-JP" altLang="en-US" sz="1600" dirty="0"/>
              <a:t>水に濡らして絞るだけでひんやりと気持ち良い涼感マフラータオルと専用のボトルケースです。ボトルは持ち手付きのため携帯するのにも便利で、スポーツイベントの特典用などに人気です。 </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9" name="図 18">
            <a:extLst>
              <a:ext uri="{FF2B5EF4-FFF2-40B4-BE49-F238E27FC236}">
                <a16:creationId xmlns:a16="http://schemas.microsoft.com/office/drawing/2014/main" id="{ED40A794-5619-1F44-8F34-21BE3777276C}"/>
              </a:ext>
            </a:extLst>
          </p:cNvPr>
          <p:cNvPicPr>
            <a:picLocks noChangeAspect="1"/>
          </p:cNvPicPr>
          <p:nvPr/>
        </p:nvPicPr>
        <p:blipFill>
          <a:blip r:embed="rId5"/>
          <a:stretch>
            <a:fillRect/>
          </a:stretch>
        </p:blipFill>
        <p:spPr>
          <a:xfrm>
            <a:off x="709624" y="1390470"/>
            <a:ext cx="3643520" cy="3643520"/>
          </a:xfrm>
          <a:prstGeom prst="rect">
            <a:avLst/>
          </a:prstGeom>
        </p:spPr>
      </p:pic>
    </p:spTree>
    <p:extLst>
      <p:ext uri="{BB962C8B-B14F-4D97-AF65-F5344CB8AC3E}">
        <p14:creationId xmlns:p14="http://schemas.microsoft.com/office/powerpoint/2010/main" val="564924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おうちでおんたま</a:t>
            </a:r>
            <a:r>
              <a:rPr lang="en-US" altLang="ja-JP" sz="2000" dirty="0">
                <a:solidFill>
                  <a:schemeClr val="bg1"/>
                </a:solidFill>
                <a:latin typeface="Meiryo UI" panose="020B0604030504040204" pitchFamily="34" charset="-128"/>
                <a:ea typeface="Meiryo UI" panose="020B0604030504040204" pitchFamily="34" charset="-128"/>
              </a:rPr>
              <a:t>!</a:t>
            </a:r>
            <a:r>
              <a:rPr lang="ja-JP" altLang="en-US" sz="2000" dirty="0">
                <a:solidFill>
                  <a:schemeClr val="bg1"/>
                </a:solidFill>
                <a:latin typeface="Meiryo UI" panose="020B0604030504040204" pitchFamily="34" charset="-128"/>
                <a:ea typeface="Meiryo UI" panose="020B0604030504040204" pitchFamily="34" charset="-128"/>
              </a:rPr>
              <a:t>温泉たまごメーカー</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34" charset="-128"/>
                <a:ea typeface="Meiryo UI" panose="020B0604030504040204" pitchFamily="34" charset="-128"/>
              </a:rPr>
              <a:t>素材：</a:t>
            </a:r>
            <a:r>
              <a:rPr lang="en-US" altLang="ja-JP" sz="900" dirty="0">
                <a:latin typeface="Meiryo UI" panose="020B0604030504040204" pitchFamily="34" charset="-128"/>
                <a:ea typeface="Meiryo UI" panose="020B0604030504040204" pitchFamily="34" charset="-128"/>
              </a:rPr>
              <a:t>PP</a:t>
            </a:r>
            <a:r>
              <a:rPr lang="ja-JP" altLang="en-US" sz="900" dirty="0">
                <a:latin typeface="Meiryo UI" panose="020B0604030504040204" pitchFamily="34" charset="-128"/>
                <a:ea typeface="Meiryo UI" panose="020B0604030504040204" pitchFamily="34" charset="-128"/>
              </a:rPr>
              <a:t>・</a:t>
            </a:r>
            <a:r>
              <a:rPr lang="en-US" altLang="ja-JP" sz="900" dirty="0">
                <a:latin typeface="Meiryo UI" panose="020B0604030504040204" pitchFamily="34" charset="-128"/>
                <a:ea typeface="Meiryo UI" panose="020B0604030504040204" pitchFamily="34" charset="-128"/>
              </a:rPr>
              <a:t>PE</a:t>
            </a:r>
            <a:r>
              <a:rPr lang="ja-JP" altLang="en-US" sz="900" dirty="0">
                <a:latin typeface="Meiryo UI" panose="020B0604030504040204" pitchFamily="34" charset="-128"/>
                <a:ea typeface="Meiryo UI" panose="020B0604030504040204" pitchFamily="34" charset="-128"/>
              </a:rPr>
              <a:t>・アルミニウム</a:t>
            </a:r>
          </a:p>
          <a:p>
            <a:r>
              <a:rPr lang="ja-JP" altLang="en-US" sz="900" dirty="0">
                <a:latin typeface="Meiryo UI" panose="020B0604030504040204" pitchFamily="34" charset="-128"/>
                <a:ea typeface="Meiryo UI" panose="020B0604030504040204" pitchFamily="34" charset="-128"/>
              </a:rPr>
              <a:t>サイズ：</a:t>
            </a:r>
            <a:r>
              <a:rPr lang="en-US" altLang="ja-JP" sz="900" dirty="0">
                <a:latin typeface="Meiryo UI" panose="020B0604030504040204" pitchFamily="34" charset="-128"/>
                <a:ea typeface="Meiryo UI" panose="020B0604030504040204" pitchFamily="34" charset="-128"/>
              </a:rPr>
              <a:t>130×162×98mm</a:t>
            </a:r>
          </a:p>
          <a:p>
            <a:r>
              <a:rPr lang="ja-JP" altLang="en-US" sz="900" dirty="0">
                <a:latin typeface="Meiryo UI" panose="020B0604030504040204" pitchFamily="34" charset="-128"/>
                <a:ea typeface="Meiryo UI" panose="020B0604030504040204" pitchFamily="34" charset="-128"/>
              </a:rPr>
              <a:t>包装：化粧箱</a:t>
            </a:r>
            <a:endParaRPr lang="en-US" altLang="ja-JP" sz="900" dirty="0">
              <a:latin typeface="Meiryo UI" panose="020B0604030504040204" pitchFamily="34" charset="-128"/>
              <a:ea typeface="Meiryo UI" panose="020B0604030504040204" pitchFamily="34" charset="-128"/>
            </a:endParaRPr>
          </a:p>
          <a:p>
            <a:r>
              <a:rPr lang="ja-JP" altLang="en-US" sz="900">
                <a:latin typeface="Meiryo UI" panose="020B0604030504040204" pitchFamily="34" charset="-128"/>
                <a:ea typeface="Meiryo UI" panose="020B0604030504040204" pitchFamily="34" charset="-128"/>
              </a:rPr>
              <a:t>生産国：中国</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備考：スタンド</a:t>
            </a:r>
            <a:r>
              <a:rPr lang="en-US" altLang="ja-JP" sz="9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ラジウム鉱石配合</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2224969"/>
          </a:xfrm>
          <a:prstGeom prst="rect">
            <a:avLst/>
          </a:prstGeom>
          <a:noFill/>
        </p:spPr>
        <p:txBody>
          <a:bodyPr wrap="square" lIns="0" tIns="46800" rIns="0" spcCol="360000" rtlCol="0">
            <a:spAutoFit/>
          </a:bodyPr>
          <a:lstStyle/>
          <a:p>
            <a:pPr algn="just">
              <a:lnSpc>
                <a:spcPts val="2400"/>
              </a:lnSpc>
            </a:pPr>
            <a:r>
              <a:rPr lang="ja-JP" altLang="en-US" sz="1600" dirty="0"/>
              <a:t>生卵をセットして水をお湯を入れるだけで手軽にぷるぷる温泉たまごが作れる非常に便利なメーカーです。フタは殻入れとしても利用できますし、なにより見た目が可愛いのが好ポイントです！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26" name="Picture 2">
            <a:extLst>
              <a:ext uri="{FF2B5EF4-FFF2-40B4-BE49-F238E27FC236}">
                <a16:creationId xmlns:a16="http://schemas.microsoft.com/office/drawing/2014/main" id="{623687D3-A7C2-6931-90F3-7CCC1555BB0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0823" y="1498464"/>
            <a:ext cx="3357916" cy="3357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65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en-US" altLang="ja-JP" sz="2000" dirty="0">
                <a:solidFill>
                  <a:schemeClr val="bg1"/>
                </a:solidFill>
                <a:latin typeface="Meiryo UI" panose="020B0604030504040204" pitchFamily="34" charset="-128"/>
                <a:ea typeface="Meiryo UI" panose="020B0604030504040204" pitchFamily="34" charset="-128"/>
              </a:rPr>
              <a:t>SMD</a:t>
            </a:r>
            <a:r>
              <a:rPr lang="ja-JP" altLang="en-US" sz="2000" dirty="0">
                <a:solidFill>
                  <a:schemeClr val="bg1"/>
                </a:solidFill>
                <a:latin typeface="Meiryo UI" panose="020B0604030504040204" pitchFamily="34" charset="-128"/>
                <a:ea typeface="Meiryo UI" panose="020B0604030504040204" pitchFamily="34" charset="-128"/>
              </a:rPr>
              <a:t>ランタンライト</a:t>
            </a: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787011"/>
          </a:xfrm>
          <a:prstGeom prst="rect">
            <a:avLst/>
          </a:prstGeom>
          <a:noFill/>
        </p:spPr>
        <p:txBody>
          <a:bodyPr wrap="square" lIns="90000" tIns="46800" rIns="0" bIns="46800" rtlCol="0">
            <a:spAutoFit/>
          </a:bodyPr>
          <a:lstStyle/>
          <a:p>
            <a:r>
              <a:rPr lang="ja-JP" altLang="en-US" sz="900" dirty="0">
                <a:latin typeface="Meiryo UI" panose="020B0604030504040204" pitchFamily="50" charset="-128"/>
                <a:ea typeface="Meiryo UI" panose="020B0604030504040204" pitchFamily="50" charset="-128"/>
              </a:rPr>
              <a:t>素材：</a:t>
            </a:r>
            <a:r>
              <a:rPr lang="en-US" altLang="ja-JP" sz="900" i="0" dirty="0">
                <a:solidFill>
                  <a:srgbClr val="333333"/>
                </a:solidFill>
                <a:effectLst/>
                <a:highlight>
                  <a:srgbClr val="FFFFFF"/>
                </a:highlight>
                <a:latin typeface="Meiryo UI" panose="020B0604030504040204" pitchFamily="50" charset="-128"/>
                <a:ea typeface="Meiryo UI" panose="020B0604030504040204" pitchFamily="50" charset="-128"/>
              </a:rPr>
              <a:t>PS</a:t>
            </a:r>
          </a:p>
          <a:p>
            <a:r>
              <a:rPr lang="ja-JP" altLang="en-US" sz="900" dirty="0">
                <a:latin typeface="Meiryo UI" panose="020B0604030504040204" pitchFamily="50" charset="-128"/>
                <a:ea typeface="Meiryo UI" panose="020B0604030504040204" pitchFamily="50" charset="-128"/>
              </a:rPr>
              <a:t>サイズ：</a:t>
            </a:r>
            <a:r>
              <a:rPr lang="zh-TW" altLang="en-US" sz="900" dirty="0">
                <a:latin typeface="Meiryo UI" panose="020B0604030504040204" pitchFamily="50" charset="-128"/>
                <a:ea typeface="Meiryo UI" panose="020B0604030504040204" pitchFamily="50" charset="-128"/>
              </a:rPr>
              <a:t>使用時</a:t>
            </a:r>
            <a:r>
              <a:rPr lang="en-US" altLang="zh-TW" sz="900" dirty="0">
                <a:latin typeface="Meiryo UI" panose="020B0604030504040204" pitchFamily="50" charset="-128"/>
                <a:ea typeface="Meiryo UI" panose="020B0604030504040204" pitchFamily="50" charset="-128"/>
              </a:rPr>
              <a:t>/φ69×140mm</a:t>
            </a:r>
            <a:r>
              <a:rPr lang="zh-TW" altLang="en-US" sz="900" dirty="0">
                <a:latin typeface="Meiryo UI" panose="020B0604030504040204" pitchFamily="50" charset="-128"/>
                <a:ea typeface="Meiryo UI" panose="020B0604030504040204" pitchFamily="50" charset="-128"/>
              </a:rPr>
              <a:t>、収納時</a:t>
            </a:r>
            <a:r>
              <a:rPr lang="en-US" altLang="zh-TW" sz="900" dirty="0">
                <a:latin typeface="Meiryo UI" panose="020B0604030504040204" pitchFamily="50" charset="-128"/>
                <a:ea typeface="Meiryo UI" panose="020B0604030504040204" pitchFamily="50" charset="-128"/>
              </a:rPr>
              <a:t>/φ69×96mm</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包装：化粧箱</a:t>
            </a:r>
            <a:endParaRPr lang="en-US" altLang="ja-JP" sz="900" dirty="0">
              <a:latin typeface="Meiryo UI" panose="020B0604030504040204" pitchFamily="50" charset="-128"/>
              <a:ea typeface="Meiryo UI" panose="020B0604030504040204" pitchFamily="50" charset="-128"/>
            </a:endParaRPr>
          </a:p>
          <a:p>
            <a:r>
              <a:rPr lang="ja-JP" altLang="en-US" sz="900" i="0" dirty="0">
                <a:solidFill>
                  <a:srgbClr val="333333"/>
                </a:solidFill>
                <a:effectLst/>
                <a:highlight>
                  <a:srgbClr val="FFFFFF"/>
                </a:highlight>
                <a:latin typeface="-apple-system"/>
              </a:rPr>
              <a:t>生産国</a:t>
            </a:r>
            <a:r>
              <a:rPr lang="ja-JP" altLang="en-US" sz="900" i="0" dirty="0">
                <a:solidFill>
                  <a:srgbClr val="333333"/>
                </a:solidFill>
                <a:effectLst/>
                <a:highlight>
                  <a:srgbClr val="FFFFFF"/>
                </a:highlight>
                <a:latin typeface="Meiryo UI" panose="020B0604030504040204" pitchFamily="50" charset="-128"/>
                <a:ea typeface="Meiryo UI" panose="020B0604030504040204" pitchFamily="50" charset="-128"/>
              </a:rPr>
              <a:t>：中国</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備考：</a:t>
            </a:r>
            <a:r>
              <a:rPr lang="en-US" altLang="zh-TW" sz="900" dirty="0">
                <a:latin typeface="Meiryo UI" panose="020B0604030504040204" pitchFamily="50" charset="-128"/>
                <a:ea typeface="Meiryo UI" panose="020B0604030504040204" pitchFamily="50" charset="-128"/>
              </a:rPr>
              <a:t>SMD</a:t>
            </a:r>
            <a:r>
              <a:rPr lang="zh-TW" altLang="en-US" sz="900" dirty="0">
                <a:latin typeface="Meiryo UI" panose="020B0604030504040204" pitchFamily="50" charset="-128"/>
                <a:ea typeface="Meiryo UI" panose="020B0604030504040204" pitchFamily="50" charset="-128"/>
              </a:rPr>
              <a:t>式、単四乾電池</a:t>
            </a:r>
            <a:r>
              <a:rPr lang="en-US" altLang="zh-TW" sz="900" dirty="0">
                <a:latin typeface="Meiryo UI" panose="020B0604030504040204" pitchFamily="50" charset="-128"/>
                <a:ea typeface="Meiryo UI" panose="020B0604030504040204" pitchFamily="50" charset="-128"/>
              </a:rPr>
              <a:t>3</a:t>
            </a:r>
            <a:r>
              <a:rPr lang="zh-TW" altLang="en-US" sz="900" dirty="0">
                <a:latin typeface="Meiryo UI" panose="020B0604030504040204" pitchFamily="50" charset="-128"/>
                <a:ea typeface="Meiryo UI" panose="020B0604030504040204" pitchFamily="50" charset="-128"/>
              </a:rPr>
              <a:t>本使用</a:t>
            </a:r>
            <a:r>
              <a:rPr lang="en-US" altLang="zh-TW" sz="900" dirty="0">
                <a:latin typeface="Meiryo UI" panose="020B0604030504040204" pitchFamily="50" charset="-128"/>
                <a:ea typeface="Meiryo UI" panose="020B0604030504040204" pitchFamily="50" charset="-128"/>
              </a:rPr>
              <a:t>(</a:t>
            </a:r>
            <a:r>
              <a:rPr lang="zh-TW" altLang="en-US" sz="900" dirty="0">
                <a:latin typeface="Meiryo UI" panose="020B0604030504040204" pitchFamily="50" charset="-128"/>
                <a:ea typeface="Meiryo UI" panose="020B0604030504040204" pitchFamily="50" charset="-128"/>
              </a:rPr>
              <a:t>別途</a:t>
            </a:r>
            <a:r>
              <a:rPr lang="en-US" altLang="zh-TW" sz="900" dirty="0">
                <a:latin typeface="Meiryo UI" panose="020B0604030504040204" pitchFamily="50" charset="-128"/>
                <a:ea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17193"/>
          </a:xfrm>
          <a:prstGeom prst="rect">
            <a:avLst/>
          </a:prstGeom>
          <a:noFill/>
        </p:spPr>
        <p:txBody>
          <a:bodyPr wrap="square" lIns="0" tIns="46800" rIns="0" spcCol="360000" rtlCol="0">
            <a:spAutoFit/>
          </a:bodyPr>
          <a:lstStyle/>
          <a:p>
            <a:pPr algn="just">
              <a:lnSpc>
                <a:spcPts val="2400"/>
              </a:lnSpc>
            </a:pPr>
            <a:r>
              <a:rPr lang="en-US" altLang="ja-JP" sz="1600" b="0" i="0" dirty="0">
                <a:solidFill>
                  <a:srgbClr val="333333"/>
                </a:solidFill>
                <a:effectLst/>
                <a:highlight>
                  <a:srgbClr val="FFFFFF"/>
                </a:highlight>
                <a:latin typeface="-apple-system"/>
              </a:rPr>
              <a:t>13</a:t>
            </a:r>
            <a:r>
              <a:rPr lang="ja-JP" altLang="en-US" sz="1600" b="0" i="0" dirty="0">
                <a:solidFill>
                  <a:srgbClr val="333333"/>
                </a:solidFill>
                <a:effectLst/>
                <a:highlight>
                  <a:srgbClr val="FFFFFF"/>
                </a:highlight>
                <a:latin typeface="-apple-system"/>
              </a:rPr>
              <a:t>時間連続点灯可能な</a:t>
            </a:r>
            <a:r>
              <a:rPr lang="en-US" altLang="ja-JP" sz="1600" b="0" i="0" dirty="0">
                <a:solidFill>
                  <a:srgbClr val="333333"/>
                </a:solidFill>
                <a:effectLst/>
                <a:highlight>
                  <a:srgbClr val="FFFFFF"/>
                </a:highlight>
                <a:latin typeface="-apple-system"/>
              </a:rPr>
              <a:t>SMD</a:t>
            </a:r>
            <a:r>
              <a:rPr lang="ja-JP" altLang="en-US" sz="1600" b="0" i="0" dirty="0">
                <a:solidFill>
                  <a:srgbClr val="333333"/>
                </a:solidFill>
                <a:effectLst/>
                <a:highlight>
                  <a:srgbClr val="FFFFFF"/>
                </a:highlight>
                <a:latin typeface="-apple-system"/>
              </a:rPr>
              <a:t>を採用したランタンライト。上部をスライドさせて持ち上げると点灯、下ろすと消灯する誰でも手軽に扱えるアイテムです。防災用としてもおすすめです。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5" name="Picture 2">
            <a:extLst>
              <a:ext uri="{FF2B5EF4-FFF2-40B4-BE49-F238E27FC236}">
                <a16:creationId xmlns:a16="http://schemas.microsoft.com/office/drawing/2014/main" id="{A09C7F03-A39D-8C4E-FF90-99BD7A5755D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3860" y="1337919"/>
            <a:ext cx="3699562" cy="3699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7965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590</TotalTime>
  <Words>2854</Words>
  <Application>Microsoft Office PowerPoint</Application>
  <PresentationFormat>画面に合わせる (4:3)</PresentationFormat>
  <Paragraphs>469</Paragraphs>
  <Slides>32</Slides>
  <Notes>32</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32</vt:i4>
      </vt:variant>
    </vt:vector>
  </HeadingPairs>
  <TitlesOfParts>
    <vt:vector size="39" baseType="lpstr">
      <vt:lpstr>-apple-system</vt:lpstr>
      <vt:lpstr>Meiryo UI</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244</cp:revision>
  <cp:lastPrinted>2021-07-20T08:57:41Z</cp:lastPrinted>
  <dcterms:created xsi:type="dcterms:W3CDTF">2021-06-21T09:41:39Z</dcterms:created>
  <dcterms:modified xsi:type="dcterms:W3CDTF">2024-07-25T08:25:53Z</dcterms:modified>
</cp:coreProperties>
</file>