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7"/>
  </p:normalViewPr>
  <p:slideViewPr>
    <p:cSldViewPr snapToGrid="0" snapToObjects="1">
      <p:cViewPr varScale="1">
        <p:scale>
          <a:sx n="82" d="100"/>
          <a:sy n="82" d="100"/>
        </p:scale>
        <p:origin x="780"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829523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829523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2917733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829523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829523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モバイルアクセサリーケース</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PU､EVA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195×110×37mm</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考：レッド・ブラック・グレー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すっきりとしたシンプルなデザインのため、オリジナルデザインの名入れプリントがよく映える</a:t>
            </a:r>
            <a:r>
              <a:rPr lang="en"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サイズのモバイルアクセサリーケースです。カラー展開は</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色。お好みでお選びください。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5FD97343-E17E-164C-AD4C-B15985116C5E}"/>
              </a:ext>
            </a:extLst>
          </p:cNvPr>
          <p:cNvPicPr>
            <a:picLocks noChangeAspect="1"/>
          </p:cNvPicPr>
          <p:nvPr/>
        </p:nvPicPr>
        <p:blipFill>
          <a:blip r:embed="rId5"/>
          <a:stretch>
            <a:fillRect/>
          </a:stretch>
        </p:blipFill>
        <p:spPr>
          <a:xfrm>
            <a:off x="563392" y="1656751"/>
            <a:ext cx="4005418" cy="3143617"/>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ペンスタンド付クロック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zh-TW" sz="900" b="0" i="0" dirty="0">
                <a:solidFill>
                  <a:srgbClr val="333333"/>
                </a:solidFill>
                <a:effectLst/>
                <a:highlight>
                  <a:srgbClr val="FFFFFF"/>
                </a:highlight>
                <a:latin typeface="-apple-system"/>
              </a:rPr>
              <a:t>ABS</a:t>
            </a:r>
            <a:endParaRPr lang="ja-JP" altLang="en-US"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サイズ：箱入 箱サイズ</a:t>
            </a:r>
            <a:r>
              <a:rPr lang="en-US" altLang="ja-JP" sz="900" dirty="0">
                <a:latin typeface="Meiryo UI" panose="020B0604030504040204" pitchFamily="34" charset="-128"/>
                <a:ea typeface="Meiryo UI" panose="020B0604030504040204" pitchFamily="34" charset="-128"/>
              </a:rPr>
              <a:t>/78×77×143mm</a:t>
            </a:r>
          </a:p>
          <a:p>
            <a:r>
              <a:rPr lang="ja-JP" altLang="en-US" sz="900" dirty="0">
                <a:latin typeface="Meiryo UI" panose="020B0604030504040204" pitchFamily="34" charset="-128"/>
                <a:ea typeface="Meiryo UI" panose="020B0604030504040204" pitchFamily="34" charset="-128"/>
              </a:rPr>
              <a:t>備考：</a:t>
            </a:r>
            <a:r>
              <a:rPr lang="zh-TW" altLang="en-US" sz="900" dirty="0">
                <a:latin typeface="Meiryo UI" panose="020B0604030504040204" pitchFamily="34" charset="-128"/>
                <a:ea typeface="Meiryo UI" panose="020B0604030504040204" pitchFamily="34" charset="-128"/>
              </a:rPr>
              <a:t>単</a:t>
            </a:r>
            <a:r>
              <a:rPr lang="en-US" altLang="zh-TW" sz="900" dirty="0">
                <a:latin typeface="Meiryo UI" panose="020B0604030504040204" pitchFamily="34" charset="-128"/>
                <a:ea typeface="Meiryo UI" panose="020B0604030504040204" pitchFamily="34" charset="-128"/>
              </a:rPr>
              <a:t>4</a:t>
            </a:r>
            <a:r>
              <a:rPr lang="zh-TW" altLang="en-US" sz="900" dirty="0">
                <a:latin typeface="Meiryo UI" panose="020B0604030504040204" pitchFamily="34" charset="-128"/>
                <a:ea typeface="Meiryo UI" panose="020B0604030504040204" pitchFamily="34" charset="-128"/>
              </a:rPr>
              <a:t>電池</a:t>
            </a:r>
            <a:r>
              <a:rPr lang="en-US" altLang="zh-TW" sz="900" dirty="0">
                <a:latin typeface="Meiryo UI" panose="020B0604030504040204" pitchFamily="34" charset="-128"/>
                <a:ea typeface="Meiryo UI" panose="020B0604030504040204" pitchFamily="34" charset="-128"/>
              </a:rPr>
              <a:t>2</a:t>
            </a:r>
            <a:r>
              <a:rPr lang="zh-TW" altLang="en-US" sz="900" dirty="0">
                <a:latin typeface="Meiryo UI" panose="020B0604030504040204" pitchFamily="34" charset="-128"/>
                <a:ea typeface="Meiryo UI" panose="020B0604030504040204" pitchFamily="34" charset="-128"/>
              </a:rPr>
              <a:t>本別売</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ビジネスデスクや勉強机にあると非常に便利な、多機能デジタルクロックとペンスタンドがひとつになったアイテムです。特典用や景品用、また販促用などとしても人気のアイテムです。</a:t>
            </a:r>
          </a:p>
          <a:p>
            <a:pPr algn="just">
              <a:lnSpc>
                <a:spcPts val="2400"/>
              </a:lnSpc>
            </a:pPr>
            <a:endParaRPr lang="ja-JP" altLang="en-US" sz="1600" b="0" i="0" dirty="0">
              <a:solidFill>
                <a:srgbClr val="333333"/>
              </a:solidFill>
              <a:effectLst/>
              <a:highlight>
                <a:srgbClr val="FFFFFF"/>
              </a:highlight>
              <a:latin typeface="-apple-system"/>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42214E6F-2DAD-ADC2-C922-A23068FEBD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891" y="1435299"/>
            <a:ext cx="3367560" cy="3367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787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木箱</a:t>
            </a:r>
            <a:r>
              <a:rPr lang="en-US" altLang="ja-JP" sz="2000" dirty="0">
                <a:solidFill>
                  <a:schemeClr val="bg1"/>
                </a:solidFill>
                <a:latin typeface="Meiryo UI" panose="020B0604030504040204" pitchFamily="34" charset="-128"/>
                <a:ea typeface="Meiryo UI" panose="020B0604030504040204" pitchFamily="34" charset="-128"/>
              </a:rPr>
              <a:t>BP(</a:t>
            </a:r>
            <a:r>
              <a:rPr lang="ja-JP" altLang="en-US" sz="2000" dirty="0">
                <a:solidFill>
                  <a:schemeClr val="bg1"/>
                </a:solidFill>
                <a:latin typeface="Meiryo UI" panose="020B0604030504040204" pitchFamily="34" charset="-128"/>
                <a:ea typeface="Meiryo UI" panose="020B0604030504040204" pitchFamily="34" charset="-128"/>
              </a:rPr>
              <a:t>クルミ</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クルミ</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/173×42×25mm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木のナチュラルな温かみと高級感を兼ね備えた上質なボールペンを、これまた重厚な専用の木製ケースに入れました。ケース側にオリジナル名入れが可能で、記念品用等として人気です。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EF471F6-8B9B-E1A3-45BC-CECF4CCCE9DB}"/>
              </a:ext>
            </a:extLst>
          </p:cNvPr>
          <p:cNvPicPr>
            <a:picLocks noChangeAspect="1"/>
          </p:cNvPicPr>
          <p:nvPr/>
        </p:nvPicPr>
        <p:blipFill>
          <a:blip r:embed="rId5"/>
          <a:stretch>
            <a:fillRect/>
          </a:stretch>
        </p:blipFill>
        <p:spPr>
          <a:xfrm>
            <a:off x="729310" y="1411148"/>
            <a:ext cx="3509087" cy="3509087"/>
          </a:xfrm>
          <a:prstGeom prst="rect">
            <a:avLst/>
          </a:prstGeom>
        </p:spPr>
      </p:pic>
    </p:spTree>
    <p:extLst>
      <p:ext uri="{BB962C8B-B14F-4D97-AF65-F5344CB8AC3E}">
        <p14:creationId xmlns:p14="http://schemas.microsoft.com/office/powerpoint/2010/main" val="2422758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厚手スムースフリースレギュラーブランケット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900×650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11632"/>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足元全体を包んだり、肩掛けとしても利用できるレギュラーサイズのブランケット。ワンポイント名入れから全面へのフルカラープリントまで可能ですので、ノベルティグッズとしてもおすすめです！</a:t>
            </a:r>
          </a:p>
          <a:p>
            <a:pPr algn="just">
              <a:lnSpc>
                <a:spcPts val="2400"/>
              </a:lnSpc>
            </a:pPr>
            <a:endParaRPr lang="ja-JP" altLang="en-US" sz="160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6A206E9A-5D94-C04D-A64D-7B573144D9AA}"/>
              </a:ext>
            </a:extLst>
          </p:cNvPr>
          <p:cNvPicPr>
            <a:picLocks noChangeAspect="1"/>
          </p:cNvPicPr>
          <p:nvPr/>
        </p:nvPicPr>
        <p:blipFill>
          <a:blip r:embed="rId5"/>
          <a:stretch>
            <a:fillRect/>
          </a:stretch>
        </p:blipFill>
        <p:spPr>
          <a:xfrm>
            <a:off x="807641" y="1455845"/>
            <a:ext cx="3494560" cy="3326467"/>
          </a:xfrm>
          <a:prstGeom prst="rect">
            <a:avLst/>
          </a:prstGeom>
        </p:spPr>
      </p:pic>
    </p:spTree>
    <p:extLst>
      <p:ext uri="{BB962C8B-B14F-4D97-AF65-F5344CB8AC3E}">
        <p14:creationId xmlns:p14="http://schemas.microsoft.com/office/powerpoint/2010/main" val="2246420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ワンプッシュ真空ステンレスボトル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素材：内瓶・胴部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ステンレス鋼蓋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 パッキン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φ66×232mm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243×75×75mm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:430ml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ワンタッチでフタを開けることができるため片手で操作が可能で、スポーツ用などには最適なステンレスボトルです。保冷保温効果にも優れているため一年中通して便利に使えます。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AFE75C46-3A08-0E38-6AE5-57D26DD8F54B}"/>
              </a:ext>
            </a:extLst>
          </p:cNvPr>
          <p:cNvPicPr>
            <a:picLocks noChangeAspect="1"/>
          </p:cNvPicPr>
          <p:nvPr/>
        </p:nvPicPr>
        <p:blipFill>
          <a:blip r:embed="rId5"/>
          <a:stretch>
            <a:fillRect/>
          </a:stretch>
        </p:blipFill>
        <p:spPr>
          <a:xfrm>
            <a:off x="731162" y="1411958"/>
            <a:ext cx="3560090" cy="3560090"/>
          </a:xfrm>
          <a:prstGeom prst="rect">
            <a:avLst/>
          </a:prstGeom>
        </p:spPr>
      </p:pic>
    </p:spTree>
    <p:extLst>
      <p:ext uri="{BB962C8B-B14F-4D97-AF65-F5344CB8AC3E}">
        <p14:creationId xmlns:p14="http://schemas.microsoft.com/office/powerpoint/2010/main" val="1888501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サンワサプライ マルチクッションケース</a:t>
            </a:r>
            <a:r>
              <a:rPr lang="en-US" altLang="ja-JP" sz="2000" dirty="0">
                <a:solidFill>
                  <a:schemeClr val="bg1"/>
                </a:solidFill>
                <a:latin typeface="Meiryo UI" panose="020B0604030504040204" pitchFamily="34" charset="-128"/>
                <a:ea typeface="Meiryo UI" panose="020B0604030504040204" pitchFamily="34" charset="-128"/>
              </a:rPr>
              <a:t>(M</a:t>
            </a:r>
            <a:r>
              <a:rPr lang="ja-JP" altLang="en-US" sz="2000" dirty="0">
                <a:solidFill>
                  <a:schemeClr val="bg1"/>
                </a:solidFill>
                <a:latin typeface="Meiryo UI" panose="020B0604030504040204" pitchFamily="34" charset="-128"/>
                <a:ea typeface="Meiryo UI" panose="020B0604030504040204" pitchFamily="34" charset="-128"/>
              </a:rPr>
              <a:t>サイズ・巾着タイプ・ブラック</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素材：ポリエステルジャージ、ポリウレタン</a:t>
            </a:r>
          </a:p>
          <a:p>
            <a:r>
              <a:rPr lang="ja-JP" altLang="en-US" sz="900" dirty="0">
                <a:latin typeface="Meiryo UI" panose="020B0604030504040204" pitchFamily="34" charset="-128"/>
                <a:ea typeface="Meiryo UI" panose="020B0604030504040204" pitchFamily="34" charset="-128"/>
              </a:rPr>
              <a:t>サイズ：外寸</a:t>
            </a:r>
            <a:r>
              <a:rPr lang="en-US" altLang="ja-JP" sz="900" dirty="0">
                <a:latin typeface="Meiryo UI" panose="020B0604030504040204" pitchFamily="34" charset="-128"/>
                <a:ea typeface="Meiryo UI" panose="020B0604030504040204" pitchFamily="34" charset="-128"/>
              </a:rPr>
              <a:t>/W160×D20×H250mm</a:t>
            </a:r>
            <a:r>
              <a:rPr lang="ja-JP" altLang="en-US" sz="900" dirty="0">
                <a:latin typeface="Meiryo UI" panose="020B0604030504040204" pitchFamily="34" charset="-128"/>
                <a:ea typeface="Meiryo UI" panose="020B0604030504040204" pitchFamily="34" charset="-128"/>
              </a:rPr>
              <a:t>、参考収納寸法</a:t>
            </a:r>
            <a:r>
              <a:rPr lang="en-US" altLang="ja-JP" sz="900" dirty="0">
                <a:latin typeface="Meiryo UI" panose="020B0604030504040204" pitchFamily="34" charset="-128"/>
                <a:ea typeface="Meiryo UI" panose="020B0604030504040204" pitchFamily="34" charset="-128"/>
              </a:rPr>
              <a:t>/W140×D30×H200mm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30g</a:t>
            </a:r>
          </a:p>
          <a:p>
            <a:r>
              <a:rPr lang="ja-JP" altLang="en-US" sz="900" dirty="0">
                <a:latin typeface="Meiryo UI" panose="020B0604030504040204" pitchFamily="34" charset="-128"/>
                <a:ea typeface="Meiryo UI" panose="020B0604030504040204" pitchFamily="34" charset="-128"/>
              </a:rPr>
              <a:t>機能：■ソフトな手触り＆クッション性抜群で大切な機器をキズから守る　■バッグの中の整理に最適　■</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インチタブレットなどの収納に最適　■巾着タイプ</a:t>
            </a:r>
          </a:p>
          <a:p>
            <a:r>
              <a:rPr lang="ja-JP" altLang="en-US" sz="900" dirty="0">
                <a:latin typeface="Meiryo UI" panose="020B0604030504040204" pitchFamily="34" charset="-128"/>
                <a:ea typeface="Meiryo UI" panose="020B0604030504040204" pitchFamily="34" charset="-128"/>
              </a:rPr>
              <a:t>備考：対応機種：７インチまでのタブレットなど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ソフトな手触りのウレタンクッションで出来た、巾着タイプのマルチクッションケース</a:t>
            </a:r>
            <a:r>
              <a:rPr lang="en-US" altLang="ja-JP" sz="1600" dirty="0"/>
              <a:t>M</a:t>
            </a:r>
            <a:r>
              <a:rPr lang="ja-JP" altLang="en-US" sz="1600" dirty="0"/>
              <a:t>サイズ。７インチタブレットをはじめ、モバイル周辺機器なども優しく保護することができます。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3" name="図 32">
            <a:extLst>
              <a:ext uri="{FF2B5EF4-FFF2-40B4-BE49-F238E27FC236}">
                <a16:creationId xmlns:a16="http://schemas.microsoft.com/office/drawing/2014/main" id="{D1121EE2-BF26-B1E7-F0A6-2334816B4327}"/>
              </a:ext>
            </a:extLst>
          </p:cNvPr>
          <p:cNvPicPr>
            <a:picLocks noChangeAspect="1"/>
          </p:cNvPicPr>
          <p:nvPr/>
        </p:nvPicPr>
        <p:blipFill>
          <a:blip r:embed="rId5"/>
          <a:stretch>
            <a:fillRect/>
          </a:stretch>
        </p:blipFill>
        <p:spPr>
          <a:xfrm>
            <a:off x="706898" y="1337561"/>
            <a:ext cx="3641011" cy="3641011"/>
          </a:xfrm>
          <a:prstGeom prst="rect">
            <a:avLst/>
          </a:prstGeom>
        </p:spPr>
      </p:pic>
    </p:spTree>
    <p:extLst>
      <p:ext uri="{BB962C8B-B14F-4D97-AF65-F5344CB8AC3E}">
        <p14:creationId xmlns:p14="http://schemas.microsoft.com/office/powerpoint/2010/main" val="2657961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ペンケース</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平型</a:t>
            </a:r>
            <a:r>
              <a:rPr lang="en-US" altLang="ja-JP" sz="200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PS</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W202×H66×D20mm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生産国：日本製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　考：黒・白</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ノベルティ用などにおすすめの、すっきりとシンプルなペンケースです。カラー展開は黒と白の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色。どちらも広範囲にオリジナルプリントが可能ですので、ご自由にお選びください。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50B8D1CC-6995-514E-888C-DB185EB26A39}"/>
              </a:ext>
            </a:extLst>
          </p:cNvPr>
          <p:cNvPicPr>
            <a:picLocks noChangeAspect="1"/>
          </p:cNvPicPr>
          <p:nvPr/>
        </p:nvPicPr>
        <p:blipFill>
          <a:blip r:embed="rId5"/>
          <a:stretch>
            <a:fillRect/>
          </a:stretch>
        </p:blipFill>
        <p:spPr>
          <a:xfrm>
            <a:off x="474933" y="1702503"/>
            <a:ext cx="4019874" cy="3160664"/>
          </a:xfrm>
          <a:prstGeom prst="rect">
            <a:avLst/>
          </a:prstGeom>
        </p:spPr>
      </p:pic>
    </p:spTree>
    <p:extLst>
      <p:ext uri="{BB962C8B-B14F-4D97-AF65-F5344CB8AC3E}">
        <p14:creationId xmlns:p14="http://schemas.microsoft.com/office/powerpoint/2010/main" val="2152836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Qi(</a:t>
            </a:r>
            <a:r>
              <a:rPr lang="ja-JP" altLang="en-US" sz="2000">
                <a:solidFill>
                  <a:schemeClr val="bg1"/>
                </a:solidFill>
                <a:latin typeface="Meiryo UI" panose="020B0604030504040204" pitchFamily="34" charset="-128"/>
                <a:ea typeface="Meiryo UI" panose="020B0604030504040204" pitchFamily="34" charset="-128"/>
              </a:rPr>
              <a:t>チー</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専用 ワイヤレスコンパクト充電器</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材：ポリカーボネート</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10×5.6×0.9cm</a:t>
            </a:r>
            <a:r>
              <a:rPr lang="ja-JP" altLang="en-US" sz="900">
                <a:latin typeface="Meiryo UI" panose="020B0604030504040204" pitchFamily="34" charset="-128"/>
                <a:ea typeface="Meiryo UI" panose="020B0604030504040204" pitchFamily="34" charset="-128"/>
              </a:rPr>
              <a:t>（包装形態：クリアケース入り）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重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38.9g</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機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能：入力定格</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DC5V(1A)</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出力定格</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DC5V(1A)</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送電電力</a:t>
            </a:r>
            <a:r>
              <a:rPr lang="en-US" altLang="ja-JP" sz="900" dirty="0">
                <a:latin typeface="Meiryo UI" panose="020B0604030504040204" pitchFamily="34" charset="-128"/>
                <a:ea typeface="Meiryo UI" panose="020B0604030504040204" pitchFamily="34" charset="-128"/>
              </a:rPr>
              <a:t>/5</a:t>
            </a:r>
            <a:r>
              <a:rPr lang="en" altLang="ja-JP" sz="900" dirty="0">
                <a:latin typeface="Meiryo UI" panose="020B0604030504040204" pitchFamily="34" charset="-128"/>
                <a:ea typeface="Meiryo UI" panose="020B0604030504040204" pitchFamily="34" charset="-128"/>
              </a:rPr>
              <a:t>W(</a:t>
            </a:r>
            <a:r>
              <a:rPr lang="ja-JP" altLang="en-US" sz="900">
                <a:latin typeface="Meiryo UI" panose="020B0604030504040204" pitchFamily="34" charset="-128"/>
                <a:ea typeface="Meiryo UI" panose="020B0604030504040204" pitchFamily="34" charset="-128"/>
              </a:rPr>
              <a:t>最大</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付属品：</a:t>
            </a:r>
            <a:r>
              <a:rPr lang="en" altLang="ja-JP" sz="900" dirty="0" err="1">
                <a:latin typeface="Meiryo UI" panose="020B0604030504040204" pitchFamily="34" charset="-128"/>
                <a:ea typeface="Meiryo UI" panose="020B0604030504040204" pitchFamily="34" charset="-128"/>
              </a:rPr>
              <a:t>microUSB</a:t>
            </a:r>
            <a:r>
              <a:rPr lang="ja-JP" altLang="en-US" sz="900">
                <a:latin typeface="Meiryo UI" panose="020B0604030504040204" pitchFamily="34" charset="-128"/>
                <a:ea typeface="Meiryo UI" panose="020B0604030504040204" pitchFamily="34" charset="-128"/>
              </a:rPr>
              <a:t>ケーブル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100</a:t>
            </a:r>
            <a:r>
              <a:rPr lang="en" altLang="ja-JP" sz="900" dirty="0">
                <a:latin typeface="Meiryo UI" panose="020B0604030504040204" pitchFamily="34" charset="-128"/>
                <a:ea typeface="Meiryo UI" panose="020B0604030504040204" pitchFamily="34" charset="-128"/>
              </a:rPr>
              <a:t>cm)×1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考：最小ロット割れ不可 </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上に置くだけでスマートフォンの充電ができる便利な充電器です。すっきりとしたコンパクトな形状のため持ち歩きにも最適。ちょっとした特典用や景品用に大変おすすめです。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F23621FF-2B36-1D4B-A3AA-1EA680B912BC}"/>
              </a:ext>
            </a:extLst>
          </p:cNvPr>
          <p:cNvPicPr>
            <a:picLocks noChangeAspect="1"/>
          </p:cNvPicPr>
          <p:nvPr/>
        </p:nvPicPr>
        <p:blipFill>
          <a:blip r:embed="rId5"/>
          <a:stretch>
            <a:fillRect/>
          </a:stretch>
        </p:blipFill>
        <p:spPr>
          <a:xfrm>
            <a:off x="868778" y="1496155"/>
            <a:ext cx="3175000" cy="3175000"/>
          </a:xfrm>
          <a:prstGeom prst="rect">
            <a:avLst/>
          </a:prstGeom>
        </p:spPr>
      </p:pic>
    </p:spTree>
    <p:extLst>
      <p:ext uri="{BB962C8B-B14F-4D97-AF65-F5344CB8AC3E}">
        <p14:creationId xmlns:p14="http://schemas.microsoft.com/office/powerpoint/2010/main" val="1937012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グラデーションサーモタンブラー </a:t>
            </a:r>
            <a:r>
              <a:rPr lang="en-US" altLang="ja-JP" sz="2000" dirty="0">
                <a:solidFill>
                  <a:schemeClr val="bg1"/>
                </a:solidFill>
                <a:latin typeface="Meiryo UI" panose="020B0604030504040204" pitchFamily="34" charset="-128"/>
                <a:ea typeface="Meiryo UI" panose="020B0604030504040204" pitchFamily="34" charset="-128"/>
              </a:rPr>
              <a:t>330ml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(18-8) </a:t>
            </a:r>
            <a:r>
              <a:rPr lang="ja-JP" altLang="en-US" sz="900" dirty="0">
                <a:latin typeface="Meiryo UI" panose="020B0604030504040204" pitchFamily="34" charset="-128"/>
                <a:ea typeface="Meiryo UI" panose="020B0604030504040204" pitchFamily="34" charset="-128"/>
              </a:rPr>
              <a:t>他</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Φ83×108(mm)</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330ml</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975"/>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highlight>
                  <a:srgbClr val="FFFFFF"/>
                </a:highlight>
                <a:latin typeface="+mn-ea"/>
              </a:rPr>
              <a:t>330ml</a:t>
            </a:r>
            <a:r>
              <a:rPr lang="ja-JP" altLang="en-US" sz="1600" b="0" i="0" dirty="0">
                <a:solidFill>
                  <a:srgbClr val="333333"/>
                </a:solidFill>
                <a:effectLst/>
                <a:highlight>
                  <a:srgbClr val="FFFFFF"/>
                </a:highlight>
                <a:latin typeface="+mn-ea"/>
              </a:rPr>
              <a:t>サイズの、淡くも鮮やかなグラデーションがとってもオシャレなタンブラーです。オリジナル名入れも可能なため、物販用にも記念用にもノベルティ用にも人気のあるタイプです。</a:t>
            </a:r>
            <a:endParaRPr lang="ja-JP" altLang="en-US" sz="1600" dirty="0">
              <a:latin typeface="+mn-ea"/>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AA8AA5F9-A760-5ECD-A8A9-EAF50341BEB9}"/>
              </a:ext>
            </a:extLst>
          </p:cNvPr>
          <p:cNvPicPr>
            <a:picLocks noChangeAspect="1"/>
          </p:cNvPicPr>
          <p:nvPr/>
        </p:nvPicPr>
        <p:blipFill>
          <a:blip r:embed="rId5"/>
          <a:stretch>
            <a:fillRect/>
          </a:stretch>
        </p:blipFill>
        <p:spPr>
          <a:xfrm>
            <a:off x="661643" y="1371565"/>
            <a:ext cx="3645181" cy="3645181"/>
          </a:xfrm>
          <a:prstGeom prst="rect">
            <a:avLst/>
          </a:prstGeom>
        </p:spPr>
      </p:pic>
    </p:spTree>
    <p:extLst>
      <p:ext uri="{BB962C8B-B14F-4D97-AF65-F5344CB8AC3E}">
        <p14:creationId xmlns:p14="http://schemas.microsoft.com/office/powerpoint/2010/main" val="4218333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充電式ストラップ付き</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ハンディファン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ja-JP" altLang="en-US" sz="900" b="0" i="0" dirty="0">
                <a:solidFill>
                  <a:srgbClr val="333333"/>
                </a:solidFill>
                <a:effectLst/>
                <a:highlight>
                  <a:srgbClr val="FFFFFF"/>
                </a:highlight>
                <a:latin typeface="Meiryo UI" panose="020B0604030504040204" pitchFamily="50" charset="-128"/>
                <a:ea typeface="Meiryo UI" panose="020B0604030504040204" pitchFamily="50" charset="-128"/>
              </a:rPr>
              <a:t>本体</a:t>
            </a:r>
            <a:r>
              <a:rPr lang="en-US" altLang="ja-JP" sz="900" b="0" i="0" dirty="0">
                <a:solidFill>
                  <a:srgbClr val="333333"/>
                </a:solidFill>
                <a:effectLst/>
                <a:highlight>
                  <a:srgbClr val="FFFFFF"/>
                </a:highlight>
                <a:latin typeface="Meiryo UI" panose="020B0604030504040204" pitchFamily="50" charset="-128"/>
                <a:ea typeface="Meiryo UI" panose="020B0604030504040204" pitchFamily="50" charset="-128"/>
              </a:rPr>
              <a:t>:ABS</a:t>
            </a:r>
            <a:r>
              <a:rPr lang="ja-JP" altLang="en-US" sz="900" b="0" i="0" dirty="0">
                <a:solidFill>
                  <a:srgbClr val="333333"/>
                </a:solidFill>
                <a:effectLst/>
                <a:highlight>
                  <a:srgbClr val="FFFFFF"/>
                </a:highlight>
                <a:latin typeface="Meiryo UI" panose="020B0604030504040204" pitchFamily="50" charset="-128"/>
                <a:ea typeface="Meiryo UI" panose="020B0604030504040204" pitchFamily="50" charset="-128"/>
              </a:rPr>
              <a:t>樹脂、ポリプロピレン卓上スタンド</a:t>
            </a:r>
            <a:r>
              <a:rPr lang="en-US" altLang="ja-JP" sz="900" b="0" i="0" dirty="0">
                <a:solidFill>
                  <a:srgbClr val="333333"/>
                </a:solidFill>
                <a:effectLst/>
                <a:highlight>
                  <a:srgbClr val="FFFFFF"/>
                </a:highlight>
                <a:latin typeface="Meiryo UI" panose="020B0604030504040204" pitchFamily="50" charset="-128"/>
                <a:ea typeface="Meiryo UI" panose="020B0604030504040204" pitchFamily="50" charset="-128"/>
              </a:rPr>
              <a:t>:ABS</a:t>
            </a:r>
            <a:r>
              <a:rPr lang="ja-JP" altLang="en-US" sz="900" b="0" i="0" dirty="0">
                <a:solidFill>
                  <a:srgbClr val="333333"/>
                </a:solidFill>
                <a:effectLst/>
                <a:highlight>
                  <a:srgbClr val="FFFFFF"/>
                </a:highlight>
                <a:latin typeface="Meiryo UI" panose="020B0604030504040204" pitchFamily="50" charset="-128"/>
                <a:ea typeface="Meiryo UI" panose="020B0604030504040204" pitchFamily="50" charset="-128"/>
              </a:rPr>
              <a:t>樹脂ストラップ</a:t>
            </a:r>
            <a:r>
              <a:rPr lang="en-US" altLang="ja-JP" sz="900" b="0" i="0" dirty="0">
                <a:solidFill>
                  <a:srgbClr val="333333"/>
                </a:solidFill>
                <a:effectLst/>
                <a:highlight>
                  <a:srgbClr val="FFFFFF"/>
                </a:highlight>
                <a:latin typeface="Meiryo UI" panose="020B0604030504040204" pitchFamily="50" charset="-128"/>
                <a:ea typeface="Meiryo UI" panose="020B0604030504040204" pitchFamily="50" charset="-128"/>
              </a:rPr>
              <a:t>:</a:t>
            </a:r>
            <a:r>
              <a:rPr lang="ja-JP" altLang="en-US" sz="900" b="0" i="0" dirty="0">
                <a:solidFill>
                  <a:srgbClr val="333333"/>
                </a:solidFill>
                <a:effectLst/>
                <a:highlight>
                  <a:srgbClr val="FFFFFF"/>
                </a:highlight>
                <a:latin typeface="Meiryo UI" panose="020B0604030504040204" pitchFamily="50" charset="-128"/>
                <a:ea typeface="Meiryo UI" panose="020B0604030504040204" pitchFamily="50" charset="-128"/>
              </a:rPr>
              <a:t>ポリエステル</a:t>
            </a:r>
            <a:endParaRPr lang="en-US" altLang="ja-JP" sz="900" b="0" i="0" dirty="0">
              <a:solidFill>
                <a:srgbClr val="333333"/>
              </a:solidFill>
              <a:effectLst/>
              <a:highlight>
                <a:srgbClr val="FFFFFF"/>
              </a:highlight>
              <a:latin typeface="Meiryo UI" panose="020B0604030504040204" pitchFamily="50" charset="-128"/>
              <a:ea typeface="Meiryo UI" panose="020B0604030504040204" pitchFamily="50" charset="-128"/>
            </a:endParaRP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:210×103×42mm</a:t>
            </a:r>
            <a:r>
              <a:rPr lang="ja-JP" altLang="en-US" sz="900" dirty="0">
                <a:latin typeface="Meiryo UI" panose="020B0604030504040204" pitchFamily="34" charset="-128"/>
                <a:ea typeface="Meiryo UI" panose="020B0604030504040204" pitchFamily="34" charset="-128"/>
              </a:rPr>
              <a:t>卓上スタンド</a:t>
            </a:r>
            <a:r>
              <a:rPr lang="en-US" altLang="ja-JP" sz="900" dirty="0">
                <a:latin typeface="Meiryo UI" panose="020B0604030504040204" pitchFamily="34" charset="-128"/>
                <a:ea typeface="Meiryo UI" panose="020B0604030504040204" pitchFamily="34" charset="-128"/>
              </a:rPr>
              <a:t>:φ65×33mm</a:t>
            </a:r>
            <a:r>
              <a:rPr lang="ja-JP" altLang="en-US" sz="900" dirty="0">
                <a:latin typeface="Meiryo UI" panose="020B0604030504040204" pitchFamily="34" charset="-128"/>
                <a:ea typeface="Meiryo UI" panose="020B0604030504040204" pitchFamily="34" charset="-128"/>
              </a:rPr>
              <a:t>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460mm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220×115×50mm</a:t>
            </a:r>
          </a:p>
          <a:p>
            <a:r>
              <a:rPr lang="ja-JP" altLang="en-US" sz="900" dirty="0">
                <a:latin typeface="Meiryo UI" panose="020B0604030504040204" pitchFamily="34" charset="-128"/>
                <a:ea typeface="Meiryo UI" panose="020B0604030504040204" pitchFamily="34" charset="-128"/>
              </a:rPr>
              <a:t>包装：化粧箱入</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備考：名入れ可能セット内容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本体、ストラップ、卓上スタンド、蓄電用ケーブル</a:t>
            </a:r>
            <a:r>
              <a:rPr lang="en-US"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連続使用可能時間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1.5〜3.5</a:t>
            </a:r>
            <a:r>
              <a:rPr lang="ja-JP" altLang="en-US" sz="900" dirty="0">
                <a:latin typeface="Meiryo UI" panose="020B0604030504040204" pitchFamily="34" charset="-128"/>
                <a:ea typeface="Meiryo UI" panose="020B0604030504040204" pitchFamily="34" charset="-128"/>
              </a:rPr>
              <a:t>時間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風量により異なる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蓄電時間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時間、バッテリー容量</a:t>
            </a:r>
            <a:r>
              <a:rPr lang="en-US" altLang="ja-JP" sz="900" dirty="0">
                <a:latin typeface="Meiryo UI" panose="020B0604030504040204" pitchFamily="34" charset="-128"/>
                <a:ea typeface="Meiryo UI" panose="020B0604030504040204" pitchFamily="34" charset="-128"/>
              </a:rPr>
              <a:t>:1200mAh</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ハンディとしてもスタンドとしても利用できる、今や暑い夏の必須アイテムと言っても過言ではない充電式ポータブルファン。ストラップ付きのため持ち歩きにも便利で、特典用等としてもおすすめ。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B8A9B27E-4B92-CA38-5FA9-30C926A618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2373" y="1507886"/>
            <a:ext cx="3510351" cy="3510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510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ガジェットポーチ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素材：ポリエステル・亜鉛合金</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60×180×100mm</a:t>
            </a:r>
          </a:p>
          <a:p>
            <a:r>
              <a:rPr lang="ja-JP" altLang="en-US" sz="900" dirty="0">
                <a:latin typeface="Meiryo UI" panose="020B0604030504040204" pitchFamily="34" charset="-128"/>
                <a:ea typeface="Meiryo UI" panose="020B0604030504040204" pitchFamily="34" charset="-128"/>
              </a:rPr>
              <a:t>包装：ポリ入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メイク道具やステーショナリー、スマホ周辺機器など、細々としたアイテムを纏めて持ちウ歩くのにぴったりなポーチです。シンプルなデザインでオリジナル名入れも良く映えます。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57FD07F6-0C7E-3ACA-3390-1852F701FB73}"/>
              </a:ext>
            </a:extLst>
          </p:cNvPr>
          <p:cNvPicPr>
            <a:picLocks noChangeAspect="1"/>
          </p:cNvPicPr>
          <p:nvPr/>
        </p:nvPicPr>
        <p:blipFill>
          <a:blip r:embed="rId5"/>
          <a:stretch>
            <a:fillRect/>
          </a:stretch>
        </p:blipFill>
        <p:spPr>
          <a:xfrm>
            <a:off x="649102" y="1348735"/>
            <a:ext cx="3674564" cy="3674564"/>
          </a:xfrm>
          <a:prstGeom prst="rect">
            <a:avLst/>
          </a:prstGeom>
        </p:spPr>
      </p:pic>
    </p:spTree>
    <p:extLst>
      <p:ext uri="{BB962C8B-B14F-4D97-AF65-F5344CB8AC3E}">
        <p14:creationId xmlns:p14="http://schemas.microsoft.com/office/powerpoint/2010/main" val="3797370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アダプター</a:t>
            </a:r>
            <a:r>
              <a:rPr lang="en-US" altLang="ja-JP" sz="2000" dirty="0">
                <a:solidFill>
                  <a:schemeClr val="bg1"/>
                </a:solidFill>
                <a:latin typeface="Meiryo UI" panose="020B0604030504040204" pitchFamily="34" charset="-128"/>
                <a:ea typeface="Meiryo UI" panose="020B0604030504040204" pitchFamily="34" charset="-128"/>
              </a:rPr>
              <a:t>2</a:t>
            </a:r>
            <a:r>
              <a:rPr lang="ja-JP" altLang="en-US" sz="2000" dirty="0">
                <a:solidFill>
                  <a:schemeClr val="bg1"/>
                </a:solidFill>
                <a:latin typeface="Meiryo UI" panose="020B0604030504040204" pitchFamily="34" charset="-128"/>
                <a:ea typeface="Meiryo UI" panose="020B0604030504040204" pitchFamily="34" charset="-128"/>
              </a:rPr>
              <a:t>ポート</a:t>
            </a:r>
            <a:r>
              <a:rPr lang="en-US" altLang="ja-JP" sz="2000" dirty="0">
                <a:solidFill>
                  <a:schemeClr val="bg1"/>
                </a:solidFill>
                <a:latin typeface="Meiryo UI" panose="020B0604030504040204" pitchFamily="34" charset="-128"/>
                <a:ea typeface="Meiryo UI" panose="020B0604030504040204" pitchFamily="34" charset="-128"/>
              </a:rPr>
              <a:t>(3.4A)</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カラー展開：ネイビー、オリーブ、グレージュ</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PC</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47×</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46×</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28mm</a:t>
            </a:r>
          </a:p>
          <a:p>
            <a:r>
              <a:rPr lang="ja-JP" altLang="en-US" sz="900" dirty="0">
                <a:latin typeface="Meiryo UI" panose="020B0604030504040204" pitchFamily="34" charset="-128"/>
                <a:ea typeface="Meiryo UI" panose="020B0604030504040204" pitchFamily="34" charset="-128"/>
              </a:rPr>
              <a:t>包装：化粧箱入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2</a:t>
            </a:r>
            <a:r>
              <a:rPr lang="ja-JP" altLang="en-US" sz="1600" dirty="0"/>
              <a:t>台同時に急速充電ができる</a:t>
            </a:r>
            <a:r>
              <a:rPr lang="en-US" altLang="ja-JP" sz="1600" dirty="0"/>
              <a:t>USB</a:t>
            </a:r>
            <a:r>
              <a:rPr lang="ja-JP" altLang="en-US" sz="1600" dirty="0"/>
              <a:t>アダプター。プラグ部分を折り畳んで収納できるので、持ち運びにとても便利！オリジナルの名入れやプリントをすればノベルティグッズや物販用に最適です。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9" name="図 38">
            <a:extLst>
              <a:ext uri="{FF2B5EF4-FFF2-40B4-BE49-F238E27FC236}">
                <a16:creationId xmlns:a16="http://schemas.microsoft.com/office/drawing/2014/main" id="{D7919787-F2C6-366C-B2C6-0D951F9FDB35}"/>
              </a:ext>
            </a:extLst>
          </p:cNvPr>
          <p:cNvPicPr>
            <a:picLocks noChangeAspect="1"/>
          </p:cNvPicPr>
          <p:nvPr/>
        </p:nvPicPr>
        <p:blipFill>
          <a:blip r:embed="rId5"/>
          <a:stretch>
            <a:fillRect/>
          </a:stretch>
        </p:blipFill>
        <p:spPr>
          <a:xfrm>
            <a:off x="702649" y="1344584"/>
            <a:ext cx="3651841" cy="3651841"/>
          </a:xfrm>
          <a:prstGeom prst="rect">
            <a:avLst/>
          </a:prstGeom>
        </p:spPr>
      </p:pic>
    </p:spTree>
    <p:extLst>
      <p:ext uri="{BB962C8B-B14F-4D97-AF65-F5344CB8AC3E}">
        <p14:creationId xmlns:p14="http://schemas.microsoft.com/office/powerpoint/2010/main" val="3437181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本革カップホルダー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092080"/>
            <a:ext cx="4140913" cy="12025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材：本革</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 W110×H50×D2mm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装：クリアケース入り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生産国：日本製</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注意事項 	</a:t>
            </a:r>
          </a:p>
          <a:p>
            <a:r>
              <a:rPr lang="ja-JP" altLang="en-US" sz="900">
                <a:latin typeface="Meiryo UI" panose="020B0604030504040204" pitchFamily="34" charset="-128"/>
                <a:ea typeface="Meiryo UI" panose="020B0604030504040204" pitchFamily="34" charset="-128"/>
              </a:rPr>
              <a:t>受注生産品となりますので 発送までにお時間をいただいております。</a:t>
            </a:r>
            <a:endParaRPr lang="en-US" altLang="ja-JP" sz="900" dirty="0">
              <a:latin typeface="Meiryo UI" panose="020B0604030504040204" pitchFamily="34" charset="-128"/>
              <a:ea typeface="Meiryo UI" panose="020B0604030504040204" pitchFamily="34" charset="-128"/>
            </a:endParaRPr>
          </a:p>
          <a:p>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納期についてはお問い合わせください。</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   考：黒・ブラウン・グレージュ・赤</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98742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72005"/>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ノベルティアイテム用として、手軽ながら本革仕様で好印象を与えられるこちらのカップホルダーは人気の高い商品です。黒、ブラウン、グレージュ、赤の</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色展開の中からお選びください。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6" name="Picture 22" descr="https://www.kilamek-novelty.com/html/upload/save_image/202940/202940-01.jpg">
            <a:extLst>
              <a:ext uri="{FF2B5EF4-FFF2-40B4-BE49-F238E27FC236}">
                <a16:creationId xmlns:a16="http://schemas.microsoft.com/office/drawing/2014/main" id="{924B72DA-335F-D443-B82F-4C79707244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853" y="1307894"/>
            <a:ext cx="3587569" cy="3587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181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テントクロスクリアポーチ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a:t>
            </a:r>
            <a:r>
              <a:rPr lang="en" altLang="ja-JP" sz="900" dirty="0">
                <a:latin typeface="Meiryo UI" panose="020B0604030504040204" pitchFamily="34" charset="-128"/>
                <a:ea typeface="Meiryo UI" panose="020B0604030504040204" pitchFamily="34" charset="-128"/>
              </a:rPr>
              <a:t>PVC</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 W245×H330×D20</a:t>
            </a:r>
            <a:r>
              <a:rPr lang="ja-JP" altLang="en" sz="900">
                <a:latin typeface="Meiryo UI" panose="020B0604030504040204" pitchFamily="34" charset="-128"/>
                <a:ea typeface="Meiryo UI" panose="020B0604030504040204" pitchFamily="34" charset="-128"/>
              </a:rPr>
              <a:t>ｍｍ</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 OPP</a:t>
            </a:r>
            <a:r>
              <a:rPr lang="ja-JP" altLang="en-US" sz="900">
                <a:latin typeface="Meiryo UI" panose="020B0604030504040204" pitchFamily="34" charset="-128"/>
                <a:ea typeface="Meiryo UI" panose="020B0604030504040204" pitchFamily="34" charset="-128"/>
              </a:rPr>
              <a:t>袋入り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考：黒・グレー・ネイビー・オリーブ</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注意事項 	</a:t>
            </a:r>
          </a:p>
          <a:p>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サイズは標準値です。縫製品の為、実際のサイズは異なる場合があります。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丈夫なテントクロス生地を使用し表面はクリアで中身が視認できるとっても便利な黒色のポーチです。撥水加工が施されていますのでちょっとした水濡れからも中身を守ってくれて便利です。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2" name="Picture 8" descr="https://www.kilamek-novelty.com/html/upload/save_image/hi-247149/247149-01.jpg">
            <a:extLst>
              <a:ext uri="{FF2B5EF4-FFF2-40B4-BE49-F238E27FC236}">
                <a16:creationId xmlns:a16="http://schemas.microsoft.com/office/drawing/2014/main" id="{D5B07CCE-6EF7-9645-B5E5-AEDC23AAA7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140" y="1499349"/>
            <a:ext cx="3483283" cy="3483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652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ワイヤレス充電器 スクエア </a:t>
            </a:r>
            <a:r>
              <a:rPr lang="en-US" altLang="ja-JP" sz="2000" dirty="0">
                <a:solidFill>
                  <a:schemeClr val="bg1"/>
                </a:solidFill>
                <a:latin typeface="Meiryo UI" panose="020B0604030504040204" pitchFamily="34" charset="-128"/>
                <a:ea typeface="Meiryo UI" panose="020B0604030504040204" pitchFamily="34" charset="-128"/>
              </a:rPr>
              <a:t>5</a:t>
            </a:r>
            <a:r>
              <a:rPr lang="en" altLang="ja-JP" sz="2000" dirty="0">
                <a:solidFill>
                  <a:schemeClr val="bg1"/>
                </a:solidFill>
                <a:latin typeface="Meiryo UI" panose="020B0604030504040204" pitchFamily="34" charset="-128"/>
                <a:ea typeface="Meiryo UI" panose="020B0604030504040204" pitchFamily="34" charset="-128"/>
              </a:rPr>
              <a:t>W</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90×90×9(mm)</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能：出力</a:t>
            </a:r>
            <a:r>
              <a:rPr lang="en-US" altLang="ja-JP" sz="900" dirty="0">
                <a:latin typeface="Meiryo UI" panose="020B0604030504040204" pitchFamily="34" charset="-128"/>
                <a:ea typeface="Meiryo UI" panose="020B0604030504040204" pitchFamily="34" charset="-128"/>
              </a:rPr>
              <a:t>/5</a:t>
            </a:r>
            <a:r>
              <a:rPr lang="en" altLang="ja-JP" sz="900" dirty="0">
                <a:latin typeface="Meiryo UI" panose="020B0604030504040204" pitchFamily="34" charset="-128"/>
                <a:ea typeface="Meiryo UI" panose="020B0604030504040204" pitchFamily="34" charset="-128"/>
              </a:rPr>
              <a:t>W</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r>
              <a:rPr lang="en" altLang="ja-JP" sz="900" dirty="0">
                <a:latin typeface="Meiryo UI" panose="020B0604030504040204" pitchFamily="34" charset="-128"/>
                <a:ea typeface="Meiryo UI" panose="020B0604030504040204" pitchFamily="34" charset="-128"/>
              </a:rPr>
              <a:t>micro USB</a:t>
            </a:r>
            <a:r>
              <a:rPr lang="ja-JP" altLang="en-US" sz="900">
                <a:latin typeface="Meiryo UI" panose="020B0604030504040204" pitchFamily="34" charset="-128"/>
                <a:ea typeface="Meiryo UI" panose="020B0604030504040204" pitchFamily="34" charset="-128"/>
              </a:rPr>
              <a:t>ケーブル付属</a:t>
            </a:r>
            <a:r>
              <a:rPr lang="en" altLang="ja-JP" sz="900" dirty="0">
                <a:latin typeface="Meiryo UI" panose="020B0604030504040204" pitchFamily="34" charset="-128"/>
                <a:ea typeface="Meiryo UI" panose="020B0604030504040204" pitchFamily="34" charset="-128"/>
              </a:rPr>
              <a:t>Qi</a:t>
            </a:r>
            <a:r>
              <a:rPr lang="ja-JP" altLang="en-US" sz="900">
                <a:latin typeface="Meiryo UI" panose="020B0604030504040204" pitchFamily="34" charset="-128"/>
                <a:ea typeface="Meiryo UI" panose="020B0604030504040204" pitchFamily="34" charset="-128"/>
              </a:rPr>
              <a:t>規格対応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装：エアパッキン、紙箱</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 altLang="ja-JP" sz="1600" dirty="0">
                <a:latin typeface="Meiryo UI" panose="020B0604030504040204" pitchFamily="34" charset="-128"/>
                <a:ea typeface="Meiryo UI" panose="020B0604030504040204" pitchFamily="34" charset="-128"/>
              </a:rPr>
              <a:t>Qi</a:t>
            </a:r>
            <a:r>
              <a:rPr lang="ja-JP" altLang="en-US" sz="1600">
                <a:latin typeface="Meiryo UI" panose="020B0604030504040204" pitchFamily="34" charset="-128"/>
                <a:ea typeface="Meiryo UI" panose="020B0604030504040204" pitchFamily="34" charset="-128"/>
              </a:rPr>
              <a:t>規格対応スマホを置くだけで充電できるスクエアタイプのワイヤレス充電器です。フルカラーのオリジナル名入れが可能ですので、のベルティ用やオリジナルグッズ用にも最適です。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0" name="図 39">
            <a:extLst>
              <a:ext uri="{FF2B5EF4-FFF2-40B4-BE49-F238E27FC236}">
                <a16:creationId xmlns:a16="http://schemas.microsoft.com/office/drawing/2014/main" id="{190B208D-296E-9249-BDA5-5DADBC9DB085}"/>
              </a:ext>
            </a:extLst>
          </p:cNvPr>
          <p:cNvPicPr>
            <a:picLocks noChangeAspect="1"/>
          </p:cNvPicPr>
          <p:nvPr/>
        </p:nvPicPr>
        <p:blipFill>
          <a:blip r:embed="rId5"/>
          <a:stretch>
            <a:fillRect/>
          </a:stretch>
        </p:blipFill>
        <p:spPr>
          <a:xfrm>
            <a:off x="643304" y="1444470"/>
            <a:ext cx="3796944" cy="3504872"/>
          </a:xfrm>
          <a:prstGeom prst="rect">
            <a:avLst/>
          </a:prstGeom>
        </p:spPr>
      </p:pic>
    </p:spTree>
    <p:extLst>
      <p:ext uri="{BB962C8B-B14F-4D97-AF65-F5344CB8AC3E}">
        <p14:creationId xmlns:p14="http://schemas.microsoft.com/office/powerpoint/2010/main" val="919690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防災緊急</a:t>
            </a:r>
            <a:r>
              <a:rPr lang="en-US" altLang="ja-JP" sz="2000" dirty="0">
                <a:solidFill>
                  <a:schemeClr val="bg1"/>
                </a:solidFill>
                <a:latin typeface="Meiryo UI" panose="020B0604030504040204" pitchFamily="34" charset="-128"/>
                <a:ea typeface="Meiryo UI" panose="020B0604030504040204" pitchFamily="34" charset="-128"/>
              </a:rPr>
              <a:t>7</a:t>
            </a:r>
            <a:r>
              <a:rPr lang="ja-JP" altLang="en-US" sz="2000" dirty="0">
                <a:solidFill>
                  <a:schemeClr val="bg1"/>
                </a:solidFill>
                <a:latin typeface="Meiryo UI" panose="020B0604030504040204" pitchFamily="34" charset="-128"/>
                <a:ea typeface="Meiryo UI" panose="020B0604030504040204" pitchFamily="34" charset="-128"/>
              </a:rPr>
              <a:t>点セット ボトルタイプ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4711369"/>
            <a:ext cx="4140913" cy="1618008"/>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ボトル</a:t>
            </a:r>
            <a:r>
              <a:rPr lang="en-US" altLang="ja-JP" sz="900" b="0" i="0" dirty="0">
                <a:solidFill>
                  <a:srgbClr val="333333"/>
                </a:solidFill>
                <a:effectLst/>
                <a:latin typeface="-apple-system"/>
              </a:rPr>
              <a:t>/AS</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PP </a:t>
            </a:r>
            <a:r>
              <a:rPr lang="ja-JP" altLang="en-US" sz="900" b="0" i="0" dirty="0">
                <a:solidFill>
                  <a:srgbClr val="333333"/>
                </a:solidFill>
                <a:effectLst/>
                <a:latin typeface="-apple-system"/>
              </a:rPr>
              <a:t>他、ウォーターバッグ</a:t>
            </a:r>
            <a:r>
              <a:rPr lang="en-US" altLang="ja-JP" sz="900" b="0" i="0" dirty="0">
                <a:solidFill>
                  <a:srgbClr val="333333"/>
                </a:solidFill>
                <a:effectLst/>
                <a:latin typeface="-apple-system"/>
              </a:rPr>
              <a:t>/PE</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PA</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LED</a:t>
            </a:r>
            <a:r>
              <a:rPr lang="ja-JP" altLang="en-US" sz="900" b="0" i="0" dirty="0">
                <a:solidFill>
                  <a:srgbClr val="333333"/>
                </a:solidFill>
                <a:effectLst/>
                <a:latin typeface="-apple-system"/>
              </a:rPr>
              <a:t>防災ライト</a:t>
            </a:r>
            <a:r>
              <a:rPr lang="en-US" altLang="ja-JP" sz="900" b="0" i="0" dirty="0">
                <a:solidFill>
                  <a:srgbClr val="333333"/>
                </a:solidFill>
                <a:effectLst/>
                <a:latin typeface="-apple-system"/>
              </a:rPr>
              <a:t>		/ABS </a:t>
            </a:r>
            <a:r>
              <a:rPr lang="ja-JP" altLang="en-US" sz="900" b="0" i="0" dirty="0">
                <a:solidFill>
                  <a:srgbClr val="333333"/>
                </a:solidFill>
                <a:effectLst/>
                <a:latin typeface="-apple-system"/>
              </a:rPr>
              <a:t>他、ホイッスル</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アルミ 他、圧縮タオル</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レーヨン、マスク</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不織布</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、防災ガイド</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紙</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ボトル</a:t>
            </a:r>
            <a:r>
              <a:rPr lang="en-US" altLang="ja-JP" sz="900" b="0" i="0" dirty="0">
                <a:solidFill>
                  <a:srgbClr val="333333"/>
                </a:solidFill>
                <a:effectLst/>
                <a:latin typeface="-apple-system"/>
              </a:rPr>
              <a:t>/Φ73×165(mm)</a:t>
            </a:r>
            <a:r>
              <a:rPr lang="ja-JP" altLang="en-US" sz="900" b="0" i="0" dirty="0">
                <a:solidFill>
                  <a:srgbClr val="333333"/>
                </a:solidFill>
                <a:effectLst/>
                <a:latin typeface="-apple-system"/>
              </a:rPr>
              <a:t>、ウォーターバッグ</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300×270(mm)</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LED		</a:t>
            </a:r>
            <a:r>
              <a:rPr lang="ja-JP" altLang="en-US" sz="900" b="0" i="0" dirty="0">
                <a:solidFill>
                  <a:srgbClr val="333333"/>
                </a:solidFill>
                <a:effectLst/>
                <a:latin typeface="-apple-system"/>
              </a:rPr>
              <a:t>防災ライト</a:t>
            </a:r>
            <a:r>
              <a:rPr lang="en-US" altLang="ja-JP" sz="900" b="0" i="0" dirty="0">
                <a:solidFill>
                  <a:srgbClr val="333333"/>
                </a:solidFill>
                <a:effectLst/>
                <a:latin typeface="-apple-system"/>
              </a:rPr>
              <a:t>/Φ35×145(mm)</a:t>
            </a:r>
            <a:r>
              <a:rPr lang="ja-JP" altLang="en-US" sz="900" b="0" i="0" dirty="0">
                <a:solidFill>
                  <a:srgbClr val="333333"/>
                </a:solidFill>
                <a:effectLst/>
                <a:latin typeface="-apple-system"/>
              </a:rPr>
              <a:t>、ホイッスル</a:t>
            </a:r>
            <a:r>
              <a:rPr lang="en-US" altLang="ja-JP" sz="900" b="0" i="0" dirty="0">
                <a:solidFill>
                  <a:srgbClr val="333333"/>
                </a:solidFill>
                <a:effectLst/>
                <a:latin typeface="-apple-system"/>
              </a:rPr>
              <a:t>/29×46×9(mm)</a:t>
            </a:r>
            <a:r>
              <a:rPr lang="ja-JP" altLang="en-US" sz="900" b="0" i="0" dirty="0">
                <a:solidFill>
                  <a:srgbClr val="333333"/>
                </a:solidFill>
                <a:effectLst/>
                <a:latin typeface="-apple-system"/>
              </a:rPr>
              <a:t>、圧縮タ</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オル</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広げた時</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200×220(mm)</a:t>
            </a:r>
            <a:r>
              <a:rPr lang="ja-JP" altLang="en-US" sz="900" b="0" i="0" dirty="0">
                <a:solidFill>
                  <a:srgbClr val="333333"/>
                </a:solidFill>
                <a:effectLst/>
                <a:latin typeface="-apple-system"/>
              </a:rPr>
              <a:t>、マスク</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165×95(mm)</a:t>
            </a:r>
            <a:r>
              <a:rPr lang="ja-JP" altLang="en-US" sz="900" b="0" i="0" dirty="0">
                <a:solidFill>
                  <a:srgbClr val="333333"/>
                </a:solidFill>
                <a:effectLst/>
                <a:latin typeface="-apple-system"/>
              </a:rPr>
              <a:t>、防災ガ</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イド</a:t>
            </a:r>
            <a:r>
              <a:rPr lang="en-US" altLang="ja-JP" sz="900" b="0" i="0" dirty="0">
                <a:solidFill>
                  <a:srgbClr val="333333"/>
                </a:solidFill>
                <a:effectLst/>
                <a:latin typeface="-apple-system"/>
              </a:rPr>
              <a:t>/70×105(mm)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ボトル</a:t>
            </a:r>
            <a:r>
              <a:rPr lang="en-US" altLang="ja-JP" sz="900" b="0" i="0" dirty="0">
                <a:solidFill>
                  <a:srgbClr val="333333"/>
                </a:solidFill>
                <a:effectLst/>
                <a:latin typeface="-apple-system"/>
              </a:rPr>
              <a:t>/450ml</a:t>
            </a:r>
            <a:r>
              <a:rPr lang="ja-JP" altLang="en-US" sz="900" b="0" i="0" dirty="0">
                <a:solidFill>
                  <a:srgbClr val="333333"/>
                </a:solidFill>
                <a:effectLst/>
                <a:latin typeface="-apple-system"/>
              </a:rPr>
              <a:t>、ウォーターバッグ</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3L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取説付</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紙箱面</a:t>
            </a:r>
            <a:r>
              <a:rPr lang="en-US" altLang="zh-TW" sz="900" b="0" i="0" dirty="0">
                <a:solidFill>
                  <a:srgbClr val="333333"/>
                </a:solidFill>
                <a:effectLst/>
                <a:latin typeface="-apple-system"/>
              </a:rPr>
              <a:t>)</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PE</a:t>
            </a:r>
            <a:r>
              <a:rPr lang="ja-JP" altLang="en-US" sz="900" b="0" i="0" dirty="0">
                <a:solidFill>
                  <a:srgbClr val="333333"/>
                </a:solidFill>
                <a:effectLst/>
                <a:latin typeface="-apple-system"/>
              </a:rPr>
              <a:t>袋、紙箱</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単</a:t>
            </a:r>
            <a:r>
              <a:rPr lang="en-US" altLang="ja-JP" sz="900" b="0" i="0" dirty="0">
                <a:solidFill>
                  <a:srgbClr val="333333"/>
                </a:solidFill>
                <a:effectLst/>
                <a:latin typeface="-apple-system"/>
              </a:rPr>
              <a:t>3</a:t>
            </a:r>
            <a:r>
              <a:rPr lang="ja-JP" altLang="en-US" sz="900" b="0" i="0" dirty="0">
                <a:solidFill>
                  <a:srgbClr val="333333"/>
                </a:solidFill>
                <a:effectLst/>
                <a:latin typeface="-apple-system"/>
              </a:rPr>
              <a:t>乾電池</a:t>
            </a:r>
            <a:r>
              <a:rPr lang="en-US" altLang="ja-JP" sz="900" b="0" i="0" dirty="0">
                <a:solidFill>
                  <a:srgbClr val="333333"/>
                </a:solidFill>
                <a:effectLst/>
                <a:latin typeface="-apple-system"/>
              </a:rPr>
              <a:t>2</a:t>
            </a:r>
            <a:r>
              <a:rPr lang="ja-JP" altLang="en-US" sz="900" b="0" i="0" dirty="0">
                <a:solidFill>
                  <a:srgbClr val="333333"/>
                </a:solidFill>
                <a:effectLst/>
                <a:latin typeface="-apple-system"/>
              </a:rPr>
              <a:t>本</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別売</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電池は商品に含まれません。</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604420"/>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489004"/>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災害時に備えておくと安心な、保管しておくのも持ち出すのも便利なボトルタイプの防災衛生</a:t>
            </a:r>
            <a:r>
              <a:rPr lang="en-US" altLang="ja-JP" sz="1600" b="0" i="0" dirty="0">
                <a:solidFill>
                  <a:srgbClr val="333333"/>
                </a:solidFill>
                <a:effectLst/>
                <a:latin typeface="-apple-system"/>
              </a:rPr>
              <a:t>7</a:t>
            </a:r>
            <a:r>
              <a:rPr lang="ja-JP" altLang="en-US" sz="1600" b="0" i="0" dirty="0">
                <a:solidFill>
                  <a:srgbClr val="333333"/>
                </a:solidFill>
                <a:effectLst/>
                <a:latin typeface="-apple-system"/>
              </a:rPr>
              <a:t>点セット。ボトルにオリジナルデザインの名入れプリントが可能なためノベルティ用にも最適。</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314918"/>
            <a:ext cx="3174086" cy="3174086"/>
          </a:xfrm>
          <a:prstGeom prst="rect">
            <a:avLst/>
          </a:prstGeom>
        </p:spPr>
      </p:pic>
    </p:spTree>
    <p:extLst>
      <p:ext uri="{BB962C8B-B14F-4D97-AF65-F5344CB8AC3E}">
        <p14:creationId xmlns:p14="http://schemas.microsoft.com/office/powerpoint/2010/main" val="2003746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サーモス 真空断熱タンブラー </a:t>
            </a:r>
            <a:r>
              <a:rPr lang="en-US" altLang="ja-JP" sz="2000" dirty="0">
                <a:solidFill>
                  <a:schemeClr val="bg1"/>
                </a:solidFill>
                <a:latin typeface="Meiryo UI" panose="020B0604030504040204" pitchFamily="34" charset="-128"/>
                <a:ea typeface="Meiryo UI" panose="020B0604030504040204" pitchFamily="34" charset="-128"/>
              </a:rPr>
              <a:t>300ml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幅</a:t>
            </a:r>
            <a:r>
              <a:rPr lang="en-US" altLang="ja-JP" sz="900" b="0" i="0" dirty="0">
                <a:solidFill>
                  <a:srgbClr val="333333"/>
                </a:solidFill>
                <a:effectLst/>
                <a:latin typeface="-apple-system"/>
              </a:rPr>
              <a:t>70×</a:t>
            </a:r>
            <a:r>
              <a:rPr lang="ja-JP" altLang="en-US" sz="900" b="0" i="0" dirty="0">
                <a:solidFill>
                  <a:srgbClr val="333333"/>
                </a:solidFill>
                <a:effectLst/>
                <a:latin typeface="-apple-system"/>
              </a:rPr>
              <a:t>奥行</a:t>
            </a:r>
            <a:r>
              <a:rPr lang="en-US" altLang="ja-JP" sz="900" b="0" i="0" dirty="0">
                <a:solidFill>
                  <a:srgbClr val="333333"/>
                </a:solidFill>
                <a:effectLst/>
                <a:latin typeface="-apple-system"/>
              </a:rPr>
              <a:t>70×</a:t>
            </a:r>
            <a:r>
              <a:rPr lang="ja-JP" altLang="en-US" sz="900" b="0" i="0" dirty="0">
                <a:solidFill>
                  <a:srgbClr val="333333"/>
                </a:solidFill>
                <a:effectLst/>
                <a:latin typeface="-apple-system"/>
              </a:rPr>
              <a:t>高さ</a:t>
            </a:r>
            <a:r>
              <a:rPr lang="en-US" altLang="ja-JP" sz="900" b="0" i="0" dirty="0">
                <a:solidFill>
                  <a:srgbClr val="333333"/>
                </a:solidFill>
                <a:effectLst/>
                <a:latin typeface="-apple-system"/>
              </a:rPr>
              <a:t>125mm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300ml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100g</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機　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保温・保冷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非常にシンプルなデザインのため、名入れプリントするオリジナルデザインもよく映えてオシャレな</a:t>
            </a:r>
            <a:r>
              <a:rPr lang="en-US" altLang="ja-JP" sz="1600" b="0" i="0" dirty="0">
                <a:solidFill>
                  <a:srgbClr val="333333"/>
                </a:solidFill>
                <a:effectLst/>
                <a:latin typeface="-apple-system"/>
              </a:rPr>
              <a:t>300ml</a:t>
            </a:r>
            <a:r>
              <a:rPr lang="ja-JP" altLang="en-US" sz="1600" b="0" i="0" dirty="0">
                <a:solidFill>
                  <a:srgbClr val="333333"/>
                </a:solidFill>
                <a:effectLst/>
                <a:latin typeface="-apple-system"/>
              </a:rPr>
              <a:t>タンブラー。外側が熱くならず、結露もしにくいため使い勝手は抜群です。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18126" y="1635301"/>
            <a:ext cx="3174086" cy="3174086"/>
          </a:xfrm>
          <a:prstGeom prst="rect">
            <a:avLst/>
          </a:prstGeom>
        </p:spPr>
      </p:pic>
    </p:spTree>
    <p:extLst>
      <p:ext uri="{BB962C8B-B14F-4D97-AF65-F5344CB8AC3E}">
        <p14:creationId xmlns:p14="http://schemas.microsoft.com/office/powerpoint/2010/main" val="799086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電子メモ </a:t>
            </a:r>
            <a:r>
              <a:rPr lang="en-US" altLang="ja-JP" sz="2000" dirty="0">
                <a:solidFill>
                  <a:schemeClr val="bg1"/>
                </a:solidFill>
                <a:latin typeface="Meiryo UI" panose="020B0604030504040204" pitchFamily="34" charset="-128"/>
                <a:ea typeface="Meiryo UI" panose="020B0604030504040204" pitchFamily="34" charset="-128"/>
              </a:rPr>
              <a:t>8.5</a:t>
            </a:r>
            <a:r>
              <a:rPr lang="ja-JP" altLang="en-US" sz="2000" dirty="0">
                <a:solidFill>
                  <a:schemeClr val="bg1"/>
                </a:solidFill>
                <a:latin typeface="Meiryo UI" panose="020B0604030504040204" pitchFamily="34" charset="-128"/>
                <a:ea typeface="Meiryo UI" panose="020B0604030504040204" pitchFamily="34" charset="-128"/>
              </a:rPr>
              <a:t>インチ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/142×222×6(mm)</a:t>
            </a:r>
            <a:r>
              <a:rPr lang="ja-JP" altLang="en-US" sz="900" dirty="0">
                <a:latin typeface="Meiryo UI" panose="020B0604030504040204" pitchFamily="34" charset="-128"/>
                <a:ea typeface="Meiryo UI" panose="020B0604030504040204" pitchFamily="34" charset="-128"/>
              </a:rPr>
              <a:t>、付属ペン</a:t>
            </a:r>
            <a:r>
              <a:rPr lang="en-US" altLang="ja-JP" sz="900" dirty="0">
                <a:latin typeface="Meiryo UI" panose="020B0604030504040204" pitchFamily="34" charset="-128"/>
                <a:ea typeface="Meiryo UI" panose="020B0604030504040204" pitchFamily="34" charset="-128"/>
              </a:rPr>
              <a:t>/9×125×5(mm)</a:t>
            </a:r>
          </a:p>
          <a:p>
            <a:r>
              <a:rPr lang="ja-JP" altLang="en-US" sz="900" dirty="0">
                <a:latin typeface="Meiryo UI" panose="020B0604030504040204" pitchFamily="34" charset="-128"/>
                <a:ea typeface="Meiryo UI" panose="020B0604030504040204" pitchFamily="34" charset="-128"/>
              </a:rPr>
              <a:t>包装：ウレタン、白箱、他</a:t>
            </a:r>
          </a:p>
          <a:p>
            <a:r>
              <a:rPr lang="ja-JP" altLang="en-US" sz="900" dirty="0">
                <a:latin typeface="Meiryo UI" panose="020B0604030504040204" pitchFamily="34" charset="-128"/>
                <a:ea typeface="Meiryo UI" panose="020B0604030504040204" pitchFamily="34" charset="-128"/>
              </a:rPr>
              <a:t>備考：マグネットシール、テスト用ボタン電池</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個、取説付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どのタッチペンでも使える上、もちろん付属ペンもある</a:t>
            </a:r>
            <a:r>
              <a:rPr lang="en-US" altLang="ja-JP" sz="1600" dirty="0"/>
              <a:t>8.5</a:t>
            </a:r>
            <a:r>
              <a:rPr lang="ja-JP" altLang="en-US" sz="1600" dirty="0"/>
              <a:t>インチの電子メモです。マグネットで冷蔵庫などに貼ることもできる上、ロック機能付きで使い勝手も良いアイテムです。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4" name="図 63">
            <a:extLst>
              <a:ext uri="{FF2B5EF4-FFF2-40B4-BE49-F238E27FC236}">
                <a16:creationId xmlns:a16="http://schemas.microsoft.com/office/drawing/2014/main" id="{7974FCE6-FEB9-E2E6-A054-C75D31478FA8}"/>
              </a:ext>
            </a:extLst>
          </p:cNvPr>
          <p:cNvPicPr>
            <a:picLocks noChangeAspect="1"/>
          </p:cNvPicPr>
          <p:nvPr/>
        </p:nvPicPr>
        <p:blipFill>
          <a:blip r:embed="rId5"/>
          <a:stretch>
            <a:fillRect/>
          </a:stretch>
        </p:blipFill>
        <p:spPr>
          <a:xfrm>
            <a:off x="724120" y="1422052"/>
            <a:ext cx="3569949" cy="3569949"/>
          </a:xfrm>
          <a:prstGeom prst="rect">
            <a:avLst/>
          </a:prstGeom>
        </p:spPr>
      </p:pic>
    </p:spTree>
    <p:extLst>
      <p:ext uri="{BB962C8B-B14F-4D97-AF65-F5344CB8AC3E}">
        <p14:creationId xmlns:p14="http://schemas.microsoft.com/office/powerpoint/2010/main" val="193078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テントクロスタブレット</a:t>
            </a:r>
            <a:r>
              <a:rPr lang="en-US" altLang="ja-JP" sz="2000" dirty="0">
                <a:solidFill>
                  <a:schemeClr val="bg1"/>
                </a:solidFill>
                <a:latin typeface="Meiryo UI" panose="020B0604030504040204" pitchFamily="34" charset="-128"/>
                <a:ea typeface="Meiryo UI" panose="020B0604030504040204" pitchFamily="34" charset="-128"/>
              </a:rPr>
              <a:t>PC</a:t>
            </a:r>
            <a:r>
              <a:rPr lang="ja-JP" altLang="en-US" sz="2000" dirty="0">
                <a:solidFill>
                  <a:schemeClr val="bg1"/>
                </a:solidFill>
                <a:latin typeface="Meiryo UI" panose="020B0604030504040204" pitchFamily="34" charset="-128"/>
                <a:ea typeface="Meiryo UI" panose="020B0604030504040204" pitchFamily="34" charset="-128"/>
              </a:rPr>
              <a:t>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330×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240×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20mm</a:t>
            </a:r>
          </a:p>
          <a:p>
            <a:r>
              <a:rPr lang="ja-JP" altLang="en-US" sz="900" dirty="0">
                <a:latin typeface="Meiryo UI" panose="020B0604030504040204" pitchFamily="34" charset="-128"/>
                <a:ea typeface="Meiryo UI" panose="020B0604030504040204" pitchFamily="34" charset="-128"/>
              </a:rPr>
              <a:t>包装：台紙、</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80</a:t>
            </a:r>
            <a:r>
              <a:rPr lang="ja-JP" altLang="en-US" sz="900" dirty="0">
                <a:latin typeface="Meiryo UI" panose="020B0604030504040204" pitchFamily="34" charset="-128"/>
                <a:ea typeface="Meiryo UI" panose="020B0604030504040204" pitchFamily="34" charset="-128"/>
              </a:rPr>
              <a:t>個以上元払いサービス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撥水性のある外生地とクッション性のある内生地で中に入れたタブレットやノートＰＣをしっかり守ってくれる便利なケースです。テントクロスの生地自体も厚手で耐久性抜群です。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1" name="図 80">
            <a:extLst>
              <a:ext uri="{FF2B5EF4-FFF2-40B4-BE49-F238E27FC236}">
                <a16:creationId xmlns:a16="http://schemas.microsoft.com/office/drawing/2014/main" id="{805E4769-1D5A-DA03-A69E-F53C7C8A33BF}"/>
              </a:ext>
            </a:extLst>
          </p:cNvPr>
          <p:cNvPicPr>
            <a:picLocks noChangeAspect="1"/>
          </p:cNvPicPr>
          <p:nvPr/>
        </p:nvPicPr>
        <p:blipFill>
          <a:blip r:embed="rId5"/>
          <a:stretch>
            <a:fillRect/>
          </a:stretch>
        </p:blipFill>
        <p:spPr>
          <a:xfrm>
            <a:off x="736283" y="1371901"/>
            <a:ext cx="3642418" cy="3642418"/>
          </a:xfrm>
          <a:prstGeom prst="rect">
            <a:avLst/>
          </a:prstGeom>
        </p:spPr>
      </p:pic>
    </p:spTree>
    <p:extLst>
      <p:ext uri="{BB962C8B-B14F-4D97-AF65-F5344CB8AC3E}">
        <p14:creationId xmlns:p14="http://schemas.microsoft.com/office/powerpoint/2010/main" val="3504443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カチオン染めレギュラーブランケット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巾着付</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1000×750(mm) </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200×390(mm)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備考：取説付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CO2</a:t>
            </a:r>
            <a:r>
              <a:rPr lang="ja-JP" altLang="en-US" sz="1600" dirty="0"/>
              <a:t>排出量が少なくエネルギー消費量も少ない染色方法「カチオン染め」で作られたレギュラーサイズのブランケット。持ち歩きに便利な巾着付き。</a:t>
            </a:r>
            <a:r>
              <a:rPr lang="en-US" altLang="ja-JP" sz="1600" dirty="0"/>
              <a:t>3</a:t>
            </a:r>
            <a:r>
              <a:rPr lang="ja-JP" altLang="en-US" sz="1600" dirty="0"/>
              <a:t>色のカラー展開から選択可能です。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4" name="図 1033">
            <a:extLst>
              <a:ext uri="{FF2B5EF4-FFF2-40B4-BE49-F238E27FC236}">
                <a16:creationId xmlns:a16="http://schemas.microsoft.com/office/drawing/2014/main" id="{672BFFD9-C6C4-03CC-8044-241BA7261C06}"/>
              </a:ext>
            </a:extLst>
          </p:cNvPr>
          <p:cNvPicPr>
            <a:picLocks noChangeAspect="1"/>
          </p:cNvPicPr>
          <p:nvPr/>
        </p:nvPicPr>
        <p:blipFill>
          <a:blip r:embed="rId5"/>
          <a:stretch>
            <a:fillRect/>
          </a:stretch>
        </p:blipFill>
        <p:spPr>
          <a:xfrm>
            <a:off x="610843" y="1360137"/>
            <a:ext cx="3690787" cy="3690787"/>
          </a:xfrm>
          <a:prstGeom prst="rect">
            <a:avLst/>
          </a:prstGeom>
        </p:spPr>
      </p:pic>
    </p:spTree>
    <p:extLst>
      <p:ext uri="{BB962C8B-B14F-4D97-AF65-F5344CB8AC3E}">
        <p14:creationId xmlns:p14="http://schemas.microsoft.com/office/powerpoint/2010/main" val="1918183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(370</a:t>
            </a:r>
            <a:r>
              <a:rPr lang="en" altLang="ja-JP" sz="900" dirty="0">
                <a:latin typeface="Meiryo UI" panose="020B0604030504040204" pitchFamily="34" charset="-128"/>
                <a:ea typeface="Meiryo UI" panose="020B0604030504040204" pitchFamily="34" charset="-128"/>
              </a:rPr>
              <a:t>g/㎡)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380×340×110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30×590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10</a:t>
            </a:r>
            <a:r>
              <a:rPr lang="en" altLang="ja-JP" sz="900" dirty="0">
                <a:latin typeface="Meiryo UI" panose="020B0604030504040204" pitchFamily="34" charset="-128"/>
                <a:ea typeface="Meiryo UI" panose="020B0604030504040204" pitchFamily="34" charset="-128"/>
              </a:rPr>
              <a:t>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考：ミッドナイトブルー・ナチュラル・ナイトブラック・スカイグレー・カーキ</a:t>
            </a:r>
            <a:endParaRPr lang="en-US" altLang="ja-JP" sz="900" dirty="0">
              <a:latin typeface="Meiryo UI" panose="020B0604030504040204" pitchFamily="34" charset="-128"/>
              <a:ea typeface="Meiryo UI" panose="020B0604030504040204" pitchFamily="34" charset="-128"/>
            </a:endParaRPr>
          </a:p>
        </p:txBody>
      </p:sp>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キャンバスライントート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ハンドルラインがさりげなくもデザインアクセントとなりオシャレなキャンバストート、</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サイズです。</a:t>
            </a:r>
            <a:r>
              <a:rPr lang="en-US" altLang="ja-JP" sz="1600" dirty="0">
                <a:latin typeface="Meiryo UI" panose="020B0604030504040204" pitchFamily="34" charset="-128"/>
                <a:ea typeface="Meiryo UI" panose="020B0604030504040204" pitchFamily="34" charset="-128"/>
              </a:rPr>
              <a:t>12</a:t>
            </a:r>
            <a:r>
              <a:rPr lang="ja-JP" altLang="en-US" sz="1600">
                <a:latin typeface="Meiryo UI" panose="020B0604030504040204" pitchFamily="34" charset="-128"/>
                <a:ea typeface="Meiryo UI" panose="020B0604030504040204" pitchFamily="34" charset="-128"/>
              </a:rPr>
              <a:t>オンスの厚手素材は耐久性に優れています。カラーバリエーションは全５色。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0" name="図 19">
            <a:extLst>
              <a:ext uri="{FF2B5EF4-FFF2-40B4-BE49-F238E27FC236}">
                <a16:creationId xmlns:a16="http://schemas.microsoft.com/office/drawing/2014/main" id="{581F12EE-53E8-6A4A-8116-A08AB84FD6F0}"/>
              </a:ext>
            </a:extLst>
          </p:cNvPr>
          <p:cNvPicPr>
            <a:picLocks noChangeAspect="1"/>
          </p:cNvPicPr>
          <p:nvPr/>
        </p:nvPicPr>
        <p:blipFill>
          <a:blip r:embed="rId5"/>
          <a:stretch>
            <a:fillRect/>
          </a:stretch>
        </p:blipFill>
        <p:spPr>
          <a:xfrm>
            <a:off x="793094" y="1355585"/>
            <a:ext cx="3634760" cy="3653211"/>
          </a:xfrm>
          <a:prstGeom prst="rect">
            <a:avLst/>
          </a:prstGeom>
        </p:spPr>
      </p:pic>
    </p:spTree>
    <p:extLst>
      <p:ext uri="{BB962C8B-B14F-4D97-AF65-F5344CB8AC3E}">
        <p14:creationId xmlns:p14="http://schemas.microsoft.com/office/powerpoint/2010/main" val="3989053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竹製ボールペン </a:t>
            </a:r>
            <a:r>
              <a:rPr lang="en-US" altLang="ja-JP" sz="2000" dirty="0">
                <a:solidFill>
                  <a:schemeClr val="bg1"/>
                </a:solidFill>
                <a:latin typeface="Meiryo UI" panose="020B0604030504040204" pitchFamily="34" charset="-128"/>
                <a:ea typeface="Meiryo UI" panose="020B0604030504040204" pitchFamily="34" charset="-128"/>
              </a:rPr>
              <a:t>#CO2</a:t>
            </a:r>
            <a:r>
              <a:rPr lang="ja-JP" altLang="en-US" sz="2000" dirty="0">
                <a:solidFill>
                  <a:schemeClr val="bg1"/>
                </a:solidFill>
                <a:latin typeface="Meiryo UI" panose="020B0604030504040204" pitchFamily="34" charset="-128"/>
                <a:ea typeface="Meiryo UI" panose="020B0604030504040204" pitchFamily="34" charset="-128"/>
              </a:rPr>
              <a:t>排出権付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竹・スチール・ポリプロピレン・アルミニウム 専用ケース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竹・スチール・マグネット</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14.2cm</a:t>
            </a:r>
          </a:p>
          <a:p>
            <a:r>
              <a:rPr lang="ja-JP" altLang="en-US" sz="900" dirty="0">
                <a:latin typeface="Meiryo UI" panose="020B0604030504040204" pitchFamily="34" charset="-128"/>
                <a:ea typeface="Meiryo UI" panose="020B0604030504040204" pitchFamily="34" charset="-128"/>
              </a:rPr>
              <a:t>包装：化粧箱入り</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環境に優しい竹を使って製作したボールペン。マグネット開閉式の竹製ハードケースに収納された特別感のあるアイテムです。オリジナル名入れをして、ご成約記念・周年記念などにご活用ください。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9" name="図 98">
            <a:extLst>
              <a:ext uri="{FF2B5EF4-FFF2-40B4-BE49-F238E27FC236}">
                <a16:creationId xmlns:a16="http://schemas.microsoft.com/office/drawing/2014/main" id="{E0219B14-EE7F-92FB-5712-D9D9320A5C5E}"/>
              </a:ext>
            </a:extLst>
          </p:cNvPr>
          <p:cNvPicPr>
            <a:picLocks noChangeAspect="1"/>
          </p:cNvPicPr>
          <p:nvPr/>
        </p:nvPicPr>
        <p:blipFill>
          <a:blip r:embed="rId5"/>
          <a:stretch>
            <a:fillRect/>
          </a:stretch>
        </p:blipFill>
        <p:spPr>
          <a:xfrm>
            <a:off x="695346" y="1326980"/>
            <a:ext cx="3734448" cy="3734448"/>
          </a:xfrm>
          <a:prstGeom prst="rect">
            <a:avLst/>
          </a:prstGeom>
        </p:spPr>
      </p:pic>
    </p:spTree>
    <p:extLst>
      <p:ext uri="{BB962C8B-B14F-4D97-AF65-F5344CB8AC3E}">
        <p14:creationId xmlns:p14="http://schemas.microsoft.com/office/powerpoint/2010/main" val="632508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ワイヤレス充電器 ミニパッド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シリコーンゴム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φ69×10</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機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 出力</a:t>
            </a:r>
            <a:r>
              <a:rPr lang="en-US" altLang="ja-JP" sz="900" dirty="0">
                <a:latin typeface="Meiryo UI" panose="020B0604030504040204" pitchFamily="34" charset="-128"/>
                <a:ea typeface="Meiryo UI" panose="020B0604030504040204" pitchFamily="34" charset="-128"/>
              </a:rPr>
              <a:t>/3.5</a:t>
            </a:r>
            <a:r>
              <a:rPr lang="en" altLang="ja-JP" sz="900" dirty="0">
                <a:latin typeface="Meiryo UI" panose="020B0604030504040204" pitchFamily="34" charset="-128"/>
                <a:ea typeface="Meiryo UI" panose="020B0604030504040204" pitchFamily="34" charset="-128"/>
              </a:rPr>
              <a:t>W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a:t>
            </a:r>
            <a:r>
              <a:rPr lang="en" altLang="ja-JP" sz="900" dirty="0">
                <a:latin typeface="Meiryo UI" panose="020B0604030504040204" pitchFamily="34" charset="-128"/>
                <a:ea typeface="Meiryo UI" panose="020B0604030504040204" pitchFamily="34" charset="-128"/>
              </a:rPr>
              <a:t>micro USB</a:t>
            </a:r>
            <a:r>
              <a:rPr lang="ja-JP" altLang="en-US" sz="900">
                <a:latin typeface="Meiryo UI" panose="020B0604030504040204" pitchFamily="34" charset="-128"/>
                <a:ea typeface="Meiryo UI" panose="020B0604030504040204" pitchFamily="34" charset="-128"/>
              </a:rPr>
              <a:t>ケーブル付属</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a:t>
            </a:r>
            <a:r>
              <a:rPr lang="en" altLang="ja-JP" sz="900" dirty="0">
                <a:latin typeface="Meiryo UI" panose="020B0604030504040204" pitchFamily="34" charset="-128"/>
                <a:ea typeface="Meiryo UI" panose="020B0604030504040204" pitchFamily="34" charset="-128"/>
              </a:rPr>
              <a:t>Qi</a:t>
            </a:r>
            <a:r>
              <a:rPr lang="ja-JP" altLang="en-US" sz="900">
                <a:latin typeface="Meiryo UI" panose="020B0604030504040204" pitchFamily="34" charset="-128"/>
                <a:ea typeface="Meiryo UI" panose="020B0604030504040204" pitchFamily="34" charset="-128"/>
              </a:rPr>
              <a:t>規格対応</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ブラック、ホワイト</a:t>
            </a:r>
            <a:endParaRPr lang="en-US" altLang="ja-JP" sz="90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en" altLang="ja-JP" sz="1600" dirty="0">
                <a:latin typeface="Meiryo UI" panose="020B0604030504040204" pitchFamily="34" charset="-128"/>
                <a:ea typeface="Meiryo UI" panose="020B0604030504040204" pitchFamily="34" charset="-128"/>
              </a:rPr>
              <a:t>Qi</a:t>
            </a:r>
            <a:r>
              <a:rPr lang="ja-JP" altLang="en-US" sz="1600">
                <a:latin typeface="Meiryo UI" panose="020B0604030504040204" pitchFamily="34" charset="-128"/>
                <a:ea typeface="Meiryo UI" panose="020B0604030504040204" pitchFamily="34" charset="-128"/>
              </a:rPr>
              <a:t>規格対応スマートフォンでしたら、この上に置くだけで充電ができる、とても便利なワイヤレス充電器のミニバッドです。バッドの表面にオリジナル名入れが可能ですので、</a:t>
            </a:r>
            <a:r>
              <a:rPr lang="en" altLang="ja-JP" sz="1600" dirty="0">
                <a:latin typeface="Meiryo UI" panose="020B0604030504040204" pitchFamily="34" charset="-128"/>
                <a:ea typeface="Meiryo UI" panose="020B0604030504040204" pitchFamily="34" charset="-128"/>
              </a:rPr>
              <a:t>PR</a:t>
            </a:r>
            <a:r>
              <a:rPr lang="ja-JP" altLang="en-US" sz="1600">
                <a:latin typeface="Meiryo UI" panose="020B0604030504040204" pitchFamily="34" charset="-128"/>
                <a:ea typeface="Meiryo UI" panose="020B0604030504040204" pitchFamily="34" charset="-128"/>
              </a:rPr>
              <a:t>効果も抜群です！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DC13B84-A725-9347-A3F6-EB907D572A78}"/>
              </a:ext>
            </a:extLst>
          </p:cNvPr>
          <p:cNvPicPr>
            <a:picLocks noChangeAspect="1"/>
          </p:cNvPicPr>
          <p:nvPr/>
        </p:nvPicPr>
        <p:blipFill>
          <a:blip r:embed="rId5"/>
          <a:stretch>
            <a:fillRect/>
          </a:stretch>
        </p:blipFill>
        <p:spPr>
          <a:xfrm>
            <a:off x="807641" y="1597412"/>
            <a:ext cx="3175000" cy="3175000"/>
          </a:xfrm>
          <a:prstGeom prst="rect">
            <a:avLst/>
          </a:prstGeom>
        </p:spPr>
      </p:pic>
    </p:spTree>
    <p:extLst>
      <p:ext uri="{BB962C8B-B14F-4D97-AF65-F5344CB8AC3E}">
        <p14:creationId xmlns:p14="http://schemas.microsoft.com/office/powerpoint/2010/main" val="20544573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37E35810-A96E-BF48-9AC7-60BED9151A8B}"/>
              </a:ext>
            </a:extLst>
          </p:cNvPr>
          <p:cNvPicPr>
            <a:picLocks noChangeAspect="1"/>
          </p:cNvPicPr>
          <p:nvPr/>
        </p:nvPicPr>
        <p:blipFill>
          <a:blip r:embed="rId3"/>
          <a:stretch>
            <a:fillRect/>
          </a:stretch>
        </p:blipFill>
        <p:spPr>
          <a:xfrm>
            <a:off x="612046" y="1293697"/>
            <a:ext cx="4001293" cy="3842511"/>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ステンレスサーモタンブラー</a:t>
            </a:r>
            <a:r>
              <a:rPr lang="en-US" altLang="ja-JP" sz="2000" dirty="0">
                <a:solidFill>
                  <a:schemeClr val="bg1"/>
                </a:solidFill>
                <a:latin typeface="Meiryo UI" panose="020B0604030504040204" pitchFamily="34" charset="-128"/>
                <a:ea typeface="Meiryo UI" panose="020B0604030504040204" pitchFamily="34" charset="-128"/>
              </a:rPr>
              <a:t>360ml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a:t>
            </a:r>
            <a:r>
              <a:rPr lang="en-US" altLang="ja-JP" sz="900" dirty="0">
                <a:latin typeface="Meiryo UI" panose="020B0604030504040204" pitchFamily="34" charset="-128"/>
                <a:ea typeface="Meiryo UI" panose="020B0604030504040204" pitchFamily="34" charset="-128"/>
              </a:rPr>
              <a:t>(18-8)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φ85×105</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360ml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考：シルバー・マットブラック・ゴールド・マットホワイト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コンビニのテイクアウト用カップをそのまますっぽり入れてカップホルダーとしても利用できる、</a:t>
            </a:r>
            <a:r>
              <a:rPr lang="en-US" altLang="ja-JP" sz="1600" dirty="0">
                <a:latin typeface="Meiryo UI" panose="020B0604030504040204" pitchFamily="34" charset="-128"/>
                <a:ea typeface="Meiryo UI" panose="020B0604030504040204" pitchFamily="34" charset="-128"/>
              </a:rPr>
              <a:t>360ml</a:t>
            </a:r>
            <a:r>
              <a:rPr lang="ja-JP" altLang="en-US" sz="1600">
                <a:latin typeface="Meiryo UI" panose="020B0604030504040204" pitchFamily="34" charset="-128"/>
                <a:ea typeface="Meiryo UI" panose="020B0604030504040204" pitchFamily="34" charset="-128"/>
              </a:rPr>
              <a:t>タイプのステンレスタンブラーです。もちろんそのまま飲み物を入れての利用も可能です。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15113316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缶型サーモステンレスタンブラー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a:t>
            </a:r>
            <a:r>
              <a:rPr lang="en-US" altLang="ja-JP" sz="900" dirty="0">
                <a:latin typeface="Meiryo UI" panose="020B0604030504040204" pitchFamily="34" charset="-128"/>
                <a:ea typeface="Meiryo UI" panose="020B0604030504040204" pitchFamily="34" charset="-128"/>
              </a:rPr>
              <a:t>(18-8)､PP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φ71×148</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340ml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真空二重構造で保温・保冷力に優れたステンレスタンブラーから、見た目も可愛くインパクトのある缶型タイプが登場。オリジナル名入れするデザインもよく映えますので販促に是非ご活用下さい！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D19C482-FF3E-7F4D-9E85-0DB883D3CC6B}"/>
              </a:ext>
            </a:extLst>
          </p:cNvPr>
          <p:cNvPicPr>
            <a:picLocks noChangeAspect="1"/>
          </p:cNvPicPr>
          <p:nvPr/>
        </p:nvPicPr>
        <p:blipFill>
          <a:blip r:embed="rId5"/>
          <a:stretch>
            <a:fillRect/>
          </a:stretch>
        </p:blipFill>
        <p:spPr>
          <a:xfrm>
            <a:off x="803041" y="1615967"/>
            <a:ext cx="3249861" cy="3270215"/>
          </a:xfrm>
          <a:prstGeom prst="rect">
            <a:avLst/>
          </a:prstGeom>
        </p:spPr>
      </p:pic>
    </p:spTree>
    <p:extLst>
      <p:ext uri="{BB962C8B-B14F-4D97-AF65-F5344CB8AC3E}">
        <p14:creationId xmlns:p14="http://schemas.microsoft.com/office/powerpoint/2010/main" val="1124868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倒れてもこぼれないサーモタンブラー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ABS､</a:t>
            </a:r>
            <a:r>
              <a:rPr lang="ja-JP" altLang="en-US" sz="900">
                <a:latin typeface="Meiryo UI" panose="020B0604030504040204" pitchFamily="34" charset="-128"/>
                <a:ea typeface="Meiryo UI" panose="020B0604030504040204" pitchFamily="34" charset="-128"/>
              </a:rPr>
              <a:t>シリコーンゴム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Φ72×140</a:t>
            </a:r>
            <a:r>
              <a:rPr lang="en-US"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280ml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80℃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倒しても中身をこぼさない上、断熱材入りで保温保冷効果のある便利なサーモタンブラーです。シンプルな見た目ですがカラーバリエーションは全</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色ありますので、名入れ用におすすめです！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540FF95-A19B-4E49-85A9-35C831347237}"/>
              </a:ext>
            </a:extLst>
          </p:cNvPr>
          <p:cNvPicPr>
            <a:picLocks noChangeAspect="1"/>
          </p:cNvPicPr>
          <p:nvPr/>
        </p:nvPicPr>
        <p:blipFill>
          <a:blip r:embed="rId5"/>
          <a:stretch>
            <a:fillRect/>
          </a:stretch>
        </p:blipFill>
        <p:spPr>
          <a:xfrm>
            <a:off x="656449" y="1491895"/>
            <a:ext cx="3696641" cy="3518131"/>
          </a:xfrm>
          <a:prstGeom prst="rect">
            <a:avLst/>
          </a:prstGeom>
        </p:spPr>
      </p:pic>
    </p:spTree>
    <p:extLst>
      <p:ext uri="{BB962C8B-B14F-4D97-AF65-F5344CB8AC3E}">
        <p14:creationId xmlns:p14="http://schemas.microsoft.com/office/powerpoint/2010/main" val="2261568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スムースフリースブランケット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1200×900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 </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考：レッド・ネイビー・ブラック・アイボリー</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大判サイズで余裕のあるブランケットです。カラーバリエーションはブラック、ネイビー、レッド、アイボリーの</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色展開。シンプルなため名入れするオリジナルデザインがよく映えます。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E7DBE7F4-5DCB-2F47-8C88-86542B79FCE2}"/>
              </a:ext>
            </a:extLst>
          </p:cNvPr>
          <p:cNvPicPr>
            <a:picLocks noChangeAspect="1"/>
          </p:cNvPicPr>
          <p:nvPr/>
        </p:nvPicPr>
        <p:blipFill>
          <a:blip r:embed="rId5"/>
          <a:stretch>
            <a:fillRect/>
          </a:stretch>
        </p:blipFill>
        <p:spPr>
          <a:xfrm>
            <a:off x="625393" y="1397057"/>
            <a:ext cx="3790680" cy="3608283"/>
          </a:xfrm>
          <a:prstGeom prst="rect">
            <a:avLst/>
          </a:prstGeom>
        </p:spPr>
      </p:pic>
    </p:spTree>
    <p:extLst>
      <p:ext uri="{BB962C8B-B14F-4D97-AF65-F5344CB8AC3E}">
        <p14:creationId xmlns:p14="http://schemas.microsoft.com/office/powerpoint/2010/main" val="2956615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ハンガーグリップ</a:t>
            </a:r>
            <a:r>
              <a:rPr lang="en-US" altLang="ja-JP" sz="2000" dirty="0">
                <a:solidFill>
                  <a:schemeClr val="bg1"/>
                </a:solidFill>
                <a:latin typeface="Meiryo UI" panose="020B0604030504040204" pitchFamily="34" charset="-128"/>
                <a:ea typeface="Meiryo UI" panose="020B0604030504040204" pitchFamily="34" charset="-128"/>
              </a:rPr>
              <a:t>UV</a:t>
            </a:r>
            <a:r>
              <a:rPr lang="ja-JP" altLang="en-US" sz="2000">
                <a:solidFill>
                  <a:schemeClr val="bg1"/>
                </a:solidFill>
                <a:latin typeface="Meiryo UI" panose="020B0604030504040204" pitchFamily="34" charset="-128"/>
                <a:ea typeface="Meiryo UI" panose="020B0604030504040204" pitchFamily="34" charset="-128"/>
              </a:rPr>
              <a:t>折リタタミ傘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材：ポンジ</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スチール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：親骨</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530mm､</a:t>
            </a:r>
            <a:r>
              <a:rPr lang="ja-JP" altLang="en-US" sz="900">
                <a:latin typeface="Meiryo UI" panose="020B0604030504040204" pitchFamily="34" charset="-128"/>
                <a:ea typeface="Meiryo UI" panose="020B0604030504040204" pitchFamily="34" charset="-128"/>
              </a:rPr>
              <a:t>折りたたみ時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270mm</a:t>
            </a:r>
          </a:p>
          <a:p>
            <a:r>
              <a:rPr lang="ja-JP" altLang="en-US" sz="900">
                <a:latin typeface="Meiryo UI" panose="020B0604030504040204" pitchFamily="34" charset="-128"/>
                <a:ea typeface="Meiryo UI" panose="020B0604030504040204" pitchFamily="34" charset="-128"/>
              </a:rPr>
              <a:t>　　　　　（包装形態：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ネイルガード付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6" y="1422052"/>
            <a:ext cx="2829284" cy="2211632"/>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持ち手部分をくるっと回すとハンガーフックとなり、テーブルの端などに引っ掛けられるアイデア折りたたみ傘です。オリジナル名入れは専用の収納袋に可能ですので、販促用等にもおすすめ。</a:t>
            </a:r>
          </a:p>
          <a:p>
            <a:pPr algn="just">
              <a:lnSpc>
                <a:spcPts val="2400"/>
              </a:lnSpc>
            </a:pPr>
            <a:endParaRPr lang="ja-JP" altLang="en-US" sz="160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007B8CA-1F60-B541-A272-E8F2FD605673}"/>
              </a:ext>
            </a:extLst>
          </p:cNvPr>
          <p:cNvPicPr>
            <a:picLocks noChangeAspect="1"/>
          </p:cNvPicPr>
          <p:nvPr/>
        </p:nvPicPr>
        <p:blipFill>
          <a:blip r:embed="rId5"/>
          <a:stretch>
            <a:fillRect/>
          </a:stretch>
        </p:blipFill>
        <p:spPr>
          <a:xfrm>
            <a:off x="566434" y="1541678"/>
            <a:ext cx="3922517" cy="3482314"/>
          </a:xfrm>
          <a:prstGeom prst="rect">
            <a:avLst/>
          </a:prstGeom>
        </p:spPr>
      </p:pic>
    </p:spTree>
    <p:extLst>
      <p:ext uri="{BB962C8B-B14F-4D97-AF65-F5344CB8AC3E}">
        <p14:creationId xmlns:p14="http://schemas.microsoft.com/office/powerpoint/2010/main" val="3854228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名入れコンパクト</a:t>
            </a:r>
            <a:r>
              <a:rPr lang="en-US" altLang="ja-JP" sz="2000" dirty="0">
                <a:solidFill>
                  <a:schemeClr val="bg1"/>
                </a:solidFill>
                <a:latin typeface="Meiryo UI" panose="020B0604030504040204" pitchFamily="34" charset="-128"/>
                <a:ea typeface="Meiryo UI" panose="020B0604030504040204" pitchFamily="34" charset="-128"/>
              </a:rPr>
              <a:t>USB-AC</a:t>
            </a:r>
            <a:r>
              <a:rPr lang="ja-JP" altLang="en-US" sz="2000" dirty="0">
                <a:solidFill>
                  <a:schemeClr val="bg1"/>
                </a:solidFill>
                <a:latin typeface="Meiryo UI" panose="020B0604030504040204" pitchFamily="34" charset="-128"/>
                <a:ea typeface="Meiryo UI" panose="020B0604030504040204" pitchFamily="34" charset="-128"/>
              </a:rPr>
              <a:t>アダプタ</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zh-TW" sz="900" b="0" i="0" dirty="0">
                <a:solidFill>
                  <a:srgbClr val="333333"/>
                </a:solidFill>
                <a:effectLst/>
                <a:highlight>
                  <a:srgbClr val="FFFFFF"/>
                </a:highlight>
                <a:latin typeface="-apple-system"/>
              </a:rPr>
              <a:t>PC</a:t>
            </a:r>
            <a:r>
              <a:rPr lang="zh-TW" altLang="en-US" sz="900" b="0" i="0" dirty="0">
                <a:solidFill>
                  <a:srgbClr val="333333"/>
                </a:solidFill>
                <a:effectLst/>
                <a:highlight>
                  <a:srgbClr val="FFFFFF"/>
                </a:highlight>
                <a:latin typeface="-apple-system"/>
              </a:rPr>
              <a:t>・</a:t>
            </a:r>
            <a:r>
              <a:rPr lang="en-US" altLang="zh-TW" sz="900" b="0" i="0" dirty="0">
                <a:solidFill>
                  <a:srgbClr val="333333"/>
                </a:solidFill>
                <a:effectLst/>
                <a:highlight>
                  <a:srgbClr val="FFFFFF"/>
                </a:highlight>
                <a:latin typeface="-apple-system"/>
              </a:rPr>
              <a:t>ABS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50×57×16mm</a:t>
            </a:r>
          </a:p>
          <a:p>
            <a:r>
              <a:rPr lang="ja-JP" altLang="en-US" sz="900" dirty="0">
                <a:latin typeface="Meiryo UI" panose="020B0604030504040204" pitchFamily="34" charset="-128"/>
                <a:ea typeface="Meiryo UI" panose="020B0604030504040204" pitchFamily="34" charset="-128"/>
              </a:rPr>
              <a:t>包装：包装袋</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生産国：中国</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一般的な家庭用コンセントを</a:t>
            </a:r>
            <a:r>
              <a:rPr lang="en-US" altLang="ja-JP" sz="1600" b="0" i="0" dirty="0">
                <a:solidFill>
                  <a:srgbClr val="333333"/>
                </a:solidFill>
                <a:effectLst/>
                <a:highlight>
                  <a:srgbClr val="FFFFFF"/>
                </a:highlight>
                <a:latin typeface="-apple-system"/>
              </a:rPr>
              <a:t>2</a:t>
            </a:r>
            <a:r>
              <a:rPr lang="ja-JP" altLang="en-US" sz="1600" b="0" i="0" dirty="0">
                <a:solidFill>
                  <a:srgbClr val="333333"/>
                </a:solidFill>
                <a:effectLst/>
                <a:highlight>
                  <a:srgbClr val="FFFFFF"/>
                </a:highlight>
                <a:latin typeface="-apple-system"/>
              </a:rPr>
              <a:t>口の</a:t>
            </a:r>
            <a:r>
              <a:rPr lang="en-US" altLang="ja-JP" sz="1600" b="0" i="0" dirty="0">
                <a:solidFill>
                  <a:srgbClr val="333333"/>
                </a:solidFill>
                <a:effectLst/>
                <a:highlight>
                  <a:srgbClr val="FFFFFF"/>
                </a:highlight>
                <a:latin typeface="-apple-system"/>
              </a:rPr>
              <a:t>USB</a:t>
            </a:r>
            <a:r>
              <a:rPr lang="ja-JP" altLang="en-US" sz="1600" b="0" i="0" dirty="0">
                <a:solidFill>
                  <a:srgbClr val="333333"/>
                </a:solidFill>
                <a:effectLst/>
                <a:highlight>
                  <a:srgbClr val="FFFFFF"/>
                </a:highlight>
                <a:latin typeface="-apple-system"/>
              </a:rPr>
              <a:t>ポートに変換できるコンパクトなアダプタです。手のひらサイズのため持ち歩くのにも邪魔にならず、イベントでのばらまき用としても便利です。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2">
            <a:extLst>
              <a:ext uri="{FF2B5EF4-FFF2-40B4-BE49-F238E27FC236}">
                <a16:creationId xmlns:a16="http://schemas.microsoft.com/office/drawing/2014/main" id="{82A7DB46-DA9F-1A2B-E373-2362171909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015" y="1542054"/>
            <a:ext cx="3292186" cy="3292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762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電卓付き電子メモ</a:t>
            </a:r>
            <a:r>
              <a:rPr lang="en-US" altLang="ja-JP" sz="2000" dirty="0">
                <a:solidFill>
                  <a:schemeClr val="bg1"/>
                </a:solidFill>
                <a:latin typeface="Meiryo UI" panose="020B0604030504040204" pitchFamily="34" charset="-128"/>
                <a:ea typeface="Meiryo UI" panose="020B0604030504040204" pitchFamily="34" charset="-128"/>
              </a:rPr>
              <a:t>(4.4</a:t>
            </a:r>
            <a:r>
              <a:rPr lang="ja-JP" altLang="en-US" sz="2000" dirty="0">
                <a:solidFill>
                  <a:schemeClr val="bg1"/>
                </a:solidFill>
                <a:latin typeface="Meiryo UI" panose="020B0604030504040204" pitchFamily="34" charset="-128"/>
                <a:ea typeface="Meiryo UI" panose="020B0604030504040204" pitchFamily="34" charset="-128"/>
              </a:rPr>
              <a:t>インチ</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zh-TW" sz="900" b="0" i="0" dirty="0">
                <a:solidFill>
                  <a:srgbClr val="333333"/>
                </a:solidFill>
                <a:effectLst/>
                <a:highlight>
                  <a:srgbClr val="FFFFFF"/>
                </a:highlight>
                <a:latin typeface="-apple-system"/>
              </a:rPr>
              <a:t>ABS</a:t>
            </a:r>
            <a:r>
              <a:rPr lang="zh-TW" altLang="en-US" sz="900" b="0" i="0" dirty="0">
                <a:solidFill>
                  <a:srgbClr val="333333"/>
                </a:solidFill>
                <a:effectLst/>
                <a:highlight>
                  <a:srgbClr val="FFFFFF"/>
                </a:highlight>
                <a:latin typeface="-apple-system"/>
              </a:rPr>
              <a:t>他</a:t>
            </a:r>
            <a:endParaRPr lang="en-US" altLang="zh-TW" sz="900" b="0" i="0" dirty="0">
              <a:solidFill>
                <a:srgbClr val="333333"/>
              </a:solidFill>
              <a:effectLst/>
              <a:highlight>
                <a:srgbClr val="FFFFFF"/>
              </a:highlight>
              <a:latin typeface="-apple-system"/>
            </a:endParaRPr>
          </a:p>
          <a:p>
            <a:r>
              <a:rPr lang="ja-JP" altLang="en-US" sz="900" dirty="0">
                <a:latin typeface="Meiryo UI" panose="020B0604030504040204" pitchFamily="34" charset="-128"/>
                <a:ea typeface="Meiryo UI" panose="020B0604030504040204" pitchFamily="34" charset="-128"/>
              </a:rPr>
              <a:t>サイズ：</a:t>
            </a:r>
            <a:r>
              <a:rPr lang="zh-CN" altLang="en-US" sz="900" dirty="0">
                <a:latin typeface="Meiryo UI" panose="020B0604030504040204" pitchFamily="34" charset="-128"/>
                <a:ea typeface="Meiryo UI" panose="020B0604030504040204" pitchFamily="34" charset="-128"/>
              </a:rPr>
              <a:t> 縦</a:t>
            </a:r>
            <a:r>
              <a:rPr lang="en-US" altLang="zh-CN" sz="900" dirty="0">
                <a:latin typeface="Meiryo UI" panose="020B0604030504040204" pitchFamily="34" charset="-128"/>
                <a:ea typeface="Meiryo UI" panose="020B0604030504040204" pitchFamily="34" charset="-128"/>
              </a:rPr>
              <a:t>130×</a:t>
            </a:r>
            <a:r>
              <a:rPr lang="zh-CN" altLang="en-US" sz="900" dirty="0">
                <a:latin typeface="Meiryo UI" panose="020B0604030504040204" pitchFamily="34" charset="-128"/>
                <a:ea typeface="Meiryo UI" panose="020B0604030504040204" pitchFamily="34" charset="-128"/>
              </a:rPr>
              <a:t>横</a:t>
            </a:r>
            <a:r>
              <a:rPr lang="en-US" altLang="zh-CN" sz="900" dirty="0">
                <a:latin typeface="Meiryo UI" panose="020B0604030504040204" pitchFamily="34" charset="-128"/>
                <a:ea typeface="Meiryo UI" panose="020B0604030504040204" pitchFamily="34" charset="-128"/>
              </a:rPr>
              <a:t>77×</a:t>
            </a:r>
            <a:r>
              <a:rPr lang="zh-CN" altLang="en-US" sz="900" dirty="0">
                <a:latin typeface="Meiryo UI" panose="020B0604030504040204" pitchFamily="34" charset="-128"/>
                <a:ea typeface="Meiryo UI" panose="020B0604030504040204" pitchFamily="34" charset="-128"/>
              </a:rPr>
              <a:t>奥</a:t>
            </a:r>
            <a:r>
              <a:rPr lang="en-US" altLang="zh-CN" sz="900" dirty="0">
                <a:latin typeface="Meiryo UI" panose="020B0604030504040204" pitchFamily="34" charset="-128"/>
                <a:ea typeface="Meiryo UI" panose="020B0604030504040204" pitchFamily="34" charset="-128"/>
              </a:rPr>
              <a:t>15mm</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包装：化粧箱入</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highlight>
                  <a:srgbClr val="FFFFFF"/>
                </a:highlight>
                <a:latin typeface="-apple-system"/>
              </a:rPr>
              <a:t>12</a:t>
            </a:r>
            <a:r>
              <a:rPr lang="ja-JP" altLang="en-US" sz="1600" b="0" i="0" dirty="0">
                <a:solidFill>
                  <a:srgbClr val="333333"/>
                </a:solidFill>
                <a:effectLst/>
                <a:highlight>
                  <a:srgbClr val="FFFFFF"/>
                </a:highlight>
                <a:latin typeface="-apple-system"/>
              </a:rPr>
              <a:t>桁表示の電卓と、専用タッチペンでトメハネも表現できる電子メモがひとつになった高機能なアイテム。画面を傷つけずに折りたたんで持ち運べる、外出先でもオフィスでも活躍する逸品です。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2">
            <a:extLst>
              <a:ext uri="{FF2B5EF4-FFF2-40B4-BE49-F238E27FC236}">
                <a16:creationId xmlns:a16="http://schemas.microsoft.com/office/drawing/2014/main" id="{CD25306D-90BF-F8C6-7CE7-16C4A357B3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404" y="1406297"/>
            <a:ext cx="3425563" cy="34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189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タブレットケース </a:t>
            </a:r>
            <a:endParaRPr lang="en-US" altLang="ja-JP"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カラー展開：グレー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スモークピンク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ネイビー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ブラック</a:t>
            </a:r>
          </a:p>
          <a:p>
            <a:r>
              <a:rPr lang="ja-JP" altLang="en-US" sz="900" dirty="0">
                <a:latin typeface="Meiryo UI" panose="020B0604030504040204" pitchFamily="34" charset="-128"/>
                <a:ea typeface="Meiryo UI" panose="020B0604030504040204" pitchFamily="34" charset="-128"/>
              </a:rPr>
              <a:t>素材：ポリエステル 他</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285×220×20(mm)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備考：参考収納寸法</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280×214×40(mm) 12.9</a:t>
            </a:r>
            <a:r>
              <a:rPr lang="ja-JP" altLang="en-US" sz="900" dirty="0">
                <a:latin typeface="Meiryo UI" panose="020B0604030504040204" pitchFamily="34" charset="-128"/>
                <a:ea typeface="Meiryo UI" panose="020B0604030504040204" pitchFamily="34" charset="-128"/>
              </a:rPr>
              <a:t>インチタブレット</a:t>
            </a:r>
            <a:r>
              <a:rPr lang="en-US" altLang="ja-JP" sz="900" dirty="0">
                <a:latin typeface="Meiryo UI" panose="020B0604030504040204" pitchFamily="34" charset="-128"/>
                <a:ea typeface="Meiryo UI" panose="020B0604030504040204" pitchFamily="34" charset="-128"/>
              </a:rPr>
              <a:t>PC</a:t>
            </a:r>
            <a:r>
              <a:rPr lang="ja-JP" altLang="en-US" sz="900" dirty="0">
                <a:latin typeface="Meiryo UI" panose="020B0604030504040204" pitchFamily="34" charset="-128"/>
                <a:ea typeface="Meiryo UI" panose="020B0604030504040204" pitchFamily="34" charset="-128"/>
              </a:rPr>
              <a:t>まで対応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参考値のため、寸法内でも形状によっては収納できない場合がございます。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素材の特性上、商品ごとに色など若干の誤差が生じる場合があります。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L</a:t>
            </a:r>
            <a:r>
              <a:rPr lang="ja-JP" altLang="en-US" sz="1600" dirty="0">
                <a:latin typeface="Meiryo UI" panose="020B0604030504040204" pitchFamily="34" charset="-128"/>
                <a:ea typeface="Meiryo UI" panose="020B0604030504040204" pitchFamily="34" charset="-128"/>
              </a:rPr>
              <a:t>字で開け閉めできるファスナーが非常に使いやすいタブレットケースです。ペンや充電ケーブルなどを収納できる外ポケット付き。ビジネスでも利用できるシンプルデザインも◎！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CC92FEE-0D56-9A66-D811-1C092D15E25C}"/>
              </a:ext>
            </a:extLst>
          </p:cNvPr>
          <p:cNvPicPr>
            <a:picLocks noChangeAspect="1"/>
          </p:cNvPicPr>
          <p:nvPr/>
        </p:nvPicPr>
        <p:blipFill>
          <a:blip r:embed="rId5"/>
          <a:stretch>
            <a:fillRect/>
          </a:stretch>
        </p:blipFill>
        <p:spPr>
          <a:xfrm>
            <a:off x="794353" y="1422052"/>
            <a:ext cx="3492301" cy="3492301"/>
          </a:xfrm>
          <a:prstGeom prst="rect">
            <a:avLst/>
          </a:prstGeom>
        </p:spPr>
      </p:pic>
    </p:spTree>
    <p:extLst>
      <p:ext uri="{BB962C8B-B14F-4D97-AF65-F5344CB8AC3E}">
        <p14:creationId xmlns:p14="http://schemas.microsoft.com/office/powerpoint/2010/main" val="804763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レザーブックカバー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材：リサイクルレザー</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：展開時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245×170mm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考：ネイビー・ブラウン・リアルブラック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地球環境に優しいリサイクルレザー素材を使用した、高級感のあるブックカバーです。しっかりとした厚手の素材ですので大切な本をしっかりと保護してくれます。オリジナル名入れも可能。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E1E2624-8635-1844-AA00-894F065C5AA5}"/>
              </a:ext>
            </a:extLst>
          </p:cNvPr>
          <p:cNvPicPr>
            <a:picLocks noChangeAspect="1"/>
          </p:cNvPicPr>
          <p:nvPr/>
        </p:nvPicPr>
        <p:blipFill>
          <a:blip r:embed="rId5"/>
          <a:stretch>
            <a:fillRect/>
          </a:stretch>
        </p:blipFill>
        <p:spPr>
          <a:xfrm>
            <a:off x="400171" y="2100074"/>
            <a:ext cx="4152840" cy="2554326"/>
          </a:xfrm>
          <a:prstGeom prst="rect">
            <a:avLst/>
          </a:prstGeom>
        </p:spPr>
      </p:pic>
    </p:spTree>
    <p:extLst>
      <p:ext uri="{BB962C8B-B14F-4D97-AF65-F5344CB8AC3E}">
        <p14:creationId xmlns:p14="http://schemas.microsoft.com/office/powerpoint/2010/main" val="290634306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556</TotalTime>
  <Words>3021</Words>
  <Application>Microsoft Office PowerPoint</Application>
  <PresentationFormat>画面に合わせる (4:3)</PresentationFormat>
  <Paragraphs>475</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239</cp:revision>
  <cp:lastPrinted>2021-07-20T08:57:41Z</cp:lastPrinted>
  <dcterms:created xsi:type="dcterms:W3CDTF">2021-06-21T09:41:39Z</dcterms:created>
  <dcterms:modified xsi:type="dcterms:W3CDTF">2024-07-25T08:38:41Z</dcterms:modified>
</cp:coreProperties>
</file>