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4"/>
  </p:notesMasterIdLst>
  <p:sldIdLst>
    <p:sldId id="257" r:id="rId2"/>
    <p:sldId id="256"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82" d="100"/>
          <a:sy n="82" d="100"/>
        </p:scale>
        <p:origin x="780" y="9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11</a:t>
            </a:fld>
            <a:endParaRPr kumimoji="1" lang="ja-JP" altLang="en-US"/>
          </a:p>
        </p:txBody>
      </p:sp>
    </p:spTree>
    <p:extLst>
      <p:ext uri="{BB962C8B-B14F-4D97-AF65-F5344CB8AC3E}">
        <p14:creationId xmlns:p14="http://schemas.microsoft.com/office/powerpoint/2010/main" val="8295238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13</a:t>
            </a:fld>
            <a:endParaRPr kumimoji="1" lang="ja-JP" altLang="en-US"/>
          </a:p>
        </p:txBody>
      </p:sp>
    </p:spTree>
    <p:extLst>
      <p:ext uri="{BB962C8B-B14F-4D97-AF65-F5344CB8AC3E}">
        <p14:creationId xmlns:p14="http://schemas.microsoft.com/office/powerpoint/2010/main" val="8295238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8</a:t>
            </a:fld>
            <a:endParaRPr kumimoji="1" lang="ja-JP" altLang="en-US"/>
          </a:p>
        </p:txBody>
      </p:sp>
    </p:spTree>
    <p:extLst>
      <p:ext uri="{BB962C8B-B14F-4D97-AF65-F5344CB8AC3E}">
        <p14:creationId xmlns:p14="http://schemas.microsoft.com/office/powerpoint/2010/main" val="8295238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9</a:t>
            </a:fld>
            <a:endParaRPr kumimoji="1" lang="ja-JP" altLang="en-US"/>
          </a:p>
        </p:txBody>
      </p:sp>
    </p:spTree>
    <p:extLst>
      <p:ext uri="{BB962C8B-B14F-4D97-AF65-F5344CB8AC3E}">
        <p14:creationId xmlns:p14="http://schemas.microsoft.com/office/powerpoint/2010/main" val="8295238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8.jpg"/><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em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emf"/></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emf"/></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emf"/></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5.jpg"/><Relationship Id="rId4" Type="http://schemas.openxmlformats.org/officeDocument/2006/relationships/image" Target="../media/image2.emf"/></Relationships>
</file>

<file path=ppt/slides/_rels/slide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emf"/></Relationships>
</file>

<file path=ppt/slides/_rels/slide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emf"/></Relationships>
</file>

<file path=ppt/slides/_rels/slide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emf"/></Relationships>
</file>

<file path=ppt/slides/_rels/slide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emf"/></Relationships>
</file>

<file path=ppt/slides/_rels/slide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emf"/></Relationships>
</file>

<file path=ppt/slides/_rels/slide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1.jpeg"/><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2.emf"/></Relationships>
</file>

<file path=ppt/slides/_rels/slide3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2.emf"/></Relationships>
</file>

<file path=ppt/slides/_rels/slide3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34.emf"/><Relationship Id="rId5" Type="http://schemas.openxmlformats.org/officeDocument/2006/relationships/oleObject" Target="../embeddings/oleObject1.bin"/><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3type</a:t>
            </a:r>
            <a:r>
              <a:rPr lang="ja-JP" altLang="en-US" sz="2000" dirty="0">
                <a:solidFill>
                  <a:schemeClr val="bg1"/>
                </a:solidFill>
                <a:latin typeface="Meiryo UI" panose="020B0604030504040204" pitchFamily="34" charset="-128"/>
                <a:ea typeface="Meiryo UI" panose="020B0604030504040204" pitchFamily="34" charset="-128"/>
              </a:rPr>
              <a:t>充電ケーブル</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素材：ケーブル</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熱可塑性エラストマー 収納ケース</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樹脂 キャップ</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ポリエチレン</a:t>
            </a:r>
          </a:p>
          <a:p>
            <a:r>
              <a:rPr lang="ja-JP" altLang="en-US" sz="900" dirty="0">
                <a:latin typeface="Meiryo UI" panose="020B0604030504040204" pitchFamily="34" charset="-128"/>
                <a:ea typeface="Meiryo UI" panose="020B0604030504040204" pitchFamily="34" charset="-128"/>
              </a:rPr>
              <a:t>サイズ：全長約</a:t>
            </a:r>
            <a:r>
              <a:rPr lang="en-US" altLang="ja-JP" sz="900" dirty="0">
                <a:latin typeface="Meiryo UI" panose="020B0604030504040204" pitchFamily="34" charset="-128"/>
                <a:ea typeface="Meiryo UI" panose="020B0604030504040204" pitchFamily="34" charset="-128"/>
              </a:rPr>
              <a:t>110cm(</a:t>
            </a:r>
            <a:r>
              <a:rPr lang="ja-JP" altLang="en-US" sz="900" dirty="0">
                <a:latin typeface="Meiryo UI" panose="020B0604030504040204" pitchFamily="34" charset="-128"/>
                <a:ea typeface="Meiryo UI" panose="020B0604030504040204" pitchFamily="34" charset="-128"/>
              </a:rPr>
              <a:t>使用時</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全長約</a:t>
            </a:r>
            <a:r>
              <a:rPr lang="en-US" altLang="ja-JP" sz="900" dirty="0">
                <a:latin typeface="Meiryo UI" panose="020B0604030504040204" pitchFamily="34" charset="-128"/>
                <a:ea typeface="Meiryo UI" panose="020B0604030504040204" pitchFamily="34" charset="-128"/>
              </a:rPr>
              <a:t>25cm(</a:t>
            </a:r>
            <a:r>
              <a:rPr lang="ja-JP" altLang="en-US" sz="900" dirty="0">
                <a:latin typeface="Meiryo UI" panose="020B0604030504040204" pitchFamily="34" charset="-128"/>
                <a:ea typeface="Meiryo UI" panose="020B0604030504040204" pitchFamily="34" charset="-128"/>
              </a:rPr>
              <a:t>収納時</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包装：ヘッダー付ジッパーポリ袋入り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609416"/>
          </a:xfrm>
          <a:prstGeom prst="rect">
            <a:avLst/>
          </a:prstGeom>
          <a:noFill/>
        </p:spPr>
        <p:txBody>
          <a:bodyPr wrap="square" lIns="0" tIns="46800" rIns="0" spcCol="360000" rtlCol="0">
            <a:spAutoFit/>
          </a:bodyPr>
          <a:lstStyle/>
          <a:p>
            <a:pPr algn="just">
              <a:lnSpc>
                <a:spcPts val="2400"/>
              </a:lnSpc>
            </a:pPr>
            <a:r>
              <a:rPr lang="en-US" altLang="ja-JP" sz="1600" dirty="0"/>
              <a:t>Lightning</a:t>
            </a:r>
            <a:r>
              <a:rPr lang="ja-JP" altLang="en-US" sz="1600" dirty="0"/>
              <a:t>、</a:t>
            </a:r>
            <a:r>
              <a:rPr lang="en-US" altLang="ja-JP" sz="1600" dirty="0" err="1"/>
              <a:t>microUSB</a:t>
            </a:r>
            <a:r>
              <a:rPr lang="ja-JP" altLang="en-US" sz="1600" dirty="0"/>
              <a:t>、</a:t>
            </a:r>
            <a:r>
              <a:rPr lang="en-US" altLang="ja-JP" sz="1600" dirty="0"/>
              <a:t>Type-C</a:t>
            </a:r>
            <a:r>
              <a:rPr lang="ja-JP" altLang="en-US" sz="1600" dirty="0"/>
              <a:t>のコネクタをこれひとつで持ち歩ける非常に便利な充電ケーブルです。給電コードは</a:t>
            </a:r>
            <a:r>
              <a:rPr lang="en-US" altLang="ja-JP" sz="1600" dirty="0"/>
              <a:t>110</a:t>
            </a:r>
            <a:r>
              <a:rPr lang="ja-JP" altLang="en-US" sz="1600" dirty="0"/>
              <a:t>センチまで引き出すことができます。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9" name="図 18">
            <a:extLst>
              <a:ext uri="{FF2B5EF4-FFF2-40B4-BE49-F238E27FC236}">
                <a16:creationId xmlns:a16="http://schemas.microsoft.com/office/drawing/2014/main" id="{50E384A2-AAB1-95AE-5A8A-58919B5BAE06}"/>
              </a:ext>
            </a:extLst>
          </p:cNvPr>
          <p:cNvPicPr>
            <a:picLocks noChangeAspect="1"/>
          </p:cNvPicPr>
          <p:nvPr/>
        </p:nvPicPr>
        <p:blipFill>
          <a:blip r:embed="rId5"/>
          <a:stretch>
            <a:fillRect/>
          </a:stretch>
        </p:blipFill>
        <p:spPr>
          <a:xfrm>
            <a:off x="689548" y="1374413"/>
            <a:ext cx="3639806" cy="3639806"/>
          </a:xfrm>
          <a:prstGeom prst="rect">
            <a:avLst/>
          </a:prstGeom>
        </p:spPr>
      </p:pic>
    </p:spTree>
    <p:extLst>
      <p:ext uri="{BB962C8B-B14F-4D97-AF65-F5344CB8AC3E}">
        <p14:creationId xmlns:p14="http://schemas.microsoft.com/office/powerpoint/2010/main" val="2752191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レザーベーシックキーホルダー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材：牛革</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スプリットレザー</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スチール 他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32×110×5</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 altLang="ja-JP" sz="900" dirty="0">
                <a:latin typeface="Meiryo UI" panose="020B0604030504040204" pitchFamily="34" charset="-128"/>
                <a:ea typeface="Meiryo UI" panose="020B0604030504040204" pitchFamily="34" charset="-128"/>
              </a:rPr>
              <a:t>OPP</a:t>
            </a:r>
            <a:r>
              <a:rPr lang="ja-JP" altLang="en-US" sz="900">
                <a:latin typeface="Meiryo UI" panose="020B0604030504040204" pitchFamily="34" charset="-128"/>
                <a:ea typeface="Meiryo UI" panose="020B0604030504040204" pitchFamily="34" charset="-128"/>
              </a:rPr>
              <a:t>袋  </a:t>
            </a:r>
            <a:endParaRPr lang="en"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考：リアルブラック・キャラメルブラウン</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本物志向の方におすすめの、スプリットレザーを使用したシックで高級感のあるキーホルダーです。カラーバリエーションは全</a:t>
            </a:r>
            <a:r>
              <a:rPr lang="en-US" altLang="ja-JP" sz="1600" dirty="0">
                <a:latin typeface="Meiryo UI" panose="020B0604030504040204" pitchFamily="34" charset="-128"/>
                <a:ea typeface="Meiryo UI" panose="020B0604030504040204" pitchFamily="34" charset="-128"/>
              </a:rPr>
              <a:t>3</a:t>
            </a:r>
            <a:r>
              <a:rPr lang="ja-JP" altLang="en-US" sz="1600">
                <a:latin typeface="Meiryo UI" panose="020B0604030504040204" pitchFamily="34" charset="-128"/>
                <a:ea typeface="Meiryo UI" panose="020B0604030504040204" pitchFamily="34" charset="-128"/>
              </a:rPr>
              <a:t>色ありますのでオリジナル名入れに合わせてお選びください。</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2" name="図 21">
            <a:extLst>
              <a:ext uri="{FF2B5EF4-FFF2-40B4-BE49-F238E27FC236}">
                <a16:creationId xmlns:a16="http://schemas.microsoft.com/office/drawing/2014/main" id="{4B4C8697-9D11-BA4E-AB2E-C50DCEACD2D9}"/>
              </a:ext>
            </a:extLst>
          </p:cNvPr>
          <p:cNvPicPr>
            <a:picLocks noChangeAspect="1"/>
          </p:cNvPicPr>
          <p:nvPr/>
        </p:nvPicPr>
        <p:blipFill>
          <a:blip r:embed="rId5"/>
          <a:stretch>
            <a:fillRect/>
          </a:stretch>
        </p:blipFill>
        <p:spPr>
          <a:xfrm>
            <a:off x="960186" y="1422052"/>
            <a:ext cx="3083592" cy="3530362"/>
          </a:xfrm>
          <a:prstGeom prst="rect">
            <a:avLst/>
          </a:prstGeom>
        </p:spPr>
      </p:pic>
    </p:spTree>
    <p:extLst>
      <p:ext uri="{BB962C8B-B14F-4D97-AF65-F5344CB8AC3E}">
        <p14:creationId xmlns:p14="http://schemas.microsoft.com/office/powerpoint/2010/main" val="29060172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カバー付ステンレスミラー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371513"/>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PU</a:t>
            </a:r>
            <a:r>
              <a:rPr lang="ja-JP" altLang="en-US" sz="900" dirty="0">
                <a:latin typeface="Meiryo UI" panose="020B0604030504040204" pitchFamily="34" charset="-128"/>
                <a:ea typeface="Meiryo UI" panose="020B0604030504040204" pitchFamily="34" charset="-128"/>
              </a:rPr>
              <a:t>・ステンレススチール</a:t>
            </a:r>
          </a:p>
          <a:p>
            <a:r>
              <a:rPr lang="ja-JP" altLang="en-US" sz="900" dirty="0">
                <a:latin typeface="Meiryo UI" panose="020B0604030504040204" pitchFamily="34" charset="-128"/>
                <a:ea typeface="Meiryo UI" panose="020B0604030504040204" pitchFamily="34" charset="-128"/>
              </a:rPr>
              <a:t>包装：台紙付ポリ入</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ステンレス製で割れる心配がないシンプルなミラーと、すっきりとした上品な専用カバーのセットです。イベントやキャンペーンのノベルティ用としてもおすすめのアイテムです。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26" name="Picture 2">
            <a:extLst>
              <a:ext uri="{FF2B5EF4-FFF2-40B4-BE49-F238E27FC236}">
                <a16:creationId xmlns:a16="http://schemas.microsoft.com/office/drawing/2014/main" id="{4464FFA8-42E0-8262-C07E-247CF679EEA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3450" r="5842" b="24634"/>
          <a:stretch/>
        </p:blipFill>
        <p:spPr bwMode="auto">
          <a:xfrm>
            <a:off x="389218" y="2197809"/>
            <a:ext cx="4140383" cy="2282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32893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マルチハードケース</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カラビナ付き</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素材：ポリウレタン、ポリエステル、アルミニウム</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115×80×40mm</a:t>
            </a:r>
          </a:p>
          <a:p>
            <a:r>
              <a:rPr lang="ja-JP" altLang="en-US" sz="900" dirty="0">
                <a:latin typeface="Meiryo UI" panose="020B0604030504040204" pitchFamily="34" charset="-128"/>
                <a:ea typeface="Meiryo UI" panose="020B0604030504040204" pitchFamily="34" charset="-128"/>
              </a:rPr>
              <a:t>包装：ポリ袋入</a:t>
            </a:r>
          </a:p>
          <a:p>
            <a:r>
              <a:rPr lang="ja-JP" altLang="en-US" sz="900" dirty="0">
                <a:latin typeface="Meiryo UI" panose="020B0604030504040204" pitchFamily="34" charset="-128"/>
                <a:ea typeface="Meiryo UI" panose="020B0604030504040204" pitchFamily="34" charset="-128"/>
              </a:rPr>
              <a:t>備考：名入れ可能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カラビナ付きでバッグなどにも取り付けることができ、ハード素材である程度の衝撃などにも耐えられる便利なケースです。モバイルバッテリーや</a:t>
            </a:r>
            <a:r>
              <a:rPr lang="en-US" altLang="ja-JP" sz="1600" dirty="0"/>
              <a:t>USB</a:t>
            </a:r>
            <a:r>
              <a:rPr lang="ja-JP" altLang="en-US" sz="1600" dirty="0"/>
              <a:t>メモリの携帯用におすすめ。</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7" name="図 26">
            <a:extLst>
              <a:ext uri="{FF2B5EF4-FFF2-40B4-BE49-F238E27FC236}">
                <a16:creationId xmlns:a16="http://schemas.microsoft.com/office/drawing/2014/main" id="{3042F573-1E78-622D-B2C4-CB507F7CE865}"/>
              </a:ext>
            </a:extLst>
          </p:cNvPr>
          <p:cNvPicPr>
            <a:picLocks noChangeAspect="1"/>
          </p:cNvPicPr>
          <p:nvPr/>
        </p:nvPicPr>
        <p:blipFill>
          <a:blip r:embed="rId5"/>
          <a:stretch>
            <a:fillRect/>
          </a:stretch>
        </p:blipFill>
        <p:spPr>
          <a:xfrm>
            <a:off x="672624" y="1379357"/>
            <a:ext cx="3718691" cy="3718691"/>
          </a:xfrm>
          <a:prstGeom prst="rect">
            <a:avLst/>
          </a:prstGeom>
        </p:spPr>
      </p:pic>
    </p:spTree>
    <p:extLst>
      <p:ext uri="{BB962C8B-B14F-4D97-AF65-F5344CB8AC3E}">
        <p14:creationId xmlns:p14="http://schemas.microsoft.com/office/powerpoint/2010/main" val="2236971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ハードカバーハンディノート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5</a:t>
            </a:r>
            <a:r>
              <a:rPr lang="ja-JP" altLang="en-US" sz="900" dirty="0">
                <a:latin typeface="Meiryo UI" panose="020B0604030504040204" pitchFamily="34" charset="-128"/>
                <a:ea typeface="Meiryo UI" panose="020B0604030504040204" pitchFamily="34" charset="-128"/>
              </a:rPr>
              <a:t>色</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素材：</a:t>
            </a:r>
            <a:r>
              <a:rPr lang="zh-TW" altLang="en-US" sz="900" b="0" i="0" dirty="0">
                <a:solidFill>
                  <a:srgbClr val="333333"/>
                </a:solidFill>
                <a:effectLst/>
                <a:highlight>
                  <a:srgbClr val="FFFFFF"/>
                </a:highlight>
                <a:latin typeface="-apple-system"/>
              </a:rPr>
              <a:t>紙</a:t>
            </a:r>
            <a:r>
              <a:rPr lang="en-US" altLang="zh-TW" sz="900" b="0" i="0" dirty="0">
                <a:solidFill>
                  <a:srgbClr val="333333"/>
                </a:solidFill>
                <a:effectLst/>
                <a:highlight>
                  <a:srgbClr val="FFFFFF"/>
                </a:highlight>
                <a:latin typeface="-apple-system"/>
              </a:rPr>
              <a:t>(</a:t>
            </a:r>
            <a:r>
              <a:rPr lang="zh-TW" altLang="en-US" sz="900" b="0" i="0" dirty="0">
                <a:solidFill>
                  <a:srgbClr val="333333"/>
                </a:solidFill>
                <a:effectLst/>
                <a:highlight>
                  <a:srgbClr val="FFFFFF"/>
                </a:highlight>
                <a:latin typeface="-apple-system"/>
              </a:rPr>
              <a:t>約</a:t>
            </a:r>
            <a:r>
              <a:rPr lang="en-US" altLang="zh-TW" sz="900" b="0" i="0" dirty="0">
                <a:solidFill>
                  <a:srgbClr val="333333"/>
                </a:solidFill>
                <a:effectLst/>
                <a:highlight>
                  <a:srgbClr val="FFFFFF"/>
                </a:highlight>
                <a:latin typeface="-apple-system"/>
              </a:rPr>
              <a:t>80</a:t>
            </a:r>
            <a:r>
              <a:rPr lang="zh-TW" altLang="en-US" sz="900" b="0" i="0" dirty="0">
                <a:solidFill>
                  <a:srgbClr val="333333"/>
                </a:solidFill>
                <a:effectLst/>
                <a:highlight>
                  <a:srgbClr val="FFFFFF"/>
                </a:highlight>
                <a:latin typeface="-apple-system"/>
              </a:rPr>
              <a:t>枚</a:t>
            </a:r>
            <a:r>
              <a:rPr lang="en-US" altLang="zh-TW" sz="900" b="0" i="0" dirty="0">
                <a:solidFill>
                  <a:srgbClr val="333333"/>
                </a:solidFill>
                <a:effectLst/>
                <a:highlight>
                  <a:srgbClr val="FFFFFF"/>
                </a:highlight>
                <a:latin typeface="-apple-system"/>
              </a:rPr>
              <a:t>)</a:t>
            </a:r>
            <a:r>
              <a:rPr lang="zh-TW" altLang="en-US" sz="900" b="0" i="0" dirty="0">
                <a:solidFill>
                  <a:srgbClr val="333333"/>
                </a:solidFill>
                <a:effectLst/>
                <a:highlight>
                  <a:srgbClr val="FFFFFF"/>
                </a:highlight>
                <a:latin typeface="-apple-system"/>
              </a:rPr>
              <a:t>、</a:t>
            </a:r>
            <a:r>
              <a:rPr lang="en-US" altLang="zh-TW" sz="900" b="0" i="0" dirty="0">
                <a:solidFill>
                  <a:srgbClr val="333333"/>
                </a:solidFill>
                <a:effectLst/>
                <a:highlight>
                  <a:srgbClr val="FFFFFF"/>
                </a:highlight>
                <a:latin typeface="-apple-system"/>
              </a:rPr>
              <a:t>PU </a:t>
            </a:r>
            <a:r>
              <a:rPr lang="zh-TW" altLang="en-US" sz="900" b="0" i="0" dirty="0">
                <a:solidFill>
                  <a:srgbClr val="333333"/>
                </a:solidFill>
                <a:effectLst/>
                <a:highlight>
                  <a:srgbClr val="FFFFFF"/>
                </a:highlight>
                <a:latin typeface="-apple-system"/>
              </a:rPr>
              <a:t>他</a:t>
            </a:r>
            <a:endParaRPr lang="en-US" altLang="zh-TW" sz="900" b="0" i="0" dirty="0">
              <a:solidFill>
                <a:srgbClr val="333333"/>
              </a:solidFill>
              <a:effectLst/>
              <a:highlight>
                <a:srgbClr val="FFFFFF"/>
              </a:highlight>
              <a:latin typeface="-apple-system"/>
            </a:endParaRP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90×140×12(mm)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CPP</a:t>
            </a:r>
            <a:r>
              <a:rPr lang="ja-JP" altLang="en-US" sz="900" dirty="0">
                <a:latin typeface="Meiryo UI" panose="020B0604030504040204" pitchFamily="34" charset="-128"/>
                <a:ea typeface="Meiryo UI" panose="020B0604030504040204" pitchFamily="34" charset="-128"/>
              </a:rPr>
              <a:t>袋</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highlight>
                  <a:srgbClr val="FFFFFF"/>
                </a:highlight>
                <a:latin typeface="-apple-system"/>
              </a:rPr>
              <a:t>ハンディサイズで持ち歩きにも便利なノートです。</a:t>
            </a:r>
            <a:r>
              <a:rPr lang="en-US" altLang="ja-JP" sz="1600" b="0" i="0" dirty="0">
                <a:solidFill>
                  <a:srgbClr val="333333"/>
                </a:solidFill>
                <a:effectLst/>
                <a:highlight>
                  <a:srgbClr val="FFFFFF"/>
                </a:highlight>
                <a:latin typeface="-apple-system"/>
              </a:rPr>
              <a:t>PU</a:t>
            </a:r>
            <a:r>
              <a:rPr lang="ja-JP" altLang="en-US" sz="1600" b="0" i="0" dirty="0">
                <a:solidFill>
                  <a:srgbClr val="333333"/>
                </a:solidFill>
                <a:effectLst/>
                <a:highlight>
                  <a:srgbClr val="FFFFFF"/>
                </a:highlight>
                <a:latin typeface="-apple-system"/>
              </a:rPr>
              <a:t>素材を表紙に使用したハードカバータイプのため高級感があり、オープンキャンパスや会社説明会などのノベルティ用としても人気です。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dirty="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26" name="Picture 2">
            <a:extLst>
              <a:ext uri="{FF2B5EF4-FFF2-40B4-BE49-F238E27FC236}">
                <a16:creationId xmlns:a16="http://schemas.microsoft.com/office/drawing/2014/main" id="{45AB7093-916A-7C7D-E382-F50656990B1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8249" y="1432735"/>
            <a:ext cx="3540279" cy="35402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78104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マルチガジェットクリーナー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サイズ：縦</a:t>
            </a:r>
            <a:r>
              <a:rPr lang="en-US" altLang="ja-JP" sz="900" dirty="0">
                <a:latin typeface="Meiryo UI" panose="020B0604030504040204" pitchFamily="34" charset="-128"/>
                <a:ea typeface="Meiryo UI" panose="020B0604030504040204" pitchFamily="34" charset="-128"/>
              </a:rPr>
              <a:t>110×</a:t>
            </a:r>
            <a:r>
              <a:rPr lang="ja-JP" altLang="en-US" sz="900" dirty="0">
                <a:latin typeface="Meiryo UI" panose="020B0604030504040204" pitchFamily="34" charset="-128"/>
                <a:ea typeface="Meiryo UI" panose="020B0604030504040204" pitchFamily="34" charset="-128"/>
              </a:rPr>
              <a:t>横</a:t>
            </a:r>
            <a:r>
              <a:rPr lang="en-US" altLang="ja-JP" sz="900" dirty="0">
                <a:latin typeface="Meiryo UI" panose="020B0604030504040204" pitchFamily="34" charset="-128"/>
                <a:ea typeface="Meiryo UI" panose="020B0604030504040204" pitchFamily="34" charset="-128"/>
              </a:rPr>
              <a:t>23×</a:t>
            </a:r>
            <a:r>
              <a:rPr lang="ja-JP" altLang="en-US" sz="900" dirty="0">
                <a:latin typeface="Meiryo UI" panose="020B0604030504040204" pitchFamily="34" charset="-128"/>
                <a:ea typeface="Meiryo UI" panose="020B0604030504040204" pitchFamily="34" charset="-128"/>
              </a:rPr>
              <a:t>高</a:t>
            </a:r>
            <a:r>
              <a:rPr lang="en-US" altLang="ja-JP" sz="900" dirty="0">
                <a:latin typeface="Meiryo UI" panose="020B0604030504040204" pitchFamily="34" charset="-128"/>
                <a:ea typeface="Meiryo UI" panose="020B0604030504040204" pitchFamily="34" charset="-128"/>
              </a:rPr>
              <a:t>13(</a:t>
            </a:r>
            <a:r>
              <a:rPr lang="ja-JP" altLang="en-US" sz="900" dirty="0">
                <a:latin typeface="Meiryo UI" panose="020B0604030504040204" pitchFamily="34" charset="-128"/>
                <a:ea typeface="Meiryo UI" panose="020B0604030504040204" pitchFamily="34" charset="-128"/>
              </a:rPr>
              <a:t>ｍｍ</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300</a:t>
            </a:r>
            <a:r>
              <a:rPr lang="ja-JP" altLang="en-US" sz="900" dirty="0">
                <a:latin typeface="Meiryo UI" panose="020B0604030504040204" pitchFamily="34" charset="-128"/>
                <a:ea typeface="Meiryo UI" panose="020B0604030504040204" pitchFamily="34" charset="-128"/>
              </a:rPr>
              <a:t>個以上元払いサービス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クリーニングブラシ、ミニブラシ、金属スティック、スポンジと、</a:t>
            </a:r>
            <a:r>
              <a:rPr lang="en-US" altLang="ja-JP" sz="1600" dirty="0"/>
              <a:t>4</a:t>
            </a:r>
            <a:r>
              <a:rPr lang="ja-JP" altLang="en-US" sz="1600" dirty="0"/>
              <a:t>つのクリーナー機能がこれ</a:t>
            </a:r>
            <a:r>
              <a:rPr lang="en-US" altLang="ja-JP" sz="1600" dirty="0"/>
              <a:t>1</a:t>
            </a:r>
            <a:r>
              <a:rPr lang="ja-JP" altLang="en-US" sz="1600" dirty="0"/>
              <a:t>本に収まっており、スマホや周辺機器のお手入れに非常に役立つガジェットクリーナーです。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4" name="図 63">
            <a:extLst>
              <a:ext uri="{FF2B5EF4-FFF2-40B4-BE49-F238E27FC236}">
                <a16:creationId xmlns:a16="http://schemas.microsoft.com/office/drawing/2014/main" id="{B5E9A1CD-DD6D-219A-3091-F8F68E810565}"/>
              </a:ext>
            </a:extLst>
          </p:cNvPr>
          <p:cNvPicPr>
            <a:picLocks noChangeAspect="1"/>
          </p:cNvPicPr>
          <p:nvPr/>
        </p:nvPicPr>
        <p:blipFill>
          <a:blip r:embed="rId5"/>
          <a:stretch>
            <a:fillRect/>
          </a:stretch>
        </p:blipFill>
        <p:spPr>
          <a:xfrm>
            <a:off x="783332" y="1440075"/>
            <a:ext cx="3560089" cy="3560089"/>
          </a:xfrm>
          <a:prstGeom prst="rect">
            <a:avLst/>
          </a:prstGeom>
        </p:spPr>
      </p:pic>
    </p:spTree>
    <p:extLst>
      <p:ext uri="{BB962C8B-B14F-4D97-AF65-F5344CB8AC3E}">
        <p14:creationId xmlns:p14="http://schemas.microsoft.com/office/powerpoint/2010/main" val="40312143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ハードカバーメモ </a:t>
            </a:r>
            <a:r>
              <a:rPr lang="en-US" altLang="ja-JP" sz="2000" dirty="0">
                <a:solidFill>
                  <a:schemeClr val="bg1"/>
                </a:solidFill>
                <a:latin typeface="Meiryo UI" panose="020B0604030504040204" pitchFamily="34" charset="-128"/>
                <a:ea typeface="Meiryo UI" panose="020B0604030504040204" pitchFamily="34" charset="-128"/>
              </a:rPr>
              <a:t>A6</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PU</a:t>
            </a:r>
            <a:r>
              <a:rPr lang="ja-JP" altLang="en-US" sz="900" b="0" i="0" dirty="0">
                <a:solidFill>
                  <a:srgbClr val="333333"/>
                </a:solidFill>
                <a:effectLst/>
                <a:latin typeface="-apple-system"/>
              </a:rPr>
              <a:t>・紙</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142×100×17mm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ポリ入</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ミシン目付メモ紙</a:t>
            </a:r>
            <a:r>
              <a:rPr lang="en-US" altLang="ja-JP" sz="900" b="0" i="0" dirty="0">
                <a:solidFill>
                  <a:srgbClr val="333333"/>
                </a:solidFill>
                <a:effectLst/>
                <a:latin typeface="-apple-system"/>
              </a:rPr>
              <a:t>96</a:t>
            </a:r>
            <a:r>
              <a:rPr lang="ja-JP" altLang="en-US" sz="900" b="0" i="0" dirty="0">
                <a:solidFill>
                  <a:srgbClr val="333333"/>
                </a:solidFill>
                <a:effectLst/>
                <a:latin typeface="-apple-system"/>
              </a:rPr>
              <a:t>枚</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罫入</a:t>
            </a:r>
            <a:r>
              <a:rPr lang="en-US" altLang="ja-JP" sz="900" b="0" i="0" dirty="0">
                <a:solidFill>
                  <a:srgbClr val="333333"/>
                </a:solidFill>
                <a:effectLst/>
                <a:latin typeface="-apple-system"/>
              </a:rPr>
              <a:t>48</a:t>
            </a:r>
            <a:r>
              <a:rPr lang="ja-JP" altLang="en-US" sz="900" b="0" i="0" dirty="0">
                <a:solidFill>
                  <a:srgbClr val="333333"/>
                </a:solidFill>
                <a:effectLst/>
                <a:latin typeface="-apple-system"/>
              </a:rPr>
              <a:t>･無地</a:t>
            </a:r>
            <a:r>
              <a:rPr lang="en-US" altLang="ja-JP" sz="900" b="0" i="0" dirty="0">
                <a:solidFill>
                  <a:srgbClr val="333333"/>
                </a:solidFill>
                <a:effectLst/>
                <a:latin typeface="-apple-system"/>
              </a:rPr>
              <a:t>48)</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ミシン目付きで使い勝手が良く、オシャレなハードカバーも高ポイントな</a:t>
            </a:r>
            <a:r>
              <a:rPr lang="en-US" altLang="ja-JP" sz="1600" b="0" i="0" dirty="0">
                <a:solidFill>
                  <a:srgbClr val="333333"/>
                </a:solidFill>
                <a:effectLst/>
                <a:latin typeface="-apple-system"/>
              </a:rPr>
              <a:t>A6</a:t>
            </a:r>
            <a:r>
              <a:rPr lang="ja-JP" altLang="en-US" sz="1600" b="0" i="0" dirty="0">
                <a:solidFill>
                  <a:srgbClr val="333333"/>
                </a:solidFill>
                <a:effectLst/>
                <a:latin typeface="-apple-system"/>
              </a:rPr>
              <a:t>サイズのメモ帳です。カラーバリエーションはオレンジ、ネイビー、ブルー、ベージュの全</a:t>
            </a:r>
            <a:r>
              <a:rPr lang="en-US" altLang="ja-JP" sz="1600" b="0" i="0" dirty="0">
                <a:solidFill>
                  <a:srgbClr val="333333"/>
                </a:solidFill>
                <a:effectLst/>
                <a:latin typeface="-apple-system"/>
              </a:rPr>
              <a:t>4</a:t>
            </a:r>
            <a:r>
              <a:rPr lang="ja-JP" altLang="en-US" sz="1600" b="0" i="0" dirty="0">
                <a:solidFill>
                  <a:srgbClr val="333333"/>
                </a:solidFill>
                <a:effectLst/>
                <a:latin typeface="-apple-system"/>
              </a:rPr>
              <a:t>色展開。</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8926986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ハードカバーノート </a:t>
            </a:r>
            <a:r>
              <a:rPr lang="en-US" altLang="ja-JP" sz="2000" dirty="0">
                <a:solidFill>
                  <a:schemeClr val="bg1"/>
                </a:solidFill>
                <a:latin typeface="Meiryo UI" panose="020B0604030504040204" pitchFamily="34" charset="-128"/>
                <a:ea typeface="Meiryo UI" panose="020B0604030504040204" pitchFamily="34" charset="-128"/>
              </a:rPr>
              <a:t>A6</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PU</a:t>
            </a:r>
            <a:r>
              <a:rPr lang="ja-JP" altLang="en-US" sz="900" b="0" i="0" dirty="0">
                <a:solidFill>
                  <a:srgbClr val="333333"/>
                </a:solidFill>
                <a:effectLst/>
                <a:latin typeface="-apple-system"/>
              </a:rPr>
              <a:t>・紙</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143×99×19mm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ポリ入</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ノート</a:t>
            </a:r>
            <a:r>
              <a:rPr lang="en-US" altLang="ja-JP" sz="900" b="0" i="0" dirty="0">
                <a:solidFill>
                  <a:srgbClr val="333333"/>
                </a:solidFill>
                <a:effectLst/>
                <a:latin typeface="-apple-system"/>
              </a:rPr>
              <a:t>96</a:t>
            </a:r>
            <a:r>
              <a:rPr lang="ja-JP" altLang="en-US" sz="900" b="0" i="0" dirty="0">
                <a:solidFill>
                  <a:srgbClr val="333333"/>
                </a:solidFill>
                <a:effectLst/>
                <a:latin typeface="-apple-system"/>
              </a:rPr>
              <a:t>枚</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本革のような重厚感のあるハードカバーが印象的で格好良い</a:t>
            </a:r>
            <a:r>
              <a:rPr lang="en-US" altLang="ja-JP" sz="1600" b="0" i="0" dirty="0">
                <a:solidFill>
                  <a:srgbClr val="333333"/>
                </a:solidFill>
                <a:effectLst/>
                <a:latin typeface="-apple-system"/>
              </a:rPr>
              <a:t>A6</a:t>
            </a:r>
            <a:r>
              <a:rPr lang="ja-JP" altLang="en-US" sz="1600" b="0" i="0" dirty="0">
                <a:solidFill>
                  <a:srgbClr val="333333"/>
                </a:solidFill>
                <a:effectLst/>
                <a:latin typeface="-apple-system"/>
              </a:rPr>
              <a:t>サイズのノートです。型押しでオリジナル名入れも可能です記念品などにも最適。カラー展開はレッド、ブラック、ネイビーの</a:t>
            </a:r>
            <a:r>
              <a:rPr lang="en-US" altLang="ja-JP" sz="1600" b="0" i="0" dirty="0">
                <a:solidFill>
                  <a:srgbClr val="333333"/>
                </a:solidFill>
                <a:effectLst/>
                <a:latin typeface="-apple-system"/>
              </a:rPr>
              <a:t>3</a:t>
            </a:r>
            <a:r>
              <a:rPr lang="ja-JP" altLang="en-US" sz="1600" b="0" i="0" dirty="0">
                <a:solidFill>
                  <a:srgbClr val="333333"/>
                </a:solidFill>
                <a:effectLst/>
                <a:latin typeface="-apple-system"/>
              </a:rPr>
              <a:t>色。</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25717828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カード型ステンレスミラー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ステンレススチール・</a:t>
            </a:r>
            <a:r>
              <a:rPr lang="en-US" altLang="ja-JP" sz="900" b="0" i="0" dirty="0">
                <a:solidFill>
                  <a:srgbClr val="333333"/>
                </a:solidFill>
                <a:effectLst/>
                <a:latin typeface="-apple-system"/>
              </a:rPr>
              <a:t>PU</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68×99×3mm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台紙付ポリ入　台紙サイズ</a:t>
            </a:r>
            <a:r>
              <a:rPr lang="en-US" altLang="ja-JP" sz="900" b="0" i="0" dirty="0">
                <a:solidFill>
                  <a:srgbClr val="333333"/>
                </a:solidFill>
                <a:effectLst/>
                <a:latin typeface="-apple-system"/>
              </a:rPr>
              <a:t>/67×98mm</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カードサイズな上、割れる心配のないステンレス素材で、持ち歩くにはとっても便利なコンパクトミラーです。名入れプリントも可能ですので、オリジナルグッズやノベルティアイテムに是非！</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26755484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ポケットカードケース</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・アルミニウム</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21×11×7mm</a:t>
            </a:r>
          </a:p>
          <a:p>
            <a:r>
              <a:rPr lang="ja-JP" altLang="en-US" sz="900" dirty="0">
                <a:latin typeface="Meiryo UI" panose="020B0604030504040204" pitchFamily="34" charset="-128"/>
                <a:ea typeface="Meiryo UI" panose="020B0604030504040204" pitchFamily="34" charset="-128"/>
              </a:rPr>
              <a:t>包装：包装袋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蛇腹ポケットが整理しやすく取り出しやすい上、耐久性に優れた樹脂性素材も高ポイントなカードケースです。オリジナル名入れが可能なため、ライブや同人サークルのグッズ用にもおすすめ。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91" name="図 90">
            <a:extLst>
              <a:ext uri="{FF2B5EF4-FFF2-40B4-BE49-F238E27FC236}">
                <a16:creationId xmlns:a16="http://schemas.microsoft.com/office/drawing/2014/main" id="{8C6E90FC-70F1-01D2-654E-8E4BB0802B37}"/>
              </a:ext>
            </a:extLst>
          </p:cNvPr>
          <p:cNvPicPr>
            <a:picLocks noChangeAspect="1"/>
          </p:cNvPicPr>
          <p:nvPr/>
        </p:nvPicPr>
        <p:blipFill>
          <a:blip r:embed="rId5"/>
          <a:stretch>
            <a:fillRect/>
          </a:stretch>
        </p:blipFill>
        <p:spPr>
          <a:xfrm>
            <a:off x="626605" y="1313539"/>
            <a:ext cx="3689055" cy="3689055"/>
          </a:xfrm>
          <a:prstGeom prst="rect">
            <a:avLst/>
          </a:prstGeom>
        </p:spPr>
      </p:pic>
    </p:spTree>
    <p:extLst>
      <p:ext uri="{BB962C8B-B14F-4D97-AF65-F5344CB8AC3E}">
        <p14:creationId xmlns:p14="http://schemas.microsoft.com/office/powerpoint/2010/main" val="37694616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kilamek-novelty.com/html/upload/save_image/v010441/v010441-01.jpg">
            <a:extLst>
              <a:ext uri="{FF2B5EF4-FFF2-40B4-BE49-F238E27FC236}">
                <a16:creationId xmlns:a16="http://schemas.microsoft.com/office/drawing/2014/main" id="{27191EF7-15AA-164A-9773-C4A189CB5D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970" y="1422052"/>
            <a:ext cx="3940466" cy="3940466"/>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https://www.kilamek-novelty.com/html/upload/save_image/v010441/v010441-01.jpg">
            <a:extLst>
              <a:ext uri="{FF2B5EF4-FFF2-40B4-BE49-F238E27FC236}">
                <a16:creationId xmlns:a16="http://schemas.microsoft.com/office/drawing/2014/main" id="{705653BF-A3D1-F041-8394-9C5EA6EFF4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645" y="1360859"/>
            <a:ext cx="3940466" cy="3940466"/>
          </a:xfrm>
          <a:prstGeom prst="rect">
            <a:avLst/>
          </a:prstGeom>
          <a:noFill/>
          <a:extLst>
            <a:ext uri="{909E8E84-426E-40DD-AFC4-6F175D3DCCD1}">
              <a14:hiddenFill xmlns:a14="http://schemas.microsoft.com/office/drawing/2010/main">
                <a:solidFill>
                  <a:srgbClr val="FFFFFF"/>
                </a:solidFill>
              </a14:hiddenFill>
            </a:ext>
          </a:extLst>
        </p:spPr>
      </p:pic>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4"/>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5"/>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セキュリティポーチ</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材：ポリエステル、銅（コーティング）</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130×209mm</a:t>
            </a:r>
            <a:r>
              <a:rPr lang="ja-JP" altLang="en-US" sz="900">
                <a:latin typeface="Meiryo UI" panose="020B0604030504040204" pitchFamily="34" charset="-128"/>
                <a:ea typeface="Meiryo UI" panose="020B0604030504040204" pitchFamily="34" charset="-128"/>
              </a:rPr>
              <a:t>（包装形態：透明袋）</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重</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34g</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考：ブルー・グレー</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微弱電波を遮断する特殊な素材を使用した、スマホも入る大きめのセキュリティポーチ。クレジットカードやパスポートのスキミング、自動車のスマートキーのリレーアタックから守ってくれます。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spTree>
    <p:extLst>
      <p:ext uri="{BB962C8B-B14F-4D97-AF65-F5344CB8AC3E}">
        <p14:creationId xmlns:p14="http://schemas.microsoft.com/office/powerpoint/2010/main" val="36031053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クッションマウスパッド</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 altLang="ja-JP" sz="900" dirty="0">
                <a:latin typeface="Meiryo UI" panose="020B0604030504040204" pitchFamily="34" charset="-128"/>
                <a:ea typeface="Meiryo UI" panose="020B0604030504040204" pitchFamily="34" charset="-128"/>
              </a:rPr>
              <a:t>PU､</a:t>
            </a:r>
            <a:r>
              <a:rPr lang="ja-JP" altLang="en-US" sz="900">
                <a:latin typeface="Meiryo UI" panose="020B0604030504040204" pitchFamily="34" charset="-128"/>
                <a:ea typeface="Meiryo UI" panose="020B0604030504040204" pitchFamily="34" charset="-128"/>
              </a:rPr>
              <a:t>ポリエステル</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195×226×15</a:t>
            </a:r>
            <a:r>
              <a:rPr lang="en" altLang="ja-JP" sz="900" dirty="0">
                <a:latin typeface="Meiryo UI" panose="020B0604030504040204" pitchFamily="34" charset="-128"/>
                <a:ea typeface="Meiryo UI" panose="020B0604030504040204" pitchFamily="34" charset="-128"/>
              </a:rPr>
              <a:t>mm </a:t>
            </a:r>
          </a:p>
          <a:p>
            <a:r>
              <a:rPr lang="ja-JP" altLang="en-US" sz="900">
                <a:latin typeface="Meiryo UI" panose="020B0604030504040204" pitchFamily="34" charset="-128"/>
                <a:ea typeface="Meiryo UI" panose="020B0604030504040204" pitchFamily="34" charset="-128"/>
              </a:rPr>
              <a:t>付属品：取説付</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考：ロイヤルネイビー・マットブラック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プリント面が広いため、オリジナルのノベルティグッズとして使用すれば効果的に</a:t>
            </a:r>
            <a:r>
              <a:rPr lang="en" altLang="ja-JP" sz="1600" dirty="0">
                <a:latin typeface="Meiryo UI" panose="020B0604030504040204" pitchFamily="34" charset="-128"/>
                <a:ea typeface="Meiryo UI" panose="020B0604030504040204" pitchFamily="34" charset="-128"/>
              </a:rPr>
              <a:t>PR</a:t>
            </a:r>
            <a:r>
              <a:rPr lang="ja-JP" altLang="en-US" sz="1600">
                <a:latin typeface="Meiryo UI" panose="020B0604030504040204" pitchFamily="34" charset="-128"/>
                <a:ea typeface="Meiryo UI" panose="020B0604030504040204" pitchFamily="34" charset="-128"/>
              </a:rPr>
              <a:t>できるマウスパッドです。クッション付きのため疲れにくい点もポイントです。是非ご活用ください。</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2" name="図 31">
            <a:extLst>
              <a:ext uri="{FF2B5EF4-FFF2-40B4-BE49-F238E27FC236}">
                <a16:creationId xmlns:a16="http://schemas.microsoft.com/office/drawing/2014/main" id="{24E2EF0F-9A0B-2D45-836D-371269CD477D}"/>
              </a:ext>
            </a:extLst>
          </p:cNvPr>
          <p:cNvPicPr>
            <a:picLocks noChangeAspect="1"/>
          </p:cNvPicPr>
          <p:nvPr/>
        </p:nvPicPr>
        <p:blipFill>
          <a:blip r:embed="rId5"/>
          <a:stretch>
            <a:fillRect/>
          </a:stretch>
        </p:blipFill>
        <p:spPr>
          <a:xfrm>
            <a:off x="624680" y="1612129"/>
            <a:ext cx="3753119" cy="3154407"/>
          </a:xfrm>
          <a:prstGeom prst="rect">
            <a:avLst/>
          </a:prstGeom>
        </p:spPr>
      </p:pic>
    </p:spTree>
    <p:extLst>
      <p:ext uri="{BB962C8B-B14F-4D97-AF65-F5344CB8AC3E}">
        <p14:creationId xmlns:p14="http://schemas.microsoft.com/office/powerpoint/2010/main" val="31617986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カラビナマルチ</a:t>
            </a:r>
            <a:r>
              <a:rPr lang="en-US" altLang="ja-JP" sz="2000" dirty="0">
                <a:solidFill>
                  <a:schemeClr val="bg1"/>
                </a:solidFill>
                <a:latin typeface="Meiryo UI" panose="020B0604030504040204" pitchFamily="34" charset="-128"/>
                <a:ea typeface="Meiryo UI" panose="020B0604030504040204" pitchFamily="34" charset="-128"/>
              </a:rPr>
              <a:t>USB</a:t>
            </a:r>
            <a:r>
              <a:rPr lang="ja-JP" altLang="en-US" sz="2000" dirty="0">
                <a:solidFill>
                  <a:schemeClr val="bg1"/>
                </a:solidFill>
                <a:latin typeface="Meiryo UI" panose="020B0604030504040204" pitchFamily="34" charset="-128"/>
                <a:ea typeface="Meiryo UI" panose="020B0604030504040204" pitchFamily="34" charset="-128"/>
              </a:rPr>
              <a:t>ケーブル</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6485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カラビナ：</a:t>
            </a:r>
            <a:r>
              <a:rPr lang="en-US" altLang="ja-JP" sz="900" b="0" i="0" dirty="0">
                <a:solidFill>
                  <a:srgbClr val="333333"/>
                </a:solidFill>
                <a:effectLst/>
                <a:latin typeface="-apple-system"/>
              </a:rPr>
              <a:t>ABS</a:t>
            </a:r>
            <a:r>
              <a:rPr lang="ja-JP" altLang="en-US" sz="900" b="0" i="0" dirty="0">
                <a:solidFill>
                  <a:srgbClr val="333333"/>
                </a:solidFill>
                <a:effectLst/>
                <a:latin typeface="-apple-system"/>
              </a:rPr>
              <a:t>、ケーブル：</a:t>
            </a:r>
            <a:r>
              <a:rPr lang="en-US" altLang="ja-JP" sz="900" b="0" i="0" dirty="0">
                <a:solidFill>
                  <a:srgbClr val="333333"/>
                </a:solidFill>
                <a:effectLst/>
                <a:latin typeface="-apple-system"/>
              </a:rPr>
              <a:t>PVC</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本体部分：</a:t>
            </a:r>
            <a:r>
              <a:rPr lang="en-US" altLang="ja-JP" sz="900" b="0" i="0" dirty="0">
                <a:solidFill>
                  <a:srgbClr val="333333"/>
                </a:solidFill>
                <a:effectLst/>
                <a:latin typeface="-apple-system"/>
              </a:rPr>
              <a:t>W30×D7×H53mm</a:t>
            </a:r>
            <a:r>
              <a:rPr lang="ja-JP" altLang="en-US" sz="900" b="0" i="0" dirty="0">
                <a:solidFill>
                  <a:srgbClr val="333333"/>
                </a:solidFill>
                <a:effectLst/>
                <a:latin typeface="-apple-system"/>
              </a:rPr>
              <a:t>、ケーブル長さ：約</a:t>
            </a:r>
            <a:r>
              <a:rPr lang="en-US" altLang="ja-JP" sz="900" b="0" i="0" dirty="0">
                <a:solidFill>
                  <a:srgbClr val="333333"/>
                </a:solidFill>
                <a:effectLst/>
                <a:latin typeface="-apple-system"/>
              </a:rPr>
              <a:t>86mm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重　量</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約</a:t>
            </a:r>
            <a:r>
              <a:rPr lang="en-US" altLang="ja-JP" sz="900" b="0" i="0" dirty="0">
                <a:solidFill>
                  <a:srgbClr val="333333"/>
                </a:solidFill>
                <a:effectLst/>
                <a:latin typeface="-apple-system"/>
              </a:rPr>
              <a:t>24g</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化粧箱：</a:t>
            </a:r>
            <a:r>
              <a:rPr lang="en-US" altLang="ja-JP" sz="900" b="0" i="0" dirty="0">
                <a:solidFill>
                  <a:srgbClr val="333333"/>
                </a:solidFill>
                <a:effectLst/>
                <a:latin typeface="-apple-system"/>
              </a:rPr>
              <a:t>W39×D17×H140mm</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b="0" i="0" dirty="0">
                <a:solidFill>
                  <a:srgbClr val="333333"/>
                </a:solidFill>
                <a:effectLst/>
                <a:latin typeface="-apple-system"/>
              </a:rPr>
              <a:t>3</a:t>
            </a:r>
            <a:r>
              <a:rPr lang="ja-JP" altLang="en-US" sz="1600" b="0" i="0" dirty="0">
                <a:solidFill>
                  <a:srgbClr val="333333"/>
                </a:solidFill>
                <a:effectLst/>
                <a:latin typeface="-apple-system"/>
              </a:rPr>
              <a:t>種類の端末に対応できる多機能な</a:t>
            </a:r>
            <a:r>
              <a:rPr lang="en-US" altLang="ja-JP" sz="1600" b="0" i="0" dirty="0">
                <a:solidFill>
                  <a:srgbClr val="333333"/>
                </a:solidFill>
                <a:effectLst/>
                <a:latin typeface="-apple-system"/>
              </a:rPr>
              <a:t>USB</a:t>
            </a:r>
            <a:r>
              <a:rPr lang="ja-JP" altLang="en-US" sz="1600" b="0" i="0" dirty="0">
                <a:solidFill>
                  <a:srgbClr val="333333"/>
                </a:solidFill>
                <a:effectLst/>
                <a:latin typeface="-apple-system"/>
              </a:rPr>
              <a:t>ケーブル。カラビナ式だからバッグなどに吊り下げて携帯しやすい仕様です。また、充電だけでなく写真などのデータ転送も可能です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4022490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バンブーファイバーマイストロー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素材：ケース：ポリプロピレン（バンブーファイバー</a:t>
            </a:r>
            <a:r>
              <a:rPr lang="en-US" altLang="ja-JP" sz="900" dirty="0">
                <a:latin typeface="Meiryo UI" panose="020B0604030504040204" pitchFamily="34" charset="-128"/>
                <a:ea typeface="Meiryo UI" panose="020B0604030504040204" pitchFamily="34" charset="-128"/>
              </a:rPr>
              <a:t>30</a:t>
            </a:r>
            <a:r>
              <a:rPr lang="ja-JP" altLang="en-US" sz="900" dirty="0">
                <a:latin typeface="Meiryo UI" panose="020B0604030504040204" pitchFamily="34" charset="-128"/>
                <a:ea typeface="Meiryo UI" panose="020B0604030504040204" pitchFamily="34" charset="-128"/>
              </a:rPr>
              <a:t>％配合）、アルミニウム ストロー：ポリプロピレン（バンブーファイバー</a:t>
            </a:r>
            <a:r>
              <a:rPr lang="en-US" altLang="ja-JP" sz="900" dirty="0">
                <a:latin typeface="Meiryo UI" panose="020B0604030504040204" pitchFamily="34" charset="-128"/>
                <a:ea typeface="Meiryo UI" panose="020B0604030504040204" pitchFamily="34" charset="-128"/>
              </a:rPr>
              <a:t>30</a:t>
            </a:r>
            <a:r>
              <a:rPr lang="ja-JP" altLang="en-US" sz="900" dirty="0">
                <a:latin typeface="Meiryo UI" panose="020B0604030504040204" pitchFamily="34" charset="-128"/>
                <a:ea typeface="Meiryo UI" panose="020B0604030504040204" pitchFamily="34" charset="-128"/>
              </a:rPr>
              <a:t>％配合） 専用洗浄用ブラシ：ステンレス鋼、ナイロン</a:t>
            </a:r>
          </a:p>
          <a:p>
            <a:r>
              <a:rPr lang="ja-JP" altLang="en-US" sz="900" dirty="0">
                <a:latin typeface="Meiryo UI" panose="020B0604030504040204" pitchFamily="34" charset="-128"/>
                <a:ea typeface="Meiryo UI" panose="020B0604030504040204" pitchFamily="34" charset="-128"/>
              </a:rPr>
              <a:t>サイズ：ケース</a:t>
            </a:r>
            <a:r>
              <a:rPr lang="en-US" altLang="ja-JP" sz="900" dirty="0">
                <a:latin typeface="Meiryo UI" panose="020B0604030504040204" pitchFamily="34" charset="-128"/>
                <a:ea typeface="Meiryo UI" panose="020B0604030504040204" pitchFamily="34" charset="-128"/>
              </a:rPr>
              <a:t>:φ22×123mm </a:t>
            </a:r>
            <a:r>
              <a:rPr lang="ja-JP" altLang="en-US" sz="900" dirty="0">
                <a:latin typeface="Meiryo UI" panose="020B0604030504040204" pitchFamily="34" charset="-128"/>
                <a:ea typeface="Meiryo UI" panose="020B0604030504040204" pitchFamily="34" charset="-128"/>
              </a:rPr>
              <a:t>ストロー</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使用時全長</a:t>
            </a:r>
            <a:r>
              <a:rPr lang="en-US" altLang="ja-JP" sz="900" dirty="0">
                <a:latin typeface="Meiryo UI" panose="020B0604030504040204" pitchFamily="34" charset="-128"/>
                <a:ea typeface="Meiryo UI" panose="020B0604030504040204" pitchFamily="34" charset="-128"/>
              </a:rPr>
              <a:t>225mm </a:t>
            </a:r>
            <a:r>
              <a:rPr lang="ja-JP" altLang="en-US" sz="900" dirty="0">
                <a:latin typeface="Meiryo UI" panose="020B0604030504040204" pitchFamily="34" charset="-128"/>
                <a:ea typeface="Meiryo UI" panose="020B0604030504040204" pitchFamily="34" charset="-128"/>
              </a:rPr>
              <a:t>専用洗浄ブラシ</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全長</a:t>
            </a:r>
            <a:r>
              <a:rPr lang="en-US" altLang="ja-JP" sz="900" dirty="0">
                <a:latin typeface="Meiryo UI" panose="020B0604030504040204" pitchFamily="34" charset="-128"/>
                <a:ea typeface="Meiryo UI" panose="020B0604030504040204" pitchFamily="34" charset="-128"/>
              </a:rPr>
              <a:t>104mm</a:t>
            </a:r>
          </a:p>
          <a:p>
            <a:r>
              <a:rPr lang="ja-JP" altLang="en-US" sz="900" dirty="0">
                <a:latin typeface="Meiryo UI" panose="020B0604030504040204" pitchFamily="34" charset="-128"/>
                <a:ea typeface="Meiryo UI" panose="020B0604030504040204" pitchFamily="34" charset="-128"/>
              </a:rPr>
              <a:t>包装：ポリ袋入</a:t>
            </a:r>
          </a:p>
          <a:p>
            <a:r>
              <a:rPr lang="ja-JP" altLang="en-US" sz="900" dirty="0">
                <a:latin typeface="Meiryo UI" panose="020B0604030504040204" pitchFamily="34" charset="-128"/>
                <a:ea typeface="Meiryo UI" panose="020B0604030504040204" pitchFamily="34" charset="-128"/>
              </a:rPr>
              <a:t>備考：セット内容</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ストロー、カラビナ付き専用ケース、専用洗浄ブラシ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バンブーファイバー</a:t>
            </a:r>
            <a:r>
              <a:rPr lang="en-US" altLang="ja-JP" sz="1600" dirty="0"/>
              <a:t>30</a:t>
            </a:r>
            <a:r>
              <a:rPr lang="ja-JP" altLang="en-US" sz="1600" dirty="0"/>
              <a:t>％配合でエコなマイストローと専用ケースセット。洗浄ブラシ付きで清潔に何度も繰り返し使えます。また専用ケースにはオリジナルの名入れプリントも可能。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4" name="図 23">
            <a:extLst>
              <a:ext uri="{FF2B5EF4-FFF2-40B4-BE49-F238E27FC236}">
                <a16:creationId xmlns:a16="http://schemas.microsoft.com/office/drawing/2014/main" id="{5CD4DEB7-71D6-602A-9D32-408B3A4C4B20}"/>
              </a:ext>
            </a:extLst>
          </p:cNvPr>
          <p:cNvPicPr>
            <a:picLocks noChangeAspect="1"/>
          </p:cNvPicPr>
          <p:nvPr/>
        </p:nvPicPr>
        <p:blipFill>
          <a:blip r:embed="rId5"/>
          <a:stretch>
            <a:fillRect/>
          </a:stretch>
        </p:blipFill>
        <p:spPr>
          <a:xfrm>
            <a:off x="696192" y="1349538"/>
            <a:ext cx="3695123" cy="3695123"/>
          </a:xfrm>
          <a:prstGeom prst="rect">
            <a:avLst/>
          </a:prstGeom>
        </p:spPr>
      </p:pic>
    </p:spTree>
    <p:extLst>
      <p:ext uri="{BB962C8B-B14F-4D97-AF65-F5344CB8AC3E}">
        <p14:creationId xmlns:p14="http://schemas.microsoft.com/office/powerpoint/2010/main" val="25126360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6+1</a:t>
            </a:r>
            <a:r>
              <a:rPr lang="ja-JP" altLang="en-US" sz="2000">
                <a:solidFill>
                  <a:schemeClr val="bg1"/>
                </a:solidFill>
                <a:latin typeface="Meiryo UI" panose="020B0604030504040204" pitchFamily="34" charset="-128"/>
                <a:ea typeface="Meiryo UI" panose="020B0604030504040204" pitchFamily="34" charset="-128"/>
              </a:rPr>
              <a:t>付箋セット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材：紙</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W74×H105×D7mm </a:t>
            </a: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袋入り</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考：ふせん約</a:t>
            </a:r>
            <a:r>
              <a:rPr lang="en-US" altLang="ja-JP" sz="900" dirty="0">
                <a:latin typeface="Meiryo UI" panose="020B0604030504040204" pitchFamily="34" charset="-128"/>
                <a:ea typeface="Meiryo UI" panose="020B0604030504040204" pitchFamily="34" charset="-128"/>
              </a:rPr>
              <a:t>30</a:t>
            </a:r>
            <a:r>
              <a:rPr lang="ja-JP" altLang="en-US" sz="900">
                <a:latin typeface="Meiryo UI" panose="020B0604030504040204" pitchFamily="34" charset="-128"/>
                <a:ea typeface="Meiryo UI" panose="020B0604030504040204" pitchFamily="34" charset="-128"/>
              </a:rPr>
              <a:t>枚（無地</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30</a:t>
            </a:r>
            <a:r>
              <a:rPr lang="ja-JP" altLang="en-US" sz="900">
                <a:latin typeface="Meiryo UI" panose="020B0604030504040204" pitchFamily="34" charset="-128"/>
                <a:ea typeface="Meiryo UI" panose="020B0604030504040204" pitchFamily="34" charset="-128"/>
              </a:rPr>
              <a:t>枚</a:t>
            </a:r>
            <a:r>
              <a:rPr lang="en-US" altLang="ja-JP" sz="900" dirty="0">
                <a:latin typeface="Meiryo UI" panose="020B0604030504040204" pitchFamily="34" charset="-128"/>
                <a:ea typeface="Meiryo UI" panose="020B0604030504040204" pitchFamily="34" charset="-128"/>
              </a:rPr>
              <a:t>×6</a:t>
            </a:r>
            <a:r>
              <a:rPr lang="ja-JP" altLang="en-US" sz="900">
                <a:latin typeface="Meiryo UI" panose="020B0604030504040204" pitchFamily="34" charset="-128"/>
                <a:ea typeface="Meiryo UI" panose="020B0604030504040204" pitchFamily="34" charset="-128"/>
              </a:rPr>
              <a:t>種のふせん</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黒　ネイビー　白</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用途に合わせて使い分けられる実用的でカラフルなふせんセットです。カバーの色は黒、ネイビー、白の</a:t>
            </a:r>
            <a:r>
              <a:rPr lang="en-US" altLang="ja-JP" sz="1600" dirty="0">
                <a:latin typeface="Meiryo UI" panose="020B0604030504040204" pitchFamily="34" charset="-128"/>
                <a:ea typeface="Meiryo UI" panose="020B0604030504040204" pitchFamily="34" charset="-128"/>
              </a:rPr>
              <a:t>3</a:t>
            </a:r>
            <a:r>
              <a:rPr lang="ja-JP" altLang="en-US" sz="1600">
                <a:latin typeface="Meiryo UI" panose="020B0604030504040204" pitchFamily="34" charset="-128"/>
                <a:ea typeface="Meiryo UI" panose="020B0604030504040204" pitchFamily="34" charset="-128"/>
              </a:rPr>
              <a:t>種類から選択が可能ですので、名入れするオリジナルデザインに合わせてお選びください。</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8" name="図 27">
            <a:extLst>
              <a:ext uri="{FF2B5EF4-FFF2-40B4-BE49-F238E27FC236}">
                <a16:creationId xmlns:a16="http://schemas.microsoft.com/office/drawing/2014/main" id="{F6AC3EDB-0D2B-AA45-9BFE-C16072D3857C}"/>
              </a:ext>
            </a:extLst>
          </p:cNvPr>
          <p:cNvPicPr>
            <a:picLocks noChangeAspect="1"/>
          </p:cNvPicPr>
          <p:nvPr/>
        </p:nvPicPr>
        <p:blipFill>
          <a:blip r:embed="rId5"/>
          <a:stretch>
            <a:fillRect/>
          </a:stretch>
        </p:blipFill>
        <p:spPr>
          <a:xfrm>
            <a:off x="840430" y="1447936"/>
            <a:ext cx="3396506" cy="3650112"/>
          </a:xfrm>
          <a:prstGeom prst="rect">
            <a:avLst/>
          </a:prstGeom>
        </p:spPr>
      </p:pic>
    </p:spTree>
    <p:extLst>
      <p:ext uri="{BB962C8B-B14F-4D97-AF65-F5344CB8AC3E}">
        <p14:creationId xmlns:p14="http://schemas.microsoft.com/office/powerpoint/2010/main" val="39367816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3type</a:t>
            </a:r>
            <a:r>
              <a:rPr lang="ja-JP" altLang="en-US" sz="2000">
                <a:solidFill>
                  <a:schemeClr val="bg1"/>
                </a:solidFill>
                <a:latin typeface="Meiryo UI" panose="020B0604030504040204" pitchFamily="34" charset="-128"/>
                <a:ea typeface="Meiryo UI" panose="020B0604030504040204" pitchFamily="34" charset="-128"/>
              </a:rPr>
              <a:t>メモ付箋</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材：紙</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W74×H105×D7mm</a:t>
            </a:r>
            <a:br>
              <a:rPr lang="en" altLang="ja-JP" sz="900" dirty="0">
                <a:latin typeface="Meiryo UI" panose="020B0604030504040204" pitchFamily="34" charset="-128"/>
                <a:ea typeface="Meiryo UI" panose="020B0604030504040204" pitchFamily="34" charset="-128"/>
              </a:rPr>
            </a:br>
            <a:r>
              <a:rPr lang="ja-JP" altLang="en-US" sz="900">
                <a:latin typeface="Meiryo UI" panose="020B0604030504040204" pitchFamily="34" charset="-128"/>
                <a:ea typeface="Meiryo UI" panose="020B0604030504040204" pitchFamily="34" charset="-128"/>
              </a:rPr>
              <a:t>付属品：紙ケース</a:t>
            </a:r>
            <a:endParaRPr lang="en"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袋入り</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考：約</a:t>
            </a:r>
            <a:r>
              <a:rPr lang="en-US" altLang="ja-JP" sz="900" dirty="0">
                <a:latin typeface="Meiryo UI" panose="020B0604030504040204" pitchFamily="34" charset="-128"/>
                <a:ea typeface="Meiryo UI" panose="020B0604030504040204" pitchFamily="34" charset="-128"/>
              </a:rPr>
              <a:t>30</a:t>
            </a:r>
            <a:r>
              <a:rPr lang="ja-JP" altLang="en-US" sz="900">
                <a:latin typeface="Meiryo UI" panose="020B0604030504040204" pitchFamily="34" charset="-128"/>
                <a:ea typeface="Meiryo UI" panose="020B0604030504040204" pitchFamily="34" charset="-128"/>
              </a:rPr>
              <a:t>枚</a:t>
            </a:r>
            <a:r>
              <a:rPr lang="en-US" altLang="ja-JP" sz="900" dirty="0">
                <a:latin typeface="Meiryo UI" panose="020B0604030504040204" pitchFamily="34" charset="-128"/>
                <a:ea typeface="Meiryo UI" panose="020B0604030504040204" pitchFamily="34" charset="-128"/>
              </a:rPr>
              <a:t>×3</a:t>
            </a:r>
            <a:r>
              <a:rPr lang="ja-JP" altLang="en-US" sz="900">
                <a:latin typeface="Meiryo UI" panose="020B0604030504040204" pitchFamily="34" charset="-128"/>
                <a:ea typeface="Meiryo UI" panose="020B0604030504040204" pitchFamily="34" charset="-128"/>
              </a:rPr>
              <a:t>種のふせん</a:t>
            </a:r>
            <a:br>
              <a:rPr lang="en-US" altLang="ja-JP" sz="900" dirty="0">
                <a:latin typeface="Meiryo UI" panose="020B0604030504040204" pitchFamily="34" charset="-128"/>
                <a:ea typeface="Meiryo UI" panose="020B0604030504040204" pitchFamily="34" charset="-128"/>
              </a:rPr>
            </a:br>
            <a:r>
              <a:rPr lang="ja-JP" altLang="en-US" sz="900">
                <a:latin typeface="Meiryo UI" panose="020B0604030504040204" pitchFamily="34" charset="-128"/>
                <a:ea typeface="Meiryo UI" panose="020B0604030504040204" pitchFamily="34" charset="-128"/>
              </a:rPr>
              <a:t>　　　　　　黒・ネイビー・白</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伝達事項の多いシーンなどでは大変に役立つメモふせんのセットです。専用のケース入りで持ち運び用にも重宝します。ケースは黒、ネイビー、白の</a:t>
            </a:r>
            <a:r>
              <a:rPr lang="en-US" altLang="ja-JP" sz="1600" dirty="0">
                <a:latin typeface="Meiryo UI" panose="020B0604030504040204" pitchFamily="34" charset="-128"/>
                <a:ea typeface="Meiryo UI" panose="020B0604030504040204" pitchFamily="34" charset="-128"/>
              </a:rPr>
              <a:t>3</a:t>
            </a:r>
            <a:r>
              <a:rPr lang="ja-JP" altLang="en-US" sz="1600">
                <a:latin typeface="Meiryo UI" panose="020B0604030504040204" pitchFamily="34" charset="-128"/>
                <a:ea typeface="Meiryo UI" panose="020B0604030504040204" pitchFamily="34" charset="-128"/>
              </a:rPr>
              <a:t>色から選択でき、オリジナル名入れも可能です。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4" name="図 33">
            <a:extLst>
              <a:ext uri="{FF2B5EF4-FFF2-40B4-BE49-F238E27FC236}">
                <a16:creationId xmlns:a16="http://schemas.microsoft.com/office/drawing/2014/main" id="{E22E97DC-023C-494F-9739-3BCBEA5C0A5B}"/>
              </a:ext>
            </a:extLst>
          </p:cNvPr>
          <p:cNvPicPr>
            <a:picLocks noChangeAspect="1"/>
          </p:cNvPicPr>
          <p:nvPr/>
        </p:nvPicPr>
        <p:blipFill>
          <a:blip r:embed="rId5"/>
          <a:stretch>
            <a:fillRect/>
          </a:stretch>
        </p:blipFill>
        <p:spPr>
          <a:xfrm>
            <a:off x="654951" y="1470760"/>
            <a:ext cx="3490699" cy="3499861"/>
          </a:xfrm>
          <a:prstGeom prst="rect">
            <a:avLst/>
          </a:prstGeom>
        </p:spPr>
      </p:pic>
    </p:spTree>
    <p:extLst>
      <p:ext uri="{BB962C8B-B14F-4D97-AF65-F5344CB8AC3E}">
        <p14:creationId xmlns:p14="http://schemas.microsoft.com/office/powerpoint/2010/main" val="6935388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デザインマイタンブラー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542925" algn="l"/>
                <a:tab pos="715963" algn="l"/>
              </a:tabLst>
            </a:pPr>
            <a:r>
              <a:rPr lang="ja-JP" altLang="en-US" sz="900" dirty="0">
                <a:latin typeface="Meiryo UI" panose="020B0604030504040204" pitchFamily="34" charset="-128"/>
                <a:ea typeface="Meiryo UI" panose="020B0604030504040204" pitchFamily="34" charset="-128"/>
              </a:rPr>
              <a:t>カラー展開</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色指定不可</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ポリスチレン・ポリプロピレン・ポリエチレン</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l-GR" altLang="ja-JP" sz="900" b="0" i="0" dirty="0">
                <a:solidFill>
                  <a:srgbClr val="333333"/>
                </a:solidFill>
                <a:effectLst/>
                <a:latin typeface="-apple-system"/>
              </a:rPr>
              <a:t>Φ75×130</a:t>
            </a:r>
            <a:r>
              <a:rPr lang="en-US" altLang="ja-JP" sz="900" b="0" i="0" dirty="0">
                <a:solidFill>
                  <a:srgbClr val="333333"/>
                </a:solidFill>
                <a:effectLst/>
                <a:latin typeface="-apple-system"/>
              </a:rPr>
              <a:t>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化粧箱入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好きなイラストや写真を入れればオリジナルなタンブラーにすることができる定番アイテムです。名入れプリントも可能ですので、イベントやキャンペーンのノベルティグッズなどにもおすすめ。</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21334480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金色・銀色の工具ペン</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アルミ・スチール</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l-GR" altLang="ja-JP" sz="900" b="0" i="0" dirty="0">
                <a:solidFill>
                  <a:srgbClr val="333333"/>
                </a:solidFill>
                <a:effectLst/>
                <a:latin typeface="-apple-system"/>
              </a:rPr>
              <a:t>φ15×110</a:t>
            </a:r>
            <a:r>
              <a:rPr lang="en-US" altLang="ja-JP" sz="900" b="0" i="0" dirty="0">
                <a:solidFill>
                  <a:srgbClr val="333333"/>
                </a:solidFill>
                <a:effectLst/>
                <a:latin typeface="-apple-system"/>
              </a:rPr>
              <a:t>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化粧箱入</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本体・プラスドライバー</a:t>
            </a:r>
            <a:r>
              <a:rPr lang="en-US" altLang="ja-JP" sz="900" b="0" i="0" dirty="0">
                <a:solidFill>
                  <a:srgbClr val="333333"/>
                </a:solidFill>
                <a:effectLst/>
                <a:latin typeface="-apple-system"/>
              </a:rPr>
              <a:t>4</a:t>
            </a:r>
            <a:r>
              <a:rPr lang="ja-JP" altLang="en-US" sz="900" b="0" i="0" dirty="0">
                <a:solidFill>
                  <a:srgbClr val="333333"/>
                </a:solidFill>
                <a:effectLst/>
                <a:latin typeface="-apple-system"/>
              </a:rPr>
              <a:t>本・マイナスドライバー</a:t>
            </a:r>
            <a:r>
              <a:rPr lang="en-US" altLang="ja-JP" sz="900" b="0" i="0" dirty="0">
                <a:solidFill>
                  <a:srgbClr val="333333"/>
                </a:solidFill>
                <a:effectLst/>
                <a:latin typeface="-apple-system"/>
              </a:rPr>
              <a:t>4</a:t>
            </a:r>
            <a:r>
              <a:rPr lang="ja-JP" altLang="en-US" sz="900" b="0" i="0">
                <a:solidFill>
                  <a:srgbClr val="333333"/>
                </a:solidFill>
                <a:effectLst/>
                <a:latin typeface="-apple-system"/>
              </a:rPr>
              <a:t>本</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ペンのようにすっきりとした見た目から持ち歩きにもとっても便利な工具セットです。ゴールドとシルバーの二色バリエーションから選択可能な上、オリジナル名入れも可能です。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13988208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オーガニックコットンフラットショルダートート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371513"/>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素材：コットン</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330×390(mm)</a:t>
            </a:r>
            <a:r>
              <a:rPr lang="ja-JP" altLang="en-US" sz="900" dirty="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25×650(mm)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オーガニックコットンを使用した地球環境にも優しいフラットタイプのトートです。長めの持ち手は肩掛けもできるため、シーンに合わせて持ち方を変えられるのがとっても便利です。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1" name="図 30">
            <a:extLst>
              <a:ext uri="{FF2B5EF4-FFF2-40B4-BE49-F238E27FC236}">
                <a16:creationId xmlns:a16="http://schemas.microsoft.com/office/drawing/2014/main" id="{0FD1B35E-9927-5333-B072-F6582C214438}"/>
              </a:ext>
            </a:extLst>
          </p:cNvPr>
          <p:cNvPicPr>
            <a:picLocks noChangeAspect="1"/>
          </p:cNvPicPr>
          <p:nvPr/>
        </p:nvPicPr>
        <p:blipFill>
          <a:blip r:embed="rId5"/>
          <a:stretch>
            <a:fillRect/>
          </a:stretch>
        </p:blipFill>
        <p:spPr>
          <a:xfrm>
            <a:off x="576996" y="1305758"/>
            <a:ext cx="3746669" cy="3746669"/>
          </a:xfrm>
          <a:prstGeom prst="rect">
            <a:avLst/>
          </a:prstGeom>
        </p:spPr>
      </p:pic>
    </p:spTree>
    <p:extLst>
      <p:ext uri="{BB962C8B-B14F-4D97-AF65-F5344CB8AC3E}">
        <p14:creationId xmlns:p14="http://schemas.microsoft.com/office/powerpoint/2010/main" val="31484652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モバイルスタンド</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PS</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PU</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110×67×30mm</a:t>
            </a:r>
          </a:p>
          <a:p>
            <a:r>
              <a:rPr lang="ja-JP" altLang="en-US" sz="900" dirty="0">
                <a:latin typeface="Meiryo UI" panose="020B0604030504040204" pitchFamily="34" charset="-128"/>
                <a:ea typeface="Meiryo UI" panose="020B0604030504040204" pitchFamily="34" charset="-128"/>
              </a:rPr>
              <a:t>包装：箱入　箱サイズ／</a:t>
            </a:r>
            <a:r>
              <a:rPr lang="en-US" altLang="ja-JP" sz="900" dirty="0">
                <a:latin typeface="Meiryo UI" panose="020B0604030504040204" pitchFamily="34" charset="-128"/>
                <a:ea typeface="Meiryo UI" panose="020B0604030504040204" pitchFamily="34" charset="-128"/>
              </a:rPr>
              <a:t>118×72×35mm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仕事でもプライベートでも幅広く活用できるスマホスタンド。高さと角度調整が可能な上、滑り止めもついて安定感も抜群です。また折りたたむとコンパクトになり携帯も便利です。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50" name="図 49">
            <a:extLst>
              <a:ext uri="{FF2B5EF4-FFF2-40B4-BE49-F238E27FC236}">
                <a16:creationId xmlns:a16="http://schemas.microsoft.com/office/drawing/2014/main" id="{151F075A-38E5-FA34-6280-9E7DA8F96326}"/>
              </a:ext>
            </a:extLst>
          </p:cNvPr>
          <p:cNvPicPr>
            <a:picLocks noChangeAspect="1"/>
          </p:cNvPicPr>
          <p:nvPr/>
        </p:nvPicPr>
        <p:blipFill>
          <a:blip r:embed="rId5"/>
          <a:stretch>
            <a:fillRect/>
          </a:stretch>
        </p:blipFill>
        <p:spPr>
          <a:xfrm>
            <a:off x="683572" y="1352371"/>
            <a:ext cx="3694227" cy="3694227"/>
          </a:xfrm>
          <a:prstGeom prst="rect">
            <a:avLst/>
          </a:prstGeom>
        </p:spPr>
      </p:pic>
    </p:spTree>
    <p:extLst>
      <p:ext uri="{BB962C8B-B14F-4D97-AF65-F5344CB8AC3E}">
        <p14:creationId xmlns:p14="http://schemas.microsoft.com/office/powerpoint/2010/main" val="9452018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With</a:t>
            </a:r>
            <a:r>
              <a:rPr lang="ja-JP" altLang="en-US" sz="2000" dirty="0">
                <a:solidFill>
                  <a:schemeClr val="bg1"/>
                </a:solidFill>
                <a:latin typeface="Meiryo UI" panose="020B0604030504040204" pitchFamily="34" charset="-128"/>
                <a:ea typeface="Meiryo UI" panose="020B0604030504040204" pitchFamily="34" charset="-128"/>
              </a:rPr>
              <a:t>トラベル マイアメニティセット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202510"/>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素材：収納ポーチ／</a:t>
            </a:r>
            <a:r>
              <a:rPr lang="en-US" altLang="ja-JP" sz="900" dirty="0">
                <a:latin typeface="Meiryo UI" panose="020B0604030504040204" pitchFamily="34" charset="-128"/>
                <a:ea typeface="Meiryo UI" panose="020B0604030504040204" pitchFamily="34" charset="-128"/>
              </a:rPr>
              <a:t>PVC</a:t>
            </a:r>
            <a:r>
              <a:rPr lang="ja-JP" altLang="en-US" sz="900" dirty="0">
                <a:latin typeface="Meiryo UI" panose="020B0604030504040204" pitchFamily="34" charset="-128"/>
                <a:ea typeface="Meiryo UI" panose="020B0604030504040204" pitchFamily="34" charset="-128"/>
              </a:rPr>
              <a:t>・ポリプロピレン ヘアコーム／ポリプロピレン 組み立て式ハブラシ／ポリスチレン・ナイロン 伸縮式コップ</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ピルケース付き</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／ポリプロピレン 折りたたみ式ハンガー／ポリプロピレン・アルミニウム</a:t>
            </a:r>
          </a:p>
          <a:p>
            <a:r>
              <a:rPr lang="ja-JP" altLang="en-US" sz="900" dirty="0">
                <a:latin typeface="Meiryo UI" panose="020B0604030504040204" pitchFamily="34" charset="-128"/>
                <a:ea typeface="Meiryo UI" panose="020B0604030504040204" pitchFamily="34" charset="-128"/>
              </a:rPr>
              <a:t>サイズ：収納ポーチ／約</a:t>
            </a:r>
            <a:r>
              <a:rPr lang="en-US" altLang="ja-JP" sz="900" dirty="0">
                <a:latin typeface="Meiryo UI" panose="020B0604030504040204" pitchFamily="34" charset="-128"/>
                <a:ea typeface="Meiryo UI" panose="020B0604030504040204" pitchFamily="34" charset="-128"/>
              </a:rPr>
              <a:t>19.5×3.5×16cm </a:t>
            </a:r>
            <a:r>
              <a:rPr lang="ja-JP" altLang="en-US" sz="900" dirty="0">
                <a:latin typeface="Meiryo UI" panose="020B0604030504040204" pitchFamily="34" charset="-128"/>
                <a:ea typeface="Meiryo UI" panose="020B0604030504040204" pitchFamily="34" charset="-128"/>
              </a:rPr>
              <a:t>ヘアコーム／</a:t>
            </a:r>
            <a:r>
              <a:rPr lang="en-US" altLang="ja-JP" sz="900" dirty="0">
                <a:latin typeface="Meiryo UI" panose="020B0604030504040204" pitchFamily="34" charset="-128"/>
                <a:ea typeface="Meiryo UI" panose="020B0604030504040204" pitchFamily="34" charset="-128"/>
              </a:rPr>
              <a:t>13×3cm </a:t>
            </a:r>
            <a:r>
              <a:rPr lang="ja-JP" altLang="en-US" sz="900" dirty="0">
                <a:latin typeface="Meiryo UI" panose="020B0604030504040204" pitchFamily="34" charset="-128"/>
                <a:ea typeface="Meiryo UI" panose="020B0604030504040204" pitchFamily="34" charset="-128"/>
              </a:rPr>
              <a:t>組み立て式ハブラシ／全長</a:t>
            </a:r>
            <a:r>
              <a:rPr lang="en-US" altLang="ja-JP" sz="900" dirty="0">
                <a:latin typeface="Meiryo UI" panose="020B0604030504040204" pitchFamily="34" charset="-128"/>
                <a:ea typeface="Meiryo UI" panose="020B0604030504040204" pitchFamily="34" charset="-128"/>
              </a:rPr>
              <a:t>11.7cm(</a:t>
            </a:r>
            <a:r>
              <a:rPr lang="ja-JP" altLang="en-US" sz="900" dirty="0">
                <a:latin typeface="Meiryo UI" panose="020B0604030504040204" pitchFamily="34" charset="-128"/>
                <a:ea typeface="Meiryo UI" panose="020B0604030504040204" pitchFamily="34" charset="-128"/>
              </a:rPr>
              <a:t>収納時</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全長</a:t>
            </a:r>
            <a:r>
              <a:rPr lang="en-US" altLang="ja-JP" sz="900" dirty="0">
                <a:latin typeface="Meiryo UI" panose="020B0604030504040204" pitchFamily="34" charset="-128"/>
                <a:ea typeface="Meiryo UI" panose="020B0604030504040204" pitchFamily="34" charset="-128"/>
              </a:rPr>
              <a:t>17.5cm(</a:t>
            </a:r>
            <a:r>
              <a:rPr lang="ja-JP" altLang="en-US" sz="900" dirty="0">
                <a:latin typeface="Meiryo UI" panose="020B0604030504040204" pitchFamily="34" charset="-128"/>
                <a:ea typeface="Meiryo UI" panose="020B0604030504040204" pitchFamily="34" charset="-128"/>
              </a:rPr>
              <a:t>使用時</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伸縮式コップ</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ピルケース付き</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／直径</a:t>
            </a:r>
            <a:r>
              <a:rPr lang="en-US" altLang="ja-JP" sz="900" dirty="0">
                <a:latin typeface="Meiryo UI" panose="020B0604030504040204" pitchFamily="34" charset="-128"/>
                <a:ea typeface="Meiryo UI" panose="020B0604030504040204" pitchFamily="34" charset="-128"/>
              </a:rPr>
              <a:t>7cm </a:t>
            </a:r>
            <a:r>
              <a:rPr lang="ja-JP" altLang="en-US" sz="900" dirty="0">
                <a:latin typeface="Meiryo UI" panose="020B0604030504040204" pitchFamily="34" charset="-128"/>
                <a:ea typeface="Meiryo UI" panose="020B0604030504040204" pitchFamily="34" charset="-128"/>
              </a:rPr>
              <a:t>高さ</a:t>
            </a:r>
            <a:r>
              <a:rPr lang="en-US" altLang="ja-JP" sz="900" dirty="0">
                <a:latin typeface="Meiryo UI" panose="020B0604030504040204" pitchFamily="34" charset="-128"/>
                <a:ea typeface="Meiryo UI" panose="020B0604030504040204" pitchFamily="34" charset="-128"/>
              </a:rPr>
              <a:t>2.3cm(</a:t>
            </a:r>
            <a:r>
              <a:rPr lang="ja-JP" altLang="en-US" sz="900" dirty="0">
                <a:latin typeface="Meiryo UI" panose="020B0604030504040204" pitchFamily="34" charset="-128"/>
                <a:ea typeface="Meiryo UI" panose="020B0604030504040204" pitchFamily="34" charset="-128"/>
              </a:rPr>
              <a:t>収納時</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口径</a:t>
            </a:r>
            <a:r>
              <a:rPr lang="en-US" altLang="ja-JP" sz="900" dirty="0">
                <a:latin typeface="Meiryo UI" panose="020B0604030504040204" pitchFamily="34" charset="-128"/>
                <a:ea typeface="Meiryo UI" panose="020B0604030504040204" pitchFamily="34" charset="-128"/>
              </a:rPr>
              <a:t>6cm </a:t>
            </a:r>
            <a:r>
              <a:rPr lang="ja-JP" altLang="en-US" sz="900" dirty="0">
                <a:latin typeface="Meiryo UI" panose="020B0604030504040204" pitchFamily="34" charset="-128"/>
                <a:ea typeface="Meiryo UI" panose="020B0604030504040204" pitchFamily="34" charset="-128"/>
              </a:rPr>
              <a:t>高さ</a:t>
            </a:r>
            <a:r>
              <a:rPr lang="en-US" altLang="ja-JP" sz="900" dirty="0">
                <a:latin typeface="Meiryo UI" panose="020B0604030504040204" pitchFamily="34" charset="-128"/>
                <a:ea typeface="Meiryo UI" panose="020B0604030504040204" pitchFamily="34" charset="-128"/>
              </a:rPr>
              <a:t>7.7cm(</a:t>
            </a:r>
            <a:r>
              <a:rPr lang="ja-JP" altLang="en-US" sz="900" dirty="0">
                <a:latin typeface="Meiryo UI" panose="020B0604030504040204" pitchFamily="34" charset="-128"/>
                <a:ea typeface="Meiryo UI" panose="020B0604030504040204" pitchFamily="34" charset="-128"/>
              </a:rPr>
              <a:t>使用時</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折りたたみ式ハンガー／</a:t>
            </a:r>
            <a:r>
              <a:rPr lang="en-US" altLang="ja-JP" sz="900" dirty="0">
                <a:latin typeface="Meiryo UI" panose="020B0604030504040204" pitchFamily="34" charset="-128"/>
                <a:ea typeface="Meiryo UI" panose="020B0604030504040204" pitchFamily="34" charset="-128"/>
              </a:rPr>
              <a:t>8×1×12.5cm(</a:t>
            </a:r>
            <a:r>
              <a:rPr lang="ja-JP" altLang="en-US" sz="900" dirty="0">
                <a:latin typeface="Meiryo UI" panose="020B0604030504040204" pitchFamily="34" charset="-128"/>
                <a:ea typeface="Meiryo UI" panose="020B0604030504040204" pitchFamily="34" charset="-128"/>
              </a:rPr>
              <a:t>収納時</a:t>
            </a:r>
            <a:r>
              <a:rPr lang="en-US" altLang="ja-JP" sz="900" dirty="0">
                <a:latin typeface="Meiryo UI" panose="020B0604030504040204" pitchFamily="34" charset="-128"/>
                <a:ea typeface="Meiryo UI" panose="020B0604030504040204" pitchFamily="34" charset="-128"/>
              </a:rPr>
              <a:t>) 41.5×1×17.5cm(</a:t>
            </a:r>
            <a:r>
              <a:rPr lang="ja-JP" altLang="en-US" sz="900" dirty="0">
                <a:latin typeface="Meiryo UI" panose="020B0604030504040204" pitchFamily="34" charset="-128"/>
                <a:ea typeface="Meiryo UI" panose="020B0604030504040204" pitchFamily="34" charset="-128"/>
              </a:rPr>
              <a:t>使用時</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重量：</a:t>
            </a:r>
            <a:r>
              <a:rPr lang="en-US" altLang="ja-JP" sz="900" dirty="0">
                <a:latin typeface="Meiryo UI" panose="020B0604030504040204" pitchFamily="34" charset="-128"/>
                <a:ea typeface="Meiryo UI" panose="020B0604030504040204" pitchFamily="34" charset="-128"/>
              </a:rPr>
              <a:t>77g</a:t>
            </a:r>
            <a:r>
              <a:rPr lang="ja-JP" altLang="en-US" sz="900" dirty="0">
                <a:latin typeface="Meiryo UI" panose="020B0604030504040204" pitchFamily="34" charset="-128"/>
                <a:ea typeface="Meiryo UI" panose="020B0604030504040204" pitchFamily="34" charset="-128"/>
              </a:rPr>
              <a:t>　　包装：なし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組み立て式歯ブラシ、伸縮式コップ、折りたたみ式ハンガー、ヘアコームなどを、専用の収納ポーチに纒めたアメニティセットです。使い捨てプラの削減にも貢献できるグッズです。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9" name="図 18">
            <a:extLst>
              <a:ext uri="{FF2B5EF4-FFF2-40B4-BE49-F238E27FC236}">
                <a16:creationId xmlns:a16="http://schemas.microsoft.com/office/drawing/2014/main" id="{AA383C69-7259-3946-2A6F-87A32BEBC802}"/>
              </a:ext>
            </a:extLst>
          </p:cNvPr>
          <p:cNvPicPr>
            <a:picLocks noChangeAspect="1"/>
          </p:cNvPicPr>
          <p:nvPr/>
        </p:nvPicPr>
        <p:blipFill>
          <a:blip r:embed="rId5"/>
          <a:stretch>
            <a:fillRect/>
          </a:stretch>
        </p:blipFill>
        <p:spPr>
          <a:xfrm>
            <a:off x="622359" y="1341989"/>
            <a:ext cx="3728255" cy="3728255"/>
          </a:xfrm>
          <a:prstGeom prst="rect">
            <a:avLst/>
          </a:prstGeom>
        </p:spPr>
      </p:pic>
    </p:spTree>
    <p:extLst>
      <p:ext uri="{BB962C8B-B14F-4D97-AF65-F5344CB8AC3E}">
        <p14:creationId xmlns:p14="http://schemas.microsoft.com/office/powerpoint/2010/main" val="21719949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スタンドデスクポーチ</a:t>
            </a:r>
            <a:endParaRPr lang="en-US" altLang="ja-JP"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ポリエステル</a:t>
            </a:r>
            <a:r>
              <a:rPr lang="en-US" altLang="ja-JP" sz="900" dirty="0">
                <a:latin typeface="Meiryo UI" panose="020B0604030504040204" pitchFamily="34" charset="-128"/>
                <a:ea typeface="Meiryo UI" panose="020B0604030504040204" pitchFamily="34" charset="-128"/>
              </a:rPr>
              <a:t>(PVC</a:t>
            </a:r>
            <a:r>
              <a:rPr lang="ja-JP" altLang="en-US" sz="900" dirty="0">
                <a:latin typeface="Meiryo UI" panose="020B0604030504040204" pitchFamily="34" charset="-128"/>
                <a:ea typeface="Meiryo UI" panose="020B0604030504040204" pitchFamily="34" charset="-128"/>
              </a:rPr>
              <a:t>コーティング</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・ポリプロピレン・ポリアセタール</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サ イ ズ </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20×6×17cm</a:t>
            </a:r>
          </a:p>
          <a:p>
            <a:r>
              <a:rPr lang="ja-JP" altLang="en-US" sz="900" dirty="0">
                <a:latin typeface="Meiryo UI" panose="020B0604030504040204" pitchFamily="34" charset="-128"/>
                <a:ea typeface="Meiryo UI" panose="020B0604030504040204" pitchFamily="34" charset="-128"/>
              </a:rPr>
              <a:t>包   装 </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ポリ袋入り</a:t>
            </a:r>
            <a:endParaRPr lang="en-US" altLang="zh-TW"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スタンドデスクポーチは、スマートフォンを縦でも横でも立てかけて視聴できる！モバイル周辺機器・文具収納にも使えるので、移動が多いリモートワーカー・学生に向けたノベルティに最適です。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56" name="Picture 32">
            <a:extLst>
              <a:ext uri="{FF2B5EF4-FFF2-40B4-BE49-F238E27FC236}">
                <a16:creationId xmlns:a16="http://schemas.microsoft.com/office/drawing/2014/main" id="{D5D81D4E-771B-A026-34B5-C7A45305639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5514" y="1338007"/>
            <a:ext cx="3760041" cy="3760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4917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デイリーユースミニノート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5100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紙</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約</a:t>
            </a:r>
            <a:r>
              <a:rPr lang="en-US" altLang="ja-JP" sz="900" b="0" i="0" dirty="0">
                <a:solidFill>
                  <a:srgbClr val="333333"/>
                </a:solidFill>
                <a:effectLst/>
                <a:latin typeface="-apple-system"/>
              </a:rPr>
              <a:t>60</a:t>
            </a:r>
            <a:r>
              <a:rPr lang="ja-JP" altLang="en-US" sz="900" b="0" i="0" dirty="0">
                <a:solidFill>
                  <a:srgbClr val="333333"/>
                </a:solidFill>
                <a:effectLst/>
                <a:latin typeface="-apple-system"/>
              </a:rPr>
              <a:t>枚</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ポリエステル 他</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105×138×10mm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OPP</a:t>
            </a:r>
            <a:r>
              <a:rPr lang="ja-JP" altLang="en-US" sz="900" b="0" i="0" dirty="0">
                <a:solidFill>
                  <a:srgbClr val="333333"/>
                </a:solidFill>
                <a:effectLst/>
                <a:latin typeface="-apple-system"/>
              </a:rPr>
              <a:t>袋</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ノベルティ用として人気が高く、どんな用途にも利用できる</a:t>
            </a:r>
            <a:r>
              <a:rPr lang="en-US" altLang="ja-JP" sz="1600" b="0" i="0" dirty="0">
                <a:solidFill>
                  <a:srgbClr val="333333"/>
                </a:solidFill>
                <a:effectLst/>
                <a:latin typeface="-apple-system"/>
              </a:rPr>
              <a:t>5mm</a:t>
            </a:r>
            <a:r>
              <a:rPr lang="ja-JP" altLang="en-US" sz="1600" b="0" i="0" dirty="0">
                <a:solidFill>
                  <a:srgbClr val="333333"/>
                </a:solidFill>
                <a:effectLst/>
                <a:latin typeface="-apple-system"/>
              </a:rPr>
              <a:t>方眼のミニノートです。カラーバリエーションはホワイト、ブラック、ネイビー、ブルー、レッドの</a:t>
            </a:r>
            <a:r>
              <a:rPr lang="en-US" altLang="ja-JP" sz="1600" b="0" i="0" dirty="0">
                <a:solidFill>
                  <a:srgbClr val="333333"/>
                </a:solidFill>
                <a:effectLst/>
                <a:latin typeface="-apple-system"/>
              </a:rPr>
              <a:t>5</a:t>
            </a:r>
            <a:r>
              <a:rPr lang="ja-JP" altLang="en-US" sz="1600" b="0" i="0" dirty="0">
                <a:solidFill>
                  <a:srgbClr val="333333"/>
                </a:solidFill>
                <a:effectLst/>
                <a:latin typeface="-apple-system"/>
              </a:rPr>
              <a:t>色からお選びいただけます。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7081145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リバーシブルキャリングケース</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素材：ポリエステル</a:t>
            </a:r>
            <a:r>
              <a:rPr lang="en-US" altLang="ja-JP" sz="900" dirty="0">
                <a:latin typeface="Meiryo UI" panose="020B0604030504040204" pitchFamily="34" charset="-128"/>
                <a:ea typeface="Meiryo UI" panose="020B0604030504040204" pitchFamily="34" charset="-128"/>
              </a:rPr>
              <a:t>(PVC</a:t>
            </a:r>
            <a:r>
              <a:rPr lang="ja-JP" altLang="en-US" sz="900" dirty="0">
                <a:latin typeface="Meiryo UI" panose="020B0604030504040204" pitchFamily="34" charset="-128"/>
                <a:ea typeface="Meiryo UI" panose="020B0604030504040204" pitchFamily="34" charset="-128"/>
              </a:rPr>
              <a:t>コーティング</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・ポリプロピレン・ポリアセタール・亜鉛合金</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24.5×1.5×19cm</a:t>
            </a:r>
          </a:p>
          <a:p>
            <a:r>
              <a:rPr lang="ja-JP" altLang="en-US" sz="900" dirty="0">
                <a:latin typeface="Meiryo UI" panose="020B0604030504040204" pitchFamily="34" charset="-128"/>
                <a:ea typeface="Meiryo UI" panose="020B0604030504040204" pitchFamily="34" charset="-128"/>
              </a:rPr>
              <a:t>包装：ポリ袋入り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出張時に重宝するリバーシブルのキャリングケースは、すっきりしたクラッチ型と持ち手付きのバッグ型両方で使用可能。外側と内側どちらにも名入れできて、ビジネス関連のノベルティに最適です。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50" name="図 49">
            <a:extLst>
              <a:ext uri="{FF2B5EF4-FFF2-40B4-BE49-F238E27FC236}">
                <a16:creationId xmlns:a16="http://schemas.microsoft.com/office/drawing/2014/main" id="{6327EA94-E37D-1ACE-4F8F-2386DF3D8116}"/>
              </a:ext>
            </a:extLst>
          </p:cNvPr>
          <p:cNvPicPr>
            <a:picLocks noChangeAspect="1"/>
          </p:cNvPicPr>
          <p:nvPr/>
        </p:nvPicPr>
        <p:blipFill>
          <a:blip r:embed="rId5"/>
          <a:stretch>
            <a:fillRect/>
          </a:stretch>
        </p:blipFill>
        <p:spPr>
          <a:xfrm>
            <a:off x="596331" y="1359719"/>
            <a:ext cx="3678634" cy="3678634"/>
          </a:xfrm>
          <a:prstGeom prst="rect">
            <a:avLst/>
          </a:prstGeom>
        </p:spPr>
      </p:pic>
    </p:spTree>
    <p:extLst>
      <p:ext uri="{BB962C8B-B14F-4D97-AF65-F5344CB8AC3E}">
        <p14:creationId xmlns:p14="http://schemas.microsoft.com/office/powerpoint/2010/main" val="24351571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すっきり収納マルチポーチ</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素材：ポリエステル・ポリウレタン</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190×120×25mm</a:t>
            </a:r>
          </a:p>
          <a:p>
            <a:r>
              <a:rPr lang="ja-JP" altLang="en-US" sz="900" dirty="0">
                <a:latin typeface="Meiryo UI" panose="020B0604030504040204" pitchFamily="34" charset="-128"/>
                <a:ea typeface="Meiryo UI" panose="020B0604030504040204" pitchFamily="34" charset="-128"/>
              </a:rPr>
              <a:t>包装：包装袋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ゴムバンド式収納が多めで仕分けがしやすい。ペンやコスメの分別に便利なゴムバンドホルダー４つ付きの、すっきり収納マルチポーチ。通帳を収納できる大サイズのポケットが付いています。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4" name="図 33">
            <a:extLst>
              <a:ext uri="{FF2B5EF4-FFF2-40B4-BE49-F238E27FC236}">
                <a16:creationId xmlns:a16="http://schemas.microsoft.com/office/drawing/2014/main" id="{E7226C25-DEB4-6766-67FD-E1548C4459E2}"/>
              </a:ext>
            </a:extLst>
          </p:cNvPr>
          <p:cNvPicPr>
            <a:picLocks noChangeAspect="1"/>
          </p:cNvPicPr>
          <p:nvPr/>
        </p:nvPicPr>
        <p:blipFill>
          <a:blip r:embed="rId5"/>
          <a:stretch>
            <a:fillRect/>
          </a:stretch>
        </p:blipFill>
        <p:spPr>
          <a:xfrm>
            <a:off x="701382" y="1327151"/>
            <a:ext cx="3676417" cy="3676417"/>
          </a:xfrm>
          <a:prstGeom prst="rect">
            <a:avLst/>
          </a:prstGeom>
        </p:spPr>
      </p:pic>
    </p:spTree>
    <p:extLst>
      <p:ext uri="{BB962C8B-B14F-4D97-AF65-F5344CB8AC3E}">
        <p14:creationId xmlns:p14="http://schemas.microsoft.com/office/powerpoint/2010/main" val="20111377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オリジナルクリーナークロス</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印刷：</a:t>
            </a:r>
            <a:r>
              <a:rPr lang="en-US" altLang="ja-JP" sz="900" dirty="0">
                <a:latin typeface="Meiryo UI" panose="020B0604030504040204" pitchFamily="34" charset="-128"/>
                <a:ea typeface="Meiryo UI" panose="020B0604030504040204" pitchFamily="34" charset="-128"/>
              </a:rPr>
              <a:t>UV</a:t>
            </a:r>
            <a:r>
              <a:rPr lang="ja-JP" altLang="en-US" sz="900" dirty="0">
                <a:latin typeface="Meiryo UI" panose="020B0604030504040204" pitchFamily="34" charset="-128"/>
                <a:ea typeface="Meiryo UI" panose="020B0604030504040204" pitchFamily="34" charset="-128"/>
              </a:rPr>
              <a:t>インクジェット</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W150×H150㎜</a:t>
            </a:r>
            <a:r>
              <a:rPr lang="ja-JP" altLang="en-US" sz="900" dirty="0">
                <a:latin typeface="Meiryo UI" panose="020B0604030504040204" pitchFamily="34" charset="-128"/>
                <a:ea typeface="Meiryo UI" panose="020B0604030504040204" pitchFamily="34" charset="-128"/>
              </a:rPr>
              <a:t>以内</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素材：ポリエステル</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包装：個別袋入れ</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手の平サイズでスマホ画面やメガネ、モニターを傷つけずにキレイにふけるクリーナークロス。フルカラーで企業ロゴやイラスト・写真も色鮮やかにプリントできて、展示会用ノベルティに最適です。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graphicFrame>
        <p:nvGraphicFramePr>
          <p:cNvPr id="12" name="オブジェクト 11">
            <a:extLst>
              <a:ext uri="{FF2B5EF4-FFF2-40B4-BE49-F238E27FC236}">
                <a16:creationId xmlns:a16="http://schemas.microsoft.com/office/drawing/2014/main" id="{9B74A1CE-9B99-A1D8-C1BF-92073DA68E3B}"/>
              </a:ext>
            </a:extLst>
          </p:cNvPr>
          <p:cNvGraphicFramePr>
            <a:graphicFrameLocks noChangeAspect="1"/>
          </p:cNvGraphicFramePr>
          <p:nvPr/>
        </p:nvGraphicFramePr>
        <p:xfrm>
          <a:off x="670748" y="1331914"/>
          <a:ext cx="3686094" cy="3697842"/>
        </p:xfrm>
        <a:graphic>
          <a:graphicData uri="http://schemas.openxmlformats.org/presentationml/2006/ole">
            <mc:AlternateContent xmlns:mc="http://schemas.openxmlformats.org/markup-compatibility/2006">
              <mc:Choice xmlns:v="urn:schemas-microsoft-com:vml" Requires="v">
                <p:oleObj name="Image" r:id="rId5" imgW="6475647" imgH="6495344" progId="Photoshop.Image.13">
                  <p:embed/>
                </p:oleObj>
              </mc:Choice>
              <mc:Fallback>
                <p:oleObj name="Image" r:id="rId5" imgW="6475647" imgH="6495344" progId="Photoshop.Image.13">
                  <p:embed/>
                  <p:pic>
                    <p:nvPicPr>
                      <p:cNvPr id="12" name="オブジェクト 11">
                        <a:extLst>
                          <a:ext uri="{FF2B5EF4-FFF2-40B4-BE49-F238E27FC236}">
                            <a16:creationId xmlns:a16="http://schemas.microsoft.com/office/drawing/2014/main" id="{9B74A1CE-9B99-A1D8-C1BF-92073DA68E3B}"/>
                          </a:ext>
                        </a:extLst>
                      </p:cNvPr>
                      <p:cNvPicPr/>
                      <p:nvPr/>
                    </p:nvPicPr>
                    <p:blipFill>
                      <a:blip r:embed="rId6"/>
                      <a:stretch>
                        <a:fillRect/>
                      </a:stretch>
                    </p:blipFill>
                    <p:spPr>
                      <a:xfrm>
                        <a:off x="670748" y="1331914"/>
                        <a:ext cx="3686094" cy="3697842"/>
                      </a:xfrm>
                      <a:prstGeom prst="rect">
                        <a:avLst/>
                      </a:prstGeom>
                    </p:spPr>
                  </p:pic>
                </p:oleObj>
              </mc:Fallback>
            </mc:AlternateContent>
          </a:graphicData>
        </a:graphic>
      </p:graphicFrame>
    </p:spTree>
    <p:extLst>
      <p:ext uri="{BB962C8B-B14F-4D97-AF65-F5344CB8AC3E}">
        <p14:creationId xmlns:p14="http://schemas.microsoft.com/office/powerpoint/2010/main" val="1702555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ブックメモ付箋</a:t>
            </a:r>
            <a:r>
              <a:rPr lang="en-US" altLang="ja-JP" sz="2000" dirty="0">
                <a:solidFill>
                  <a:schemeClr val="bg1"/>
                </a:solidFill>
                <a:latin typeface="Meiryo UI" panose="020B0604030504040204" pitchFamily="34" charset="-128"/>
                <a:ea typeface="Meiryo UI" panose="020B0604030504040204" pitchFamily="34" charset="-128"/>
              </a:rPr>
              <a:t>(L)</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材：紙</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各色約</a:t>
            </a:r>
            <a:r>
              <a:rPr lang="en-US" altLang="ja-JP" sz="900" dirty="0">
                <a:latin typeface="Meiryo UI" panose="020B0604030504040204" pitchFamily="34" charset="-128"/>
                <a:ea typeface="Meiryo UI" panose="020B0604030504040204" pitchFamily="34" charset="-128"/>
              </a:rPr>
              <a:t>50</a:t>
            </a:r>
            <a:r>
              <a:rPr lang="ja-JP" altLang="en-US" sz="900">
                <a:latin typeface="Meiryo UI" panose="020B0604030504040204" pitchFamily="34" charset="-128"/>
                <a:ea typeface="Meiryo UI" panose="020B0604030504040204" pitchFamily="34" charset="-128"/>
              </a:rPr>
              <a:t>枚</a:t>
            </a:r>
            <a:r>
              <a:rPr lang="en-US" altLang="ja-JP" sz="900" dirty="0">
                <a:latin typeface="Meiryo UI" panose="020B0604030504040204" pitchFamily="34" charset="-128"/>
                <a:ea typeface="Meiryo UI" panose="020B0604030504040204" pitchFamily="34" charset="-128"/>
              </a:rPr>
              <a:t>)､PP </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79×135×6mm</a:t>
            </a:r>
            <a:r>
              <a:rPr lang="ja-JP" altLang="en-US" sz="900">
                <a:latin typeface="Meiryo UI" panose="020B0604030504040204" pitchFamily="34" charset="-128"/>
                <a:ea typeface="Meiryo UI" panose="020B0604030504040204" pitchFamily="34" charset="-128"/>
              </a:rPr>
              <a:t>（包装形態：</a:t>
            </a:r>
            <a:r>
              <a:rPr lang="en-US" altLang="ja-JP" sz="900" dirty="0">
                <a:latin typeface="Meiryo UI" panose="020B0604030504040204" pitchFamily="34" charset="-128"/>
                <a:ea typeface="Meiryo UI" panose="020B0604030504040204" pitchFamily="34" charset="-128"/>
              </a:rPr>
              <a:t>OPP</a:t>
            </a:r>
            <a:r>
              <a:rPr lang="ja-JP" altLang="en-US" sz="90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考：ロイヤルネイビー・リアルブラック・スノーホワイト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コンパクトで持ち歩きにも便利なブック型のメモ付箋、</a:t>
            </a:r>
            <a:r>
              <a:rPr lang="en-US" altLang="ja-JP" sz="1600" dirty="0">
                <a:latin typeface="Meiryo UI" panose="020B0604030504040204" pitchFamily="34" charset="-128"/>
                <a:ea typeface="Meiryo UI" panose="020B0604030504040204" pitchFamily="34" charset="-128"/>
              </a:rPr>
              <a:t>L</a:t>
            </a:r>
            <a:r>
              <a:rPr lang="ja-JP" altLang="en-US" sz="1600">
                <a:latin typeface="Meiryo UI" panose="020B0604030504040204" pitchFamily="34" charset="-128"/>
                <a:ea typeface="Meiryo UI" panose="020B0604030504040204" pitchFamily="34" charset="-128"/>
              </a:rPr>
              <a:t>サイズです。三種類の付箋がセットになっておりますので用途に合わせて使い分けられるため、とても便利で有難がられるアイテムです。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911370C9-0DEF-824B-AD62-EBCA2E4DBE78}"/>
              </a:ext>
            </a:extLst>
          </p:cNvPr>
          <p:cNvPicPr>
            <a:picLocks noChangeAspect="1"/>
          </p:cNvPicPr>
          <p:nvPr/>
        </p:nvPicPr>
        <p:blipFill>
          <a:blip r:embed="rId5"/>
          <a:stretch>
            <a:fillRect/>
          </a:stretch>
        </p:blipFill>
        <p:spPr>
          <a:xfrm>
            <a:off x="286496" y="1521264"/>
            <a:ext cx="4218006" cy="3298481"/>
          </a:xfrm>
          <a:prstGeom prst="rect">
            <a:avLst/>
          </a:prstGeom>
        </p:spPr>
      </p:pic>
    </p:spTree>
    <p:extLst>
      <p:ext uri="{BB962C8B-B14F-4D97-AF65-F5344CB8AC3E}">
        <p14:creationId xmlns:p14="http://schemas.microsoft.com/office/powerpoint/2010/main" val="323404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フロストスクエアミラー</a:t>
            </a:r>
            <a:r>
              <a:rPr lang="en-US" altLang="ja-JP" sz="2000" dirty="0">
                <a:solidFill>
                  <a:schemeClr val="bg1"/>
                </a:solidFill>
                <a:latin typeface="Meiryo UI" panose="020B0604030504040204" pitchFamily="34" charset="-128"/>
                <a:ea typeface="Meiryo UI" panose="020B0604030504040204" pitchFamily="34" charset="-128"/>
              </a:rPr>
              <a:t>(L)</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PS､</a:t>
            </a:r>
            <a:r>
              <a:rPr lang="ja-JP" altLang="en-US" sz="900">
                <a:latin typeface="Meiryo UI" panose="020B0604030504040204" pitchFamily="34" charset="-128"/>
                <a:ea typeface="Meiryo UI" panose="020B0604030504040204" pitchFamily="34" charset="-128"/>
              </a:rPr>
              <a:t>ガラス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125×166×8mm</a:t>
            </a:r>
            <a:r>
              <a:rPr lang="ja-JP" altLang="en-US" sz="900">
                <a:latin typeface="Meiryo UI" panose="020B0604030504040204" pitchFamily="34" charset="-128"/>
                <a:ea typeface="Meiryo UI" panose="020B0604030504040204" pitchFamily="34" charset="-128"/>
              </a:rPr>
              <a:t>（包装形態：</a:t>
            </a:r>
            <a:r>
              <a:rPr lang="en-US"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考：フロストレッド・フロストブラック・フロストホワイト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透け感のあるフロストな見た目がオシャレなスクエアタイプの</a:t>
            </a:r>
            <a:r>
              <a:rPr lang="en-US" altLang="ja-JP" sz="1600" dirty="0">
                <a:latin typeface="Meiryo UI" panose="020B0604030504040204" pitchFamily="34" charset="-128"/>
                <a:ea typeface="Meiryo UI" panose="020B0604030504040204" pitchFamily="34" charset="-128"/>
              </a:rPr>
              <a:t>L</a:t>
            </a:r>
            <a:r>
              <a:rPr lang="ja-JP" altLang="en-US" sz="1600">
                <a:latin typeface="Meiryo UI" panose="020B0604030504040204" pitchFamily="34" charset="-128"/>
                <a:ea typeface="Meiryo UI" panose="020B0604030504040204" pitchFamily="34" charset="-128"/>
              </a:rPr>
              <a:t>サイズミラーです。カバー部分にはフルカラーのオリジナルプリントが可能ですので、特に女性向けのノベルティグッズにおすすめ！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DD2DEAE0-257B-E640-9CFC-42B305E9216B}"/>
              </a:ext>
            </a:extLst>
          </p:cNvPr>
          <p:cNvPicPr>
            <a:picLocks noChangeAspect="1"/>
          </p:cNvPicPr>
          <p:nvPr/>
        </p:nvPicPr>
        <p:blipFill>
          <a:blip r:embed="rId5"/>
          <a:stretch>
            <a:fillRect/>
          </a:stretch>
        </p:blipFill>
        <p:spPr>
          <a:xfrm>
            <a:off x="423555" y="1397841"/>
            <a:ext cx="4145797" cy="3615520"/>
          </a:xfrm>
          <a:prstGeom prst="rect">
            <a:avLst/>
          </a:prstGeom>
        </p:spPr>
      </p:pic>
    </p:spTree>
    <p:extLst>
      <p:ext uri="{BB962C8B-B14F-4D97-AF65-F5344CB8AC3E}">
        <p14:creationId xmlns:p14="http://schemas.microsoft.com/office/powerpoint/2010/main" val="23694939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リサイクル</a:t>
            </a:r>
            <a:r>
              <a:rPr lang="en" altLang="ja-JP" sz="2000" dirty="0">
                <a:solidFill>
                  <a:schemeClr val="bg1"/>
                </a:solidFill>
                <a:latin typeface="Meiryo UI" panose="020B0604030504040204" pitchFamily="34" charset="-128"/>
                <a:ea typeface="Meiryo UI" panose="020B0604030504040204" pitchFamily="34" charset="-128"/>
              </a:rPr>
              <a:t>A6</a:t>
            </a:r>
            <a:r>
              <a:rPr lang="ja-JP" altLang="en-US" sz="2000">
                <a:solidFill>
                  <a:schemeClr val="bg1"/>
                </a:solidFill>
                <a:latin typeface="Meiryo UI" panose="020B0604030504040204" pitchFamily="34" charset="-128"/>
                <a:ea typeface="Meiryo UI" panose="020B0604030504040204" pitchFamily="34" charset="-128"/>
              </a:rPr>
              <a:t>メモパッド</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材：再生紙</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80</a:t>
            </a:r>
            <a:r>
              <a:rPr lang="ja-JP" altLang="en-US" sz="900">
                <a:latin typeface="Meiryo UI" panose="020B0604030504040204" pitchFamily="34" charset="-128"/>
                <a:ea typeface="Meiryo UI" panose="020B0604030504040204" pitchFamily="34" charset="-128"/>
              </a:rPr>
              <a:t>枚</a:t>
            </a:r>
            <a:r>
              <a:rPr lang="en-US" altLang="ja-JP" sz="900" dirty="0">
                <a:latin typeface="Meiryo UI" panose="020B0604030504040204" pitchFamily="34" charset="-128"/>
                <a:ea typeface="Meiryo UI" panose="020B0604030504040204" pitchFamily="34" charset="-128"/>
              </a:rPr>
              <a:t>)</a:t>
            </a: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103×148×9mm</a:t>
            </a:r>
            <a:r>
              <a:rPr lang="ja-JP" altLang="en-US" sz="900">
                <a:latin typeface="Meiryo UI" panose="020B0604030504040204" pitchFamily="34" charset="-128"/>
                <a:ea typeface="Meiryo UI" panose="020B0604030504040204" pitchFamily="34" charset="-128"/>
              </a:rPr>
              <a:t>（包装形態：</a:t>
            </a:r>
            <a:r>
              <a:rPr lang="en" altLang="ja-JP" sz="900" dirty="0">
                <a:latin typeface="Meiryo UI" panose="020B0604030504040204" pitchFamily="34" charset="-128"/>
                <a:ea typeface="Meiryo UI" panose="020B0604030504040204" pitchFamily="34" charset="-128"/>
              </a:rPr>
              <a:t>OPP</a:t>
            </a:r>
            <a:r>
              <a:rPr lang="ja-JP" altLang="en-US" sz="90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考：再生紙使用（</a:t>
            </a:r>
            <a:r>
              <a:rPr lang="en" altLang="ja-JP" sz="900" dirty="0">
                <a:latin typeface="Meiryo UI" panose="020B0604030504040204" pitchFamily="34" charset="-128"/>
                <a:ea typeface="Meiryo UI" panose="020B0604030504040204" pitchFamily="34" charset="-128"/>
              </a:rPr>
              <a:t>R</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マーク（本体裏面）</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ブルー、レッド、ブラック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地球環境に優しい再生紙を使用した</a:t>
            </a:r>
            <a:r>
              <a:rPr lang="en" altLang="ja-JP" sz="1600" dirty="0">
                <a:latin typeface="Meiryo UI" panose="020B0604030504040204" pitchFamily="34" charset="-128"/>
                <a:ea typeface="Meiryo UI" panose="020B0604030504040204" pitchFamily="34" charset="-128"/>
              </a:rPr>
              <a:t>A6</a:t>
            </a:r>
            <a:r>
              <a:rPr lang="ja-JP" altLang="en-US" sz="1600">
                <a:latin typeface="Meiryo UI" panose="020B0604030504040204" pitchFamily="34" charset="-128"/>
                <a:ea typeface="Meiryo UI" panose="020B0604030504040204" pitchFamily="34" charset="-128"/>
              </a:rPr>
              <a:t>サイズのリサイクルメモパッドです。とてもシンプルなデザインで、どんなオリジナル名入れでもマッチしますので、ノベルティ用などにおすすめです。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4FB10F8B-21DA-C74C-BAA3-CF3027F2407D}"/>
              </a:ext>
            </a:extLst>
          </p:cNvPr>
          <p:cNvPicPr>
            <a:picLocks noChangeAspect="1"/>
          </p:cNvPicPr>
          <p:nvPr/>
        </p:nvPicPr>
        <p:blipFill>
          <a:blip r:embed="rId5"/>
          <a:stretch>
            <a:fillRect/>
          </a:stretch>
        </p:blipFill>
        <p:spPr>
          <a:xfrm>
            <a:off x="807641" y="1597412"/>
            <a:ext cx="3175000" cy="3175000"/>
          </a:xfrm>
          <a:prstGeom prst="rect">
            <a:avLst/>
          </a:prstGeom>
        </p:spPr>
      </p:pic>
    </p:spTree>
    <p:extLst>
      <p:ext uri="{BB962C8B-B14F-4D97-AF65-F5344CB8AC3E}">
        <p14:creationId xmlns:p14="http://schemas.microsoft.com/office/powerpoint/2010/main" val="40460754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リサイクル</a:t>
            </a:r>
            <a:r>
              <a:rPr lang="en" altLang="ja-JP" sz="2000" dirty="0">
                <a:solidFill>
                  <a:schemeClr val="bg1"/>
                </a:solidFill>
                <a:latin typeface="Meiryo UI" panose="020B0604030504040204" pitchFamily="34" charset="-128"/>
                <a:ea typeface="Meiryo UI" panose="020B0604030504040204" pitchFamily="34" charset="-128"/>
              </a:rPr>
              <a:t>A6</a:t>
            </a:r>
            <a:r>
              <a:rPr lang="ja-JP" altLang="en-US" sz="2000">
                <a:solidFill>
                  <a:schemeClr val="bg1"/>
                </a:solidFill>
                <a:latin typeface="Meiryo UI" panose="020B0604030504040204" pitchFamily="34" charset="-128"/>
                <a:ea typeface="Meiryo UI" panose="020B0604030504040204" pitchFamily="34" charset="-128"/>
              </a:rPr>
              <a:t>リングメモ</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633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材：再生紙</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60</a:t>
            </a:r>
            <a:r>
              <a:rPr lang="ja-JP" altLang="en-US" sz="900">
                <a:latin typeface="Meiryo UI" panose="020B0604030504040204" pitchFamily="34" charset="-128"/>
                <a:ea typeface="Meiryo UI" panose="020B0604030504040204" pitchFamily="34" charset="-128"/>
              </a:rPr>
              <a:t>枚</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スチール 他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103×153×7mm</a:t>
            </a:r>
            <a:r>
              <a:rPr lang="ja-JP" altLang="en-US" sz="900">
                <a:latin typeface="Meiryo UI" panose="020B0604030504040204" pitchFamily="34" charset="-128"/>
                <a:ea typeface="Meiryo UI" panose="020B0604030504040204" pitchFamily="34" charset="-128"/>
              </a:rPr>
              <a:t>（包装形態：</a:t>
            </a:r>
            <a:r>
              <a:rPr lang="en" altLang="ja-JP" sz="900" dirty="0">
                <a:latin typeface="Meiryo UI" panose="020B0604030504040204" pitchFamily="34" charset="-128"/>
                <a:ea typeface="Meiryo UI" panose="020B0604030504040204" pitchFamily="34" charset="-128"/>
              </a:rPr>
              <a:t>OPP</a:t>
            </a:r>
            <a:r>
              <a:rPr lang="ja-JP" altLang="en-US" sz="90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考：再生紙使用（</a:t>
            </a:r>
            <a:r>
              <a:rPr lang="en" altLang="ja-JP" sz="900" dirty="0">
                <a:latin typeface="Meiryo UI" panose="020B0604030504040204" pitchFamily="34" charset="-128"/>
                <a:ea typeface="Meiryo UI" panose="020B0604030504040204" pitchFamily="34" charset="-128"/>
              </a:rPr>
              <a:t>R</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マーク（本体裏面）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ナチュラル</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地球環境に優しい再生紙を使用した</a:t>
            </a:r>
            <a:r>
              <a:rPr lang="en" altLang="ja-JP" sz="1600" dirty="0">
                <a:latin typeface="Meiryo UI" panose="020B0604030504040204" pitchFamily="34" charset="-128"/>
                <a:ea typeface="Meiryo UI" panose="020B0604030504040204" pitchFamily="34" charset="-128"/>
              </a:rPr>
              <a:t>A6</a:t>
            </a:r>
            <a:r>
              <a:rPr lang="ja-JP" altLang="en-US" sz="1600">
                <a:latin typeface="Meiryo UI" panose="020B0604030504040204" pitchFamily="34" charset="-128"/>
                <a:ea typeface="Meiryo UI" panose="020B0604030504040204" pitchFamily="34" charset="-128"/>
              </a:rPr>
              <a:t>サイズのリサイクルリングメモです。とてもシンプルなデザインで、どんなオリジナル名入れでもマッチしますので、ノベルティ用などにおすすめです。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25F719F9-534E-2047-B058-1C7BEC73E4A3}"/>
              </a:ext>
            </a:extLst>
          </p:cNvPr>
          <p:cNvPicPr>
            <a:picLocks noChangeAspect="1"/>
          </p:cNvPicPr>
          <p:nvPr/>
        </p:nvPicPr>
        <p:blipFill>
          <a:blip r:embed="rId5"/>
          <a:stretch>
            <a:fillRect/>
          </a:stretch>
        </p:blipFill>
        <p:spPr>
          <a:xfrm>
            <a:off x="807641" y="1513948"/>
            <a:ext cx="3175000" cy="3175000"/>
          </a:xfrm>
          <a:prstGeom prst="rect">
            <a:avLst/>
          </a:prstGeom>
        </p:spPr>
      </p:pic>
    </p:spTree>
    <p:extLst>
      <p:ext uri="{BB962C8B-B14F-4D97-AF65-F5344CB8AC3E}">
        <p14:creationId xmlns:p14="http://schemas.microsoft.com/office/powerpoint/2010/main" val="883789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スリムタッチペン</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カラー展開：ブラック</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ホワイト	</a:t>
            </a:r>
          </a:p>
          <a:p>
            <a:r>
              <a:rPr lang="ja-JP" altLang="en-US" sz="900" dirty="0">
                <a:latin typeface="Meiryo UI" panose="020B0604030504040204" pitchFamily="34" charset="-128"/>
                <a:ea typeface="Meiryo UI" panose="020B0604030504040204" pitchFamily="34" charset="-128"/>
              </a:rPr>
              <a:t>素材：真鍮、シリコーンゴム 他</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122(mm)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OPP</a:t>
            </a:r>
            <a:r>
              <a:rPr lang="ja-JP" altLang="en-US" sz="900" dirty="0">
                <a:latin typeface="Meiryo UI" panose="020B0604030504040204" pitchFamily="34" charset="-128"/>
                <a:ea typeface="Meiryo UI" panose="020B0604030504040204" pitchFamily="34" charset="-128"/>
              </a:rPr>
              <a:t>袋、台紙</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台紙面</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、対応機器</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スマートフォン、タブレット</a:t>
            </a:r>
            <a:r>
              <a:rPr lang="en-US" altLang="ja-JP" sz="900" dirty="0">
                <a:latin typeface="Meiryo UI" panose="020B0604030504040204" pitchFamily="34" charset="-128"/>
                <a:ea typeface="Meiryo UI" panose="020B0604030504040204" pitchFamily="34" charset="-128"/>
              </a:rPr>
              <a:t>PC</a:t>
            </a:r>
            <a:r>
              <a:rPr lang="ja-JP" altLang="en-US" sz="900" dirty="0">
                <a:latin typeface="Meiryo UI" panose="020B0604030504040204" pitchFamily="34" charset="-128"/>
                <a:ea typeface="Meiryo UI" panose="020B0604030504040204" pitchFamily="34" charset="-128"/>
              </a:rPr>
              <a:t>など</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5033"/>
          </a:xfrm>
          <a:prstGeom prst="rect">
            <a:avLst/>
          </a:prstGeom>
          <a:noFill/>
        </p:spPr>
        <p:txBody>
          <a:bodyPr wrap="square" lIns="0" tIns="46800" rIns="0" spcCol="360000" rtlCol="0">
            <a:spAutoFit/>
          </a:bodyPr>
          <a:lstStyle/>
          <a:p>
            <a:pPr algn="just">
              <a:lnSpc>
                <a:spcPts val="2400"/>
              </a:lnSpc>
            </a:pPr>
            <a:r>
              <a:rPr lang="ja-JP" altLang="en-US" sz="1600" dirty="0"/>
              <a:t>業界最スリムクラスで持ち歩きにも非常に便利なタッチペンです。グッドデザイン賞受賞アイテムで、見た目にもおしゃれ。手帳のペンホルダーにボールペンと一緒に収納することも可能。</a:t>
            </a:r>
          </a:p>
          <a:p>
            <a:pPr algn="just">
              <a:lnSpc>
                <a:spcPts val="2400"/>
              </a:lnSpc>
            </a:pPr>
            <a:endParaRPr lang="ja-JP" altLang="en-US" sz="1600" dirty="0"/>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26" name="Picture 2">
            <a:extLst>
              <a:ext uri="{FF2B5EF4-FFF2-40B4-BE49-F238E27FC236}">
                <a16:creationId xmlns:a16="http://schemas.microsoft.com/office/drawing/2014/main" id="{A0D25973-865E-3E2E-E324-D5E50D1C1BC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1731" y="1422052"/>
            <a:ext cx="3560089" cy="35600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17623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ホワイトボード型ミニノート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カラー展開：ブラック</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ホワイト</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素材：紙、</a:t>
            </a:r>
            <a:r>
              <a:rPr lang="en-US" altLang="ja-JP" sz="900" dirty="0">
                <a:latin typeface="Meiryo UI" panose="020B0604030504040204" pitchFamily="34" charset="-128"/>
                <a:ea typeface="Meiryo UI" panose="020B0604030504040204" pitchFamily="34" charset="-128"/>
              </a:rPr>
              <a:t>PP </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/100×140×11(mm)</a:t>
            </a:r>
            <a:r>
              <a:rPr lang="ja-JP" altLang="en-US" sz="900" dirty="0">
                <a:latin typeface="Meiryo UI" panose="020B0604030504040204" pitchFamily="34" charset="-128"/>
                <a:ea typeface="Meiryo UI" panose="020B0604030504040204" pitchFamily="34" charset="-128"/>
              </a:rPr>
              <a:t>、マーカー</a:t>
            </a:r>
            <a:r>
              <a:rPr lang="en-US" altLang="ja-JP" sz="900" dirty="0">
                <a:latin typeface="Meiryo UI" panose="020B0604030504040204" pitchFamily="34" charset="-128"/>
                <a:ea typeface="Meiryo UI" panose="020B0604030504040204" pitchFamily="34" charset="-128"/>
              </a:rPr>
              <a:t>/114〈mm)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OPP</a:t>
            </a:r>
            <a:r>
              <a:rPr lang="ja-JP" altLang="en-US" sz="900" dirty="0">
                <a:latin typeface="Meiryo UI" panose="020B0604030504040204" pitchFamily="34" charset="-128"/>
                <a:ea typeface="Meiryo UI" panose="020B0604030504040204" pitchFamily="34" charset="-128"/>
              </a:rPr>
              <a:t>袋</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備考：ホワイトボード</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枚</a:t>
            </a:r>
            <a:r>
              <a:rPr lang="en-US" altLang="ja-JP" sz="900" dirty="0">
                <a:latin typeface="Meiryo UI" panose="020B0604030504040204" pitchFamily="34" charset="-128"/>
                <a:ea typeface="Meiryo UI" panose="020B0604030504040204" pitchFamily="34" charset="-128"/>
              </a:rPr>
              <a:t>(6</a:t>
            </a:r>
            <a:r>
              <a:rPr lang="ja-JP" altLang="en-US" sz="900" dirty="0">
                <a:latin typeface="Meiryo UI" panose="020B0604030504040204" pitchFamily="34" charset="-128"/>
                <a:ea typeface="Meiryo UI" panose="020B0604030504040204" pitchFamily="34" charset="-128"/>
              </a:rPr>
              <a:t>ページ</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、クリアシート</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枚、ホワイトボード専用マーカー</a:t>
            </a:r>
            <a:r>
              <a:rPr lang="en-US" altLang="ja-JP" sz="900" dirty="0">
                <a:latin typeface="Meiryo UI" panose="020B0604030504040204" pitchFamily="34" charset="-128"/>
                <a:ea typeface="Meiryo UI" panose="020B0604030504040204" pitchFamily="34" charset="-128"/>
              </a:rPr>
              <a:t>1</a:t>
            </a:r>
            <a:r>
              <a:rPr lang="ja-JP" altLang="en-US" sz="900" dirty="0">
                <a:latin typeface="Meiryo UI" panose="020B0604030504040204" pitchFamily="34" charset="-128"/>
                <a:ea typeface="Meiryo UI" panose="020B0604030504040204" pitchFamily="34" charset="-128"/>
              </a:rPr>
              <a:t>本、取説付</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ミニノート型のホワイトボードです。会議やミーティングに非常に便利な上、ホワイトボードフィルムが</a:t>
            </a:r>
            <a:r>
              <a:rPr lang="en-US" altLang="ja-JP" sz="1600" dirty="0"/>
              <a:t>3</a:t>
            </a:r>
            <a:r>
              <a:rPr lang="ja-JP" altLang="en-US" sz="1600" dirty="0"/>
              <a:t>枚セットになっており、消したくない内容はフィルムを被せて保存することが可能。</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26" name="Picture 2">
            <a:extLst>
              <a:ext uri="{FF2B5EF4-FFF2-40B4-BE49-F238E27FC236}">
                <a16:creationId xmlns:a16="http://schemas.microsoft.com/office/drawing/2014/main" id="{537FD777-6A20-1D6D-AE9C-52DE4D2C709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2949" t="12949" r="16688" b="16688"/>
          <a:stretch/>
        </p:blipFill>
        <p:spPr bwMode="auto">
          <a:xfrm>
            <a:off x="914858" y="1496155"/>
            <a:ext cx="3292186" cy="3292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440673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818</TotalTime>
  <Words>2651</Words>
  <Application>Microsoft Office PowerPoint</Application>
  <PresentationFormat>画面に合わせる (4:3)</PresentationFormat>
  <Paragraphs>443</Paragraphs>
  <Slides>32</Slides>
  <Notes>32</Notes>
  <HiddenSlides>0</HiddenSlides>
  <MMClips>0</MMClips>
  <ScaleCrop>false</ScaleCrop>
  <HeadingPairs>
    <vt:vector size="8" baseType="variant">
      <vt:variant>
        <vt:lpstr>使用されているフォント</vt:lpstr>
      </vt:variant>
      <vt:variant>
        <vt:i4>6</vt:i4>
      </vt:variant>
      <vt:variant>
        <vt:lpstr>テーマ</vt:lpstr>
      </vt:variant>
      <vt:variant>
        <vt:i4>1</vt:i4>
      </vt:variant>
      <vt:variant>
        <vt:lpstr>埋め込まれた OLE サーバー</vt:lpstr>
      </vt:variant>
      <vt:variant>
        <vt:i4>1</vt:i4>
      </vt:variant>
      <vt:variant>
        <vt:lpstr>スライド タイトル</vt:lpstr>
      </vt:variant>
      <vt:variant>
        <vt:i4>32</vt:i4>
      </vt:variant>
    </vt:vector>
  </HeadingPairs>
  <TitlesOfParts>
    <vt:vector size="40" baseType="lpstr">
      <vt:lpstr>-apple-system</vt:lpstr>
      <vt:lpstr>Meiryo UI</vt:lpstr>
      <vt:lpstr>游ゴシック</vt:lpstr>
      <vt:lpstr>Arial</vt:lpstr>
      <vt:lpstr>Calibri</vt:lpstr>
      <vt:lpstr>Calibri Light</vt:lpstr>
      <vt:lpstr>Office テーマ</vt:lpstr>
      <vt:lpstr>Image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255</cp:revision>
  <cp:lastPrinted>2021-07-20T08:57:41Z</cp:lastPrinted>
  <dcterms:created xsi:type="dcterms:W3CDTF">2021-06-21T09:41:39Z</dcterms:created>
  <dcterms:modified xsi:type="dcterms:W3CDTF">2024-07-25T08:32:30Z</dcterms:modified>
</cp:coreProperties>
</file>