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8" r:id="rId14"/>
    <p:sldId id="28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7309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404931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ハードカバーノート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罫線</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a:latin typeface="Meiryo UI" panose="020B0604030504040204" pitchFamily="34" charset="-128"/>
                <a:ea typeface="Meiryo UI" panose="020B0604030504040204" pitchFamily="34" charset="-128"/>
              </a:rPr>
              <a:t>145×215×12mm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考：レッド・シルバー・ネイビー・ブラック・ゴールド・ホワイト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フルカラープリントも可能なハードカバーは全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色展開の中から選べるノートです。中は使い勝手の良い</a:t>
            </a:r>
            <a:r>
              <a:rPr lang="en-US" altLang="ja-JP" sz="1600" dirty="0">
                <a:latin typeface="Meiryo UI" panose="020B0604030504040204" pitchFamily="34" charset="-128"/>
                <a:ea typeface="Meiryo UI" panose="020B0604030504040204" pitchFamily="34" charset="-128"/>
              </a:rPr>
              <a:t>6</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幅罫線タイプで、約</a:t>
            </a:r>
            <a:r>
              <a:rPr lang="en-US" altLang="ja-JP" sz="1600" dirty="0">
                <a:latin typeface="Meiryo UI" panose="020B0604030504040204" pitchFamily="34" charset="-128"/>
                <a:ea typeface="Meiryo UI" panose="020B0604030504040204" pitchFamily="34" charset="-128"/>
              </a:rPr>
              <a:t>70</a:t>
            </a:r>
            <a:r>
              <a:rPr lang="ja-JP" altLang="en-US" sz="1600">
                <a:latin typeface="Meiryo UI" panose="020B0604030504040204" pitchFamily="34" charset="-128"/>
                <a:ea typeface="Meiryo UI" panose="020B0604030504040204" pitchFamily="34" charset="-128"/>
              </a:rPr>
              <a:t>ページありますのでビジネスシーンでも役立ちます。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124F9D6-FC20-484B-986E-8D4BDEF6E51A}"/>
              </a:ext>
            </a:extLst>
          </p:cNvPr>
          <p:cNvPicPr>
            <a:picLocks noChangeAspect="1"/>
          </p:cNvPicPr>
          <p:nvPr/>
        </p:nvPicPr>
        <p:blipFill>
          <a:blip r:embed="rId5"/>
          <a:stretch>
            <a:fillRect/>
          </a:stretch>
        </p:blipFill>
        <p:spPr>
          <a:xfrm>
            <a:off x="643955" y="1456234"/>
            <a:ext cx="3896505" cy="3428542"/>
          </a:xfrm>
          <a:prstGeom prst="rect">
            <a:avLst/>
          </a:prstGeom>
        </p:spPr>
      </p:pic>
    </p:spTree>
    <p:extLst>
      <p:ext uri="{BB962C8B-B14F-4D97-AF65-F5344CB8AC3E}">
        <p14:creationId xmlns:p14="http://schemas.microsoft.com/office/powerpoint/2010/main" val="239345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152×210×8mm </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282C57-B388-3F48-83B3-C3DB55C815D0}"/>
              </a:ext>
            </a:extLst>
          </p:cNvPr>
          <p:cNvPicPr>
            <a:picLocks noChangeAspect="1"/>
          </p:cNvPicPr>
          <p:nvPr/>
        </p:nvPicPr>
        <p:blipFill>
          <a:blip r:embed="rId5"/>
          <a:stretch>
            <a:fillRect/>
          </a:stretch>
        </p:blipFill>
        <p:spPr>
          <a:xfrm>
            <a:off x="850246" y="1624416"/>
            <a:ext cx="3175000" cy="3175000"/>
          </a:xfrm>
          <a:prstGeom prst="rect">
            <a:avLst/>
          </a:prstGeom>
        </p:spPr>
      </p:pic>
    </p:spTree>
    <p:extLst>
      <p:ext uri="{BB962C8B-B14F-4D97-AF65-F5344CB8AC3E}">
        <p14:creationId xmlns:p14="http://schemas.microsoft.com/office/powerpoint/2010/main" val="32555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レザースタイルメタルペン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材：真鍮</a:t>
            </a:r>
            <a:r>
              <a:rPr lang="en-US"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133mm</a:t>
            </a:r>
            <a:r>
              <a:rPr lang="ja-JP" altLang="en-US" sz="900">
                <a:latin typeface="Meiryo UI" panose="020B0604030504040204" pitchFamily="34" charset="-128"/>
                <a:ea typeface="Meiryo UI" panose="020B0604030504040204" pitchFamily="34" charset="-128"/>
              </a:rPr>
              <a:t>（包装形態：紙箱）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考：ネイビー・ブラック・ベージュ・ホワイト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メタリックな質感の上、握り部分にレザー風素材を使用したことで高級感を持たせたボールペンです。専用の箱付きのため、記念品などとしても利用できますので、是非お試し下さい。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F1E697D-ABE4-6243-95AE-891120E06837}"/>
              </a:ext>
            </a:extLst>
          </p:cNvPr>
          <p:cNvPicPr>
            <a:picLocks noChangeAspect="1"/>
          </p:cNvPicPr>
          <p:nvPr/>
        </p:nvPicPr>
        <p:blipFill>
          <a:blip r:embed="rId5"/>
          <a:stretch>
            <a:fillRect/>
          </a:stretch>
        </p:blipFill>
        <p:spPr>
          <a:xfrm>
            <a:off x="767957" y="1522702"/>
            <a:ext cx="3449346" cy="3449346"/>
          </a:xfrm>
          <a:prstGeom prst="rect">
            <a:avLst/>
          </a:prstGeom>
        </p:spPr>
      </p:pic>
    </p:spTree>
    <p:extLst>
      <p:ext uri="{BB962C8B-B14F-4D97-AF65-F5344CB8AC3E}">
        <p14:creationId xmlns:p14="http://schemas.microsoft.com/office/powerpoint/2010/main" val="180912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707886"/>
          </a:xfrm>
          <a:prstGeom prst="rect">
            <a:avLst/>
          </a:prstGeom>
          <a:noFill/>
        </p:spPr>
        <p:txBody>
          <a:bodyPr wrap="square" rtlCol="0">
            <a:spAutoFit/>
          </a:bodyPr>
          <a:lstStyle/>
          <a:p>
            <a:pPr algn="ctr"/>
            <a:r>
              <a:rPr lang="ja-JP" altLang="ja-JP" sz="2000" b="0" strike="noStrike" spc="-1" dirty="0">
                <a:solidFill>
                  <a:srgbClr val="FFFFFF"/>
                </a:solidFill>
                <a:latin typeface="Meiryo UI"/>
                <a:ea typeface="Meiryo UI"/>
              </a:rPr>
              <a:t>涼感マフラータオル</a:t>
            </a:r>
            <a:r>
              <a:rPr lang="en-US" altLang="ja-JP" sz="2000" b="0" strike="noStrike" spc="-1" dirty="0">
                <a:solidFill>
                  <a:srgbClr val="FFFFFF"/>
                </a:solidFill>
                <a:latin typeface="Meiryo UI"/>
                <a:ea typeface="Meiryo UI"/>
              </a:rPr>
              <a:t>(</a:t>
            </a:r>
            <a:r>
              <a:rPr lang="ja-JP" altLang="ja-JP" sz="2000" b="0" strike="noStrike" spc="-1" dirty="0">
                <a:solidFill>
                  <a:srgbClr val="FFFFFF"/>
                </a:solidFill>
                <a:latin typeface="Meiryo UI"/>
                <a:ea typeface="Meiryo UI"/>
              </a:rPr>
              <a:t>巾着付</a:t>
            </a:r>
            <a:r>
              <a:rPr lang="en-US" altLang="ja-JP" sz="2000" b="0" strike="noStrike" spc="-1" dirty="0">
                <a:solidFill>
                  <a:srgbClr val="FFFFFF"/>
                </a:solidFill>
                <a:latin typeface="Meiryo UI"/>
                <a:ea typeface="Meiryo UI"/>
              </a:rPr>
              <a:t>)</a:t>
            </a:r>
            <a:endParaRPr lang="en-US" altLang="ja-JP" sz="2000" b="0" strike="noStrike" spc="-1" dirty="0">
              <a:latin typeface="Arial"/>
            </a:endParaRPr>
          </a:p>
          <a:p>
            <a:pPr algn="ct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材：タオル</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ポリエステル､巾着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ポリエステル 他</a:t>
            </a:r>
            <a:endParaRPr lang="en-US" altLang="ja-JP" sz="900" b="0" strike="noStrike" spc="-1" dirty="0">
              <a:latin typeface="Arial"/>
            </a:endParaRPr>
          </a:p>
          <a:p>
            <a:pPr>
              <a:lnSpc>
                <a:spcPct val="100000"/>
              </a:lnSpc>
            </a:pPr>
            <a:r>
              <a:rPr lang="ja-JP" altLang="ja-JP" sz="900" b="0" strike="noStrike" spc="199" dirty="0">
                <a:solidFill>
                  <a:srgbClr val="000000"/>
                </a:solidFill>
                <a:latin typeface="Meiryo UI"/>
                <a:ea typeface="Meiryo UI"/>
              </a:rPr>
              <a:t>サイズ</a:t>
            </a:r>
            <a:r>
              <a:rPr lang="ja-JP" altLang="ja-JP" sz="900" b="0" strike="noStrike" spc="-1" dirty="0">
                <a:solidFill>
                  <a:srgbClr val="000000"/>
                </a:solidFill>
                <a:latin typeface="Meiryo UI"/>
                <a:ea typeface="Meiryo UI"/>
              </a:rPr>
              <a:t>：タオル</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約</a:t>
            </a:r>
            <a:r>
              <a:rPr lang="en-US" altLang="ja-JP" sz="900" b="0" strike="noStrike" spc="-1" dirty="0">
                <a:solidFill>
                  <a:srgbClr val="000000"/>
                </a:solidFill>
                <a:latin typeface="Meiryo UI"/>
                <a:ea typeface="Meiryo UI"/>
              </a:rPr>
              <a:t>900×200mm</a:t>
            </a:r>
            <a:r>
              <a:rPr lang="ja-JP" altLang="ja-JP" sz="900" b="0" strike="noStrike" spc="-1" dirty="0">
                <a:solidFill>
                  <a:srgbClr val="000000"/>
                </a:solidFill>
                <a:latin typeface="Meiryo UI"/>
                <a:ea typeface="Meiryo UI"/>
              </a:rPr>
              <a:t>､</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　　　　　　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本体</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約</a:t>
            </a:r>
            <a:r>
              <a:rPr lang="en-US" altLang="ja-JP" sz="900" b="0" strike="noStrike" spc="-1" dirty="0">
                <a:solidFill>
                  <a:srgbClr val="000000"/>
                </a:solidFill>
                <a:latin typeface="Meiryo UI"/>
                <a:ea typeface="Meiryo UI"/>
              </a:rPr>
              <a:t>95×137mm</a:t>
            </a:r>
            <a:r>
              <a:rPr lang="ja-JP" altLang="ja-JP" sz="900" b="0" strike="noStrike" spc="-1" dirty="0">
                <a:solidFill>
                  <a:srgbClr val="000000"/>
                </a:solidFill>
                <a:latin typeface="Meiryo UI"/>
                <a:ea typeface="Meiryo UI"/>
              </a:rPr>
              <a:t>､巾着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底面</a:t>
            </a:r>
            <a:r>
              <a:rPr lang="en-US" altLang="ja-JP" sz="900" b="0" strike="noStrike" spc="-1" dirty="0">
                <a:solidFill>
                  <a:srgbClr val="000000"/>
                </a:solidFill>
                <a:latin typeface="Meiryo UI"/>
                <a:ea typeface="Meiryo UI"/>
              </a:rPr>
              <a:t>)/φ57mm</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　　　　　（包装形態：</a:t>
            </a:r>
            <a:r>
              <a:rPr lang="en-US" altLang="ja-JP" sz="900" b="0" strike="noStrike" spc="-1" dirty="0">
                <a:solidFill>
                  <a:srgbClr val="000000"/>
                </a:solidFill>
                <a:latin typeface="Meiryo UI"/>
                <a:ea typeface="Meiryo UI"/>
              </a:rPr>
              <a:t>OPP</a:t>
            </a:r>
            <a:r>
              <a:rPr lang="ja-JP" altLang="ja-JP" sz="900" b="0" strike="noStrike" spc="-1" dirty="0">
                <a:solidFill>
                  <a:srgbClr val="000000"/>
                </a:solidFill>
                <a:latin typeface="Meiryo UI"/>
                <a:ea typeface="Meiryo UI"/>
              </a:rPr>
              <a:t>袋､台紙） </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付属品：取説付</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台紙面</a:t>
            </a:r>
            <a:r>
              <a:rPr lang="en-US" altLang="ja-JP" sz="900" b="0" strike="noStrike" spc="-1" dirty="0">
                <a:solidFill>
                  <a:srgbClr val="000000"/>
                </a:solidFill>
                <a:latin typeface="Meiryo UI"/>
                <a:ea typeface="Meiryo UI"/>
              </a:rPr>
              <a:t>)</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8729"/>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濡らして絞ればヒンヤリと心地良い量感を与えてくれるマフラータオルは、夏場の屋外フェスから現場作業まで、幅広いシーンで利用可能です。</a:t>
            </a:r>
            <a:endParaRPr lang="en-US" altLang="ja-JP" sz="1600" b="0" strike="noStrike" spc="-1" dirty="0">
              <a:latin typeface="Arial"/>
            </a:endParaRPr>
          </a:p>
          <a:p>
            <a:pPr algn="just">
              <a:lnSpc>
                <a:spcPts val="2401"/>
              </a:lnSpc>
            </a:pPr>
            <a:r>
              <a:rPr lang="ja-JP" altLang="ja-JP" sz="1600" b="0" strike="noStrike" spc="-1" dirty="0">
                <a:solidFill>
                  <a:srgbClr val="000000"/>
                </a:solidFill>
                <a:latin typeface="Meiryo UI"/>
                <a:ea typeface="Meiryo UI"/>
              </a:rPr>
              <a:t>専用巾着付きで持ち歩くのにもとっても便利！</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3BF4D92-B1CD-6EE7-692C-D67BC4D0C54D}"/>
              </a:ext>
            </a:extLst>
          </p:cNvPr>
          <p:cNvPicPr/>
          <p:nvPr/>
        </p:nvPicPr>
        <p:blipFill>
          <a:blip r:embed="rId5"/>
          <a:stretch/>
        </p:blipFill>
        <p:spPr>
          <a:xfrm>
            <a:off x="730080" y="1450080"/>
            <a:ext cx="3409920" cy="3409920"/>
          </a:xfrm>
          <a:prstGeom prst="rect">
            <a:avLst/>
          </a:prstGeom>
          <a:ln w="0">
            <a:noFill/>
          </a:ln>
        </p:spPr>
      </p:pic>
    </p:spTree>
    <p:extLst>
      <p:ext uri="{BB962C8B-B14F-4D97-AF65-F5344CB8AC3E}">
        <p14:creationId xmlns:p14="http://schemas.microsoft.com/office/powerpoint/2010/main" val="275900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707886"/>
          </a:xfrm>
          <a:prstGeom prst="rect">
            <a:avLst/>
          </a:prstGeom>
          <a:noFill/>
        </p:spPr>
        <p:txBody>
          <a:bodyPr wrap="square" rtlCol="0">
            <a:spAutoFit/>
          </a:bodyPr>
          <a:lstStyle/>
          <a:p>
            <a:pPr algn="ctr"/>
            <a:r>
              <a:rPr lang="ja-JP" altLang="ja-JP" sz="2000" b="0" strike="noStrike" spc="-1" dirty="0">
                <a:solidFill>
                  <a:srgbClr val="FFFFFF"/>
                </a:solidFill>
                <a:latin typeface="Meiryo UI"/>
                <a:ea typeface="Meiryo UI"/>
              </a:rPr>
              <a:t>真空ステンレスカラータンブラー </a:t>
            </a:r>
            <a:r>
              <a:rPr lang="en-US" altLang="ja-JP" sz="2000" b="0" strike="noStrike" spc="-1" dirty="0">
                <a:solidFill>
                  <a:srgbClr val="FFFFFF"/>
                </a:solidFill>
                <a:latin typeface="Meiryo UI"/>
                <a:ea typeface="Meiryo UI"/>
              </a:rPr>
              <a:t>350ml</a:t>
            </a:r>
            <a:endParaRPr lang="en-US" altLang="ja-JP" sz="2000" b="0" strike="noStrike" spc="-1" dirty="0">
              <a:latin typeface="Arial"/>
            </a:endParaRPr>
          </a:p>
          <a:p>
            <a:pPr algn="ct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材：ステンレス</a:t>
            </a:r>
            <a:endParaRPr lang="en-US" altLang="ja-JP" sz="900" b="0" strike="noStrike" spc="-1" dirty="0">
              <a:latin typeface="Arial"/>
            </a:endParaRPr>
          </a:p>
          <a:p>
            <a:pPr>
              <a:lnSpc>
                <a:spcPct val="100000"/>
              </a:lnSpc>
            </a:pPr>
            <a:r>
              <a:rPr lang="ja-JP" altLang="ja-JP" sz="900" b="0" strike="noStrike" spc="194" dirty="0">
                <a:solidFill>
                  <a:srgbClr val="000000"/>
                </a:solidFill>
                <a:latin typeface="Meiryo UI"/>
                <a:ea typeface="Meiryo UI"/>
              </a:rPr>
              <a:t>サイズ</a:t>
            </a:r>
            <a:r>
              <a:rPr lang="ja-JP" altLang="ja-JP" sz="900" b="0" strike="noStrike" spc="-1" dirty="0">
                <a:solidFill>
                  <a:srgbClr val="000000"/>
                </a:solidFill>
                <a:latin typeface="Meiryo UI"/>
                <a:ea typeface="Meiryo UI"/>
              </a:rPr>
              <a:t>：口径</a:t>
            </a:r>
            <a:r>
              <a:rPr lang="en-US" altLang="ja-JP" sz="900" b="0" strike="noStrike" spc="-1" dirty="0">
                <a:solidFill>
                  <a:srgbClr val="000000"/>
                </a:solidFill>
                <a:latin typeface="Meiryo UI"/>
                <a:ea typeface="Meiryo UI"/>
              </a:rPr>
              <a:t>8.1cm </a:t>
            </a:r>
            <a:r>
              <a:rPr lang="ja-JP" altLang="ja-JP" sz="900" b="0" strike="noStrike" spc="-1" dirty="0">
                <a:solidFill>
                  <a:srgbClr val="000000"/>
                </a:solidFill>
                <a:latin typeface="Meiryo UI"/>
                <a:ea typeface="Meiryo UI"/>
              </a:rPr>
              <a:t>高さ</a:t>
            </a:r>
            <a:r>
              <a:rPr lang="en-US" altLang="ja-JP" sz="900" b="0" strike="noStrike" spc="-1" dirty="0">
                <a:solidFill>
                  <a:srgbClr val="000000"/>
                </a:solidFill>
                <a:latin typeface="Meiryo UI"/>
                <a:ea typeface="Meiryo UI"/>
              </a:rPr>
              <a:t>9.8cm</a:t>
            </a:r>
            <a:r>
              <a:rPr lang="ja-JP" altLang="ja-JP" sz="900" b="0" strike="noStrike" spc="-1" dirty="0">
                <a:solidFill>
                  <a:srgbClr val="000000"/>
                </a:solidFill>
                <a:latin typeface="Meiryo UI"/>
                <a:ea typeface="Meiryo UI"/>
              </a:rPr>
              <a:t>（包装形態：化粧箱入り） </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重　 量：</a:t>
            </a:r>
            <a:r>
              <a:rPr lang="en-US" altLang="ja-JP" sz="900" b="0" strike="noStrike" spc="-1" dirty="0">
                <a:solidFill>
                  <a:srgbClr val="000000"/>
                </a:solidFill>
                <a:latin typeface="Meiryo UI"/>
                <a:ea typeface="Meiryo UI"/>
              </a:rPr>
              <a:t>130g</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考：ネイビー、シャンパンゴールド、ホワイト</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8729"/>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シックで高級感のあるデザインから人気が高く、真空ステンレス構造で保温力・保冷力にも優れた</a:t>
            </a:r>
            <a:r>
              <a:rPr lang="en-US" altLang="ja-JP" sz="1600" b="0" strike="noStrike" spc="-1" dirty="0">
                <a:solidFill>
                  <a:srgbClr val="000000"/>
                </a:solidFill>
                <a:latin typeface="Meiryo UI"/>
                <a:ea typeface="Meiryo UI"/>
              </a:rPr>
              <a:t>350ml</a:t>
            </a:r>
            <a:r>
              <a:rPr lang="ja-JP" altLang="ja-JP" sz="1600" b="0" strike="noStrike" spc="-1" dirty="0">
                <a:solidFill>
                  <a:srgbClr val="000000"/>
                </a:solidFill>
                <a:latin typeface="Meiryo UI"/>
                <a:ea typeface="Meiryo UI"/>
              </a:rPr>
              <a:t>タンブラー。ネイビーとシャンパンゴールドなどの</a:t>
            </a:r>
            <a:r>
              <a:rPr lang="en-US" altLang="ja-JP" sz="1600" b="0" strike="noStrike" spc="-1" dirty="0">
                <a:solidFill>
                  <a:srgbClr val="000000"/>
                </a:solidFill>
                <a:latin typeface="Meiryo UI"/>
                <a:ea typeface="Meiryo UI"/>
              </a:rPr>
              <a:t>3</a:t>
            </a:r>
            <a:r>
              <a:rPr lang="ja-JP" altLang="ja-JP" sz="1600" b="0" strike="noStrike" spc="-1" dirty="0">
                <a:solidFill>
                  <a:srgbClr val="000000"/>
                </a:solidFill>
                <a:latin typeface="Meiryo UI"/>
                <a:ea typeface="Meiryo UI"/>
              </a:rPr>
              <a:t>色から、自由にお選びいただけます。</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1D387B0E-0AD1-C533-3A95-8C1D861CDDBC}"/>
              </a:ext>
            </a:extLst>
          </p:cNvPr>
          <p:cNvPicPr/>
          <p:nvPr/>
        </p:nvPicPr>
        <p:blipFill>
          <a:blip r:embed="rId5"/>
          <a:stretch/>
        </p:blipFill>
        <p:spPr>
          <a:xfrm>
            <a:off x="900000" y="1544040"/>
            <a:ext cx="3135600" cy="3135600"/>
          </a:xfrm>
          <a:prstGeom prst="rect">
            <a:avLst/>
          </a:prstGeom>
          <a:ln w="0">
            <a:noFill/>
          </a:ln>
        </p:spPr>
      </p:pic>
    </p:spTree>
    <p:extLst>
      <p:ext uri="{BB962C8B-B14F-4D97-AF65-F5344CB8AC3E}">
        <p14:creationId xmlns:p14="http://schemas.microsoft.com/office/powerpoint/2010/main" val="6542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220×123×15mm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個人的なさまざまな情報を整理して記録しておきたい場合などに最適なマイノートです。内ポケット付きの非常に便利で高ポイント。カラーバリエーションはオレンジ、グリーン、ネイビーの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4429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9555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多機能マルチケース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45709" y="4898459"/>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材：表生地・内生地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芯材</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 ファスナー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ナイロン・ポリプロピレン スライダーケース</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14×2×23.5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閉じた状態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28.5×1×23.5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開いた状態</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スライダーケース</a:t>
            </a:r>
            <a:r>
              <a:rPr lang="en-US" altLang="ja-JP" sz="900" dirty="0">
                <a:latin typeface="Meiryo UI" panose="020B0604030504040204" pitchFamily="34" charset="-128"/>
                <a:ea typeface="Meiryo UI" panose="020B0604030504040204" pitchFamily="34" charset="-128"/>
              </a:rPr>
              <a:t>/20×9.2</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100g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銀行通帳やパスポート、各種カード類などを纏め収納できる上にコンパクトなため携帯にも便利なマルチケースです。旅行用などとしても役立ちますのでおすすめ。是非ご活用ください。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82" name="Picture 58" descr="https://www.kilamek-novelty.com/html/upload/save_image/ut-2700731/2700731-01.jpg">
            <a:extLst>
              <a:ext uri="{FF2B5EF4-FFF2-40B4-BE49-F238E27FC236}">
                <a16:creationId xmlns:a16="http://schemas.microsoft.com/office/drawing/2014/main" id="{50861F07-0D3E-F045-B1AA-500BD9B99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885" y="1377052"/>
            <a:ext cx="3242727" cy="324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6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8103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MOTTERU</a:t>
            </a:r>
            <a:r>
              <a:rPr lang="ja-JP" altLang="en-US" sz="2000">
                <a:solidFill>
                  <a:schemeClr val="bg1"/>
                </a:solidFill>
                <a:latin typeface="Meiryo UI" panose="020B0604030504040204" pitchFamily="34" charset="-128"/>
                <a:ea typeface="Meiryo UI" panose="020B0604030504040204" pitchFamily="34" charset="-128"/>
              </a:rPr>
              <a:t>ポケスク ハンカチ ヘミング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 altLang="ja-JP" sz="900" dirty="0">
                <a:latin typeface="Meiryo UI" panose="020B0604030504040204" pitchFamily="34" charset="-128"/>
                <a:ea typeface="Meiryo UI" panose="020B0604030504040204" pitchFamily="34" charset="-128"/>
              </a:rPr>
              <a:t>W380×H350(mm)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 altLang="ja-JP" sz="900" dirty="0">
                <a:latin typeface="Meiryo UI" panose="020B0604030504040204" pitchFamily="34" charset="-128"/>
                <a:ea typeface="Meiryo UI" panose="020B0604030504040204" pitchFamily="34" charset="-128"/>
              </a:rPr>
              <a:t>W90×H110(mm)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考：ブラック・ネイビー・グリーン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簡単に折りたたむことができるプリーツ加工が施されたシンプルな無地タイプの抗菌・防臭ハンカチです。ブラック、ネイビー、グリーンの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色展開から選択可能。是非ご活用ください。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3992800A-C5AC-F243-9620-59D87D8CCBAD}"/>
              </a:ext>
            </a:extLst>
          </p:cNvPr>
          <p:cNvPicPr>
            <a:picLocks noChangeAspect="1"/>
          </p:cNvPicPr>
          <p:nvPr/>
        </p:nvPicPr>
        <p:blipFill>
          <a:blip r:embed="rId5"/>
          <a:stretch>
            <a:fillRect/>
          </a:stretch>
        </p:blipFill>
        <p:spPr>
          <a:xfrm>
            <a:off x="654531" y="1323128"/>
            <a:ext cx="3803650" cy="3697187"/>
          </a:xfrm>
          <a:prstGeom prst="rect">
            <a:avLst/>
          </a:prstGeom>
        </p:spPr>
      </p:pic>
    </p:spTree>
    <p:extLst>
      <p:ext uri="{BB962C8B-B14F-4D97-AF65-F5344CB8AC3E}">
        <p14:creationId xmlns:p14="http://schemas.microsoft.com/office/powerpoint/2010/main" val="111607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レザーマウスパッド</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スクエア</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170×150mm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考：ネイビー・ブラウン・リアルブラック・ミルキーホワイト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ネイビー、ブラウン、リアルブラック、ミルキーホワイトの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カラーバリエーションから自由に選べるレザー素材のマウスパッドです。高級感のある見た目は印象も良いためおすすめです。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499352-C17F-BB4E-8E8E-3561C05F61F9}"/>
              </a:ext>
            </a:extLst>
          </p:cNvPr>
          <p:cNvPicPr>
            <a:picLocks noChangeAspect="1"/>
          </p:cNvPicPr>
          <p:nvPr/>
        </p:nvPicPr>
        <p:blipFill>
          <a:blip r:embed="rId5"/>
          <a:stretch>
            <a:fillRect/>
          </a:stretch>
        </p:blipFill>
        <p:spPr>
          <a:xfrm>
            <a:off x="453253" y="2071703"/>
            <a:ext cx="4059224" cy="2542059"/>
          </a:xfrm>
          <a:prstGeom prst="rect">
            <a:avLst/>
          </a:prstGeom>
        </p:spPr>
      </p:pic>
    </p:spTree>
    <p:extLst>
      <p:ext uri="{BB962C8B-B14F-4D97-AF65-F5344CB8AC3E}">
        <p14:creationId xmlns:p14="http://schemas.microsoft.com/office/powerpoint/2010/main" val="3565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モバイルカメラレンズ スーパーワイド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ガラス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：レンズ</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φ35×20(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固定クリップ</a:t>
            </a:r>
            <a:r>
              <a:rPr lang="en-US" altLang="ja-JP" sz="900" dirty="0">
                <a:latin typeface="Meiryo UI" panose="020B0604030504040204" pitchFamily="34" charset="-128"/>
                <a:ea typeface="Meiryo UI" panose="020B0604030504040204" pitchFamily="34" charset="-128"/>
              </a:rPr>
              <a:t>/21×53×24(</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スマホのカメラをワンタッチでワイドレンズにできる手軽なクリップ式便利グッズです。自撮りで集合写真を撮りたい時などにおすすめですし、イベント等でのノベルティ用としても◎。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89B696A-0037-9F44-A25E-C3C1510BB5BB}"/>
              </a:ext>
            </a:extLst>
          </p:cNvPr>
          <p:cNvPicPr>
            <a:picLocks noChangeAspect="1"/>
          </p:cNvPicPr>
          <p:nvPr/>
        </p:nvPicPr>
        <p:blipFill>
          <a:blip r:embed="rId5"/>
          <a:stretch>
            <a:fillRect/>
          </a:stretch>
        </p:blipFill>
        <p:spPr>
          <a:xfrm>
            <a:off x="1059376" y="1429388"/>
            <a:ext cx="3070351" cy="3569682"/>
          </a:xfrm>
          <a:prstGeom prst="rect">
            <a:avLst/>
          </a:prstGeom>
        </p:spPr>
      </p:pic>
    </p:spTree>
    <p:extLst>
      <p:ext uri="{BB962C8B-B14F-4D97-AF65-F5344CB8AC3E}">
        <p14:creationId xmlns:p14="http://schemas.microsoft.com/office/powerpoint/2010/main" val="117052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ミラー付メタルキーホルダー スティック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35×120×4(mm)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すっきりとしたシンプルなスティックタイプのメタルキーホルダーです。裏面はミラーになっているためちょっとしたお化粧直しなどに最適です。オリジナル名入れプリントも格安で承ります。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7546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スマートフォンスタンド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(3mm</a:t>
            </a:r>
            <a:r>
              <a:rPr lang="ja-JP" altLang="en-US" sz="900" b="0" i="0" dirty="0">
                <a:solidFill>
                  <a:srgbClr val="333333"/>
                </a:solidFill>
                <a:effectLst/>
                <a:latin typeface="-apple-system"/>
              </a:rPr>
              <a:t>厚</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13×78×12mm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リモート会議などでもとっても役立つスマートフォンスタンドです。シンプルなアイテムですがオリジナルデザインの名入れプリントも可能なため、販促グッズとしてもおすすめです。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2336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充電マルチコネクター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種の充電コネクターと</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給電コネクターがひとつになったシンプルなマルチ充電ケーブルです。オリジナルデザインによる名入れプリントも可能なアイテムですのでお気軽にご相談ください。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0012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BEC902FA-9D9C-06DA-86A0-3215AB3AF55E}"/>
              </a:ext>
            </a:extLst>
          </p:cNvPr>
          <p:cNvPicPr>
            <a:picLocks noChangeAspect="1"/>
          </p:cNvPicPr>
          <p:nvPr/>
        </p:nvPicPr>
        <p:blipFill>
          <a:blip r:embed="rId5"/>
          <a:stretch>
            <a:fillRect/>
          </a:stretch>
        </p:blipFill>
        <p:spPr>
          <a:xfrm>
            <a:off x="747559" y="1330752"/>
            <a:ext cx="3630240" cy="3630240"/>
          </a:xfrm>
          <a:prstGeom prst="rect">
            <a:avLst/>
          </a:prstGeom>
        </p:spPr>
      </p:pic>
    </p:spTree>
    <p:extLst>
      <p:ext uri="{BB962C8B-B14F-4D97-AF65-F5344CB8AC3E}">
        <p14:creationId xmlns:p14="http://schemas.microsoft.com/office/powerpoint/2010/main" val="197120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スタンドシースルーポーチ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TPU</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200×40×120mm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タテにもヨコにも自立させられるためメイク時などにとっても便利なポーチです。名入れプリントも可能ですので、オリジナルアイテムやノベルティグッズとしてもおすすめです。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48167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ハーフメッシュポーチ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ポリエステル・鉄</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150×40×100mm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片面メッシュ素材で中身がひと目で見られる上、中にはポケットも付いているため綺麗に整理して物を入れておける便利な多機能ポーチです。名入れ可能なためノベルティグッズ用にもおすすめ。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03464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ユーティリティバネ口ポーチ ロング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90×185(mm)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ロングサイズがメガネケースなどにぴったりな、パカッと片手で開けやすいバネ口金仕様のシンプルなポーチ。イベントやキャンペーンで配布するノベルティグッズ用や特典用などにおすすめです。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2" name="図 71">
            <a:extLst>
              <a:ext uri="{FF2B5EF4-FFF2-40B4-BE49-F238E27FC236}">
                <a16:creationId xmlns:a16="http://schemas.microsoft.com/office/drawing/2014/main" id="{1717415A-39E6-B6D1-DD58-68EC9F6C2B89}"/>
              </a:ext>
            </a:extLst>
          </p:cNvPr>
          <p:cNvPicPr>
            <a:picLocks noChangeAspect="1"/>
          </p:cNvPicPr>
          <p:nvPr/>
        </p:nvPicPr>
        <p:blipFill>
          <a:blip r:embed="rId5"/>
          <a:stretch>
            <a:fillRect/>
          </a:stretch>
        </p:blipFill>
        <p:spPr>
          <a:xfrm>
            <a:off x="641961" y="1377042"/>
            <a:ext cx="3610379" cy="3610379"/>
          </a:xfrm>
          <a:prstGeom prst="rect">
            <a:avLst/>
          </a:prstGeom>
        </p:spPr>
      </p:pic>
    </p:spTree>
    <p:extLst>
      <p:ext uri="{BB962C8B-B14F-4D97-AF65-F5344CB8AC3E}">
        <p14:creationId xmlns:p14="http://schemas.microsoft.com/office/powerpoint/2010/main" val="308949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レザースタイルマルチケース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95×95×35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サイズの、大きく開いて使えるためとっても便利なマルチケースです。レザー風の合皮素材のため見た目もおしゃれ。ホワイト、ブラック、ブラウンの三色展開から選択可能です。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75BB957-2E3B-FA5A-23CA-C998F6DB819E}"/>
              </a:ext>
            </a:extLst>
          </p:cNvPr>
          <p:cNvPicPr>
            <a:picLocks noChangeAspect="1"/>
          </p:cNvPicPr>
          <p:nvPr/>
        </p:nvPicPr>
        <p:blipFill>
          <a:blip r:embed="rId5"/>
          <a:stretch>
            <a:fillRect/>
          </a:stretch>
        </p:blipFill>
        <p:spPr>
          <a:xfrm>
            <a:off x="671600" y="1396801"/>
            <a:ext cx="3590620" cy="3590620"/>
          </a:xfrm>
          <a:prstGeom prst="rect">
            <a:avLst/>
          </a:prstGeom>
        </p:spPr>
      </p:pic>
    </p:spTree>
    <p:extLst>
      <p:ext uri="{BB962C8B-B14F-4D97-AF65-F5344CB8AC3E}">
        <p14:creationId xmlns:p14="http://schemas.microsoft.com/office/powerpoint/2010/main" val="73760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ステンレスカードケース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素材：ステンレススチール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58×93×7mm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65×100×10mm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シャープでスタイリッシュな印象を与えるステンレスを鏡面仕上げにしたことで、より高級感を持たせたカードケースです。ジェンダーレスで使用できるためノベルティ用等にもおすすめ。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95EF7F4-7382-7A8C-A997-F39C84F8DE06}"/>
              </a:ext>
            </a:extLst>
          </p:cNvPr>
          <p:cNvPicPr>
            <a:picLocks noChangeAspect="1"/>
          </p:cNvPicPr>
          <p:nvPr/>
        </p:nvPicPr>
        <p:blipFill>
          <a:blip r:embed="rId5"/>
          <a:stretch>
            <a:fillRect/>
          </a:stretch>
        </p:blipFill>
        <p:spPr>
          <a:xfrm>
            <a:off x="722801" y="1381428"/>
            <a:ext cx="3590620" cy="3590620"/>
          </a:xfrm>
          <a:prstGeom prst="rect">
            <a:avLst/>
          </a:prstGeom>
        </p:spPr>
      </p:pic>
    </p:spTree>
    <p:extLst>
      <p:ext uri="{BB962C8B-B14F-4D97-AF65-F5344CB8AC3E}">
        <p14:creationId xmlns:p14="http://schemas.microsoft.com/office/powerpoint/2010/main" val="37671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 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152×211×12mm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色ラインナップから選べる</a:t>
            </a:r>
            <a:r>
              <a:rPr lang="en-US"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サイズのノートです。どんなデザインにもマッチするシンプルな仕様ですので、ノベルティにも記念用にも幅広くご活用いただけます。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10B805-7F84-644C-AAA2-095F1C5974B5}"/>
              </a:ext>
            </a:extLst>
          </p:cNvPr>
          <p:cNvPicPr>
            <a:picLocks noChangeAspect="1"/>
          </p:cNvPicPr>
          <p:nvPr/>
        </p:nvPicPr>
        <p:blipFill>
          <a:blip r:embed="rId5"/>
          <a:stretch>
            <a:fillRect/>
          </a:stretch>
        </p:blipFill>
        <p:spPr>
          <a:xfrm>
            <a:off x="343877" y="1521690"/>
            <a:ext cx="4121391" cy="3266465"/>
          </a:xfrm>
          <a:prstGeom prst="rect">
            <a:avLst/>
          </a:prstGeom>
        </p:spPr>
      </p:pic>
    </p:spTree>
    <p:extLst>
      <p:ext uri="{BB962C8B-B14F-4D97-AF65-F5344CB8AC3E}">
        <p14:creationId xmlns:p14="http://schemas.microsoft.com/office/powerpoint/2010/main" val="576320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立つツールポーチ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カラー展開：ネイビー・ブラウン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・磁石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160×190×60mm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ふたつの大きなポケットとメッシュポケット、スマホ置き、ゴムホルダーまであり、自立してくれるため使い勝手バツグンのツールポーチです。景品用や特典用などにもおすすめ。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2" name="図 91">
            <a:extLst>
              <a:ext uri="{FF2B5EF4-FFF2-40B4-BE49-F238E27FC236}">
                <a16:creationId xmlns:a16="http://schemas.microsoft.com/office/drawing/2014/main" id="{9C332AEB-186D-8E46-3AFF-3158484A9AEE}"/>
              </a:ext>
            </a:extLst>
          </p:cNvPr>
          <p:cNvPicPr>
            <a:picLocks noChangeAspect="1"/>
          </p:cNvPicPr>
          <p:nvPr/>
        </p:nvPicPr>
        <p:blipFill>
          <a:blip r:embed="rId5"/>
          <a:stretch>
            <a:fillRect/>
          </a:stretch>
        </p:blipFill>
        <p:spPr>
          <a:xfrm>
            <a:off x="715883" y="1382306"/>
            <a:ext cx="3627539" cy="3627539"/>
          </a:xfrm>
          <a:prstGeom prst="rect">
            <a:avLst/>
          </a:prstGeom>
        </p:spPr>
      </p:pic>
    </p:spTree>
    <p:extLst>
      <p:ext uri="{BB962C8B-B14F-4D97-AF65-F5344CB8AC3E}">
        <p14:creationId xmlns:p14="http://schemas.microsoft.com/office/powerpoint/2010/main" val="390303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貴重品まとめるポーチ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素材：ポリウレタン・ポリエステル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205×142×20mm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旅行などには非常に便利な、パスポートやお薬手帳、クレジットカードなどをまとめて持ち歩ける収納ポーチです。旅行会社のキャンペーンの特典用やノベルティ用にもおすすめ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8C95071D-0005-000C-CFB2-9744672D681D}"/>
              </a:ext>
            </a:extLst>
          </p:cNvPr>
          <p:cNvPicPr>
            <a:picLocks noChangeAspect="1"/>
          </p:cNvPicPr>
          <p:nvPr/>
        </p:nvPicPr>
        <p:blipFill>
          <a:blip r:embed="rId5"/>
          <a:stretch>
            <a:fillRect/>
          </a:stretch>
        </p:blipFill>
        <p:spPr>
          <a:xfrm>
            <a:off x="703776" y="1382182"/>
            <a:ext cx="3600450" cy="3600450"/>
          </a:xfrm>
          <a:prstGeom prst="rect">
            <a:avLst/>
          </a:prstGeom>
        </p:spPr>
      </p:pic>
    </p:spTree>
    <p:extLst>
      <p:ext uri="{BB962C8B-B14F-4D97-AF65-F5344CB8AC3E}">
        <p14:creationId xmlns:p14="http://schemas.microsoft.com/office/powerpoint/2010/main" val="3276311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 レターオープナー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素材：ステンレス・スチール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銅・ニッケルクロムメッキ</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15.7cm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スマートに手紙を開封できる、スタイリッシュな見た目のレターオープナー。あると便利で生活が豊かになるアイテムです。災いを断ち切る縁起の良い贈り物として、門出を祝う贈答品に最適です。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C8FD0A6-1C5A-EC97-19E7-8FE30F6F935C}"/>
              </a:ext>
            </a:extLst>
          </p:cNvPr>
          <p:cNvPicPr>
            <a:picLocks noChangeAspect="1"/>
          </p:cNvPicPr>
          <p:nvPr/>
        </p:nvPicPr>
        <p:blipFill>
          <a:blip r:embed="rId5"/>
          <a:stretch>
            <a:fillRect/>
          </a:stretch>
        </p:blipFill>
        <p:spPr>
          <a:xfrm>
            <a:off x="697872" y="1384207"/>
            <a:ext cx="3645549" cy="3645549"/>
          </a:xfrm>
          <a:prstGeom prst="rect">
            <a:avLst/>
          </a:prstGeom>
        </p:spPr>
      </p:pic>
    </p:spTree>
    <p:extLst>
      <p:ext uri="{BB962C8B-B14F-4D97-AF65-F5344CB8AC3E}">
        <p14:creationId xmlns:p14="http://schemas.microsoft.com/office/powerpoint/2010/main" val="246853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a:solidFill>
                  <a:schemeClr val="bg1"/>
                </a:solidFill>
                <a:latin typeface="Meiryo UI" panose="020B0604030504040204" pitchFamily="34" charset="-128"/>
                <a:ea typeface="Meiryo UI" panose="020B0604030504040204" pitchFamily="34" charset="-128"/>
              </a:rPr>
              <a:t>フェイスメモボックス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 altLang="ja-JP" sz="900" dirty="0">
                <a:latin typeface="Meiryo UI" panose="020B0604030504040204" pitchFamily="34" charset="-128"/>
                <a:ea typeface="Meiryo UI" panose="020B0604030504040204" pitchFamily="34" charset="-128"/>
              </a:rPr>
              <a:t>PVC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W114×H85×D25mm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考：メモ約</a:t>
            </a:r>
            <a:r>
              <a:rPr lang="en-US" altLang="ja-JP" sz="900" dirty="0">
                <a:latin typeface="Meiryo UI" panose="020B0604030504040204" pitchFamily="34" charset="-128"/>
                <a:ea typeface="Meiryo UI" panose="020B0604030504040204" pitchFamily="34" charset="-128"/>
              </a:rPr>
              <a:t>150</a:t>
            </a:r>
            <a:r>
              <a:rPr lang="ja-JP" altLang="en-US" sz="900">
                <a:latin typeface="Meiryo UI" panose="020B0604030504040204" pitchFamily="34" charset="-128"/>
                <a:ea typeface="Meiryo UI" panose="020B0604030504040204" pitchFamily="34" charset="-128"/>
              </a:rPr>
              <a:t>枚（無地）　黒・青　　ネイビー・ブラウン　　ホワイト・グレー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レザー調のカバーは開けると裏側の色が違うため、さりげないお洒落も演出しているメモボックスです。カラーラインナップは全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タイプ。オリジナル名入れも可能ですので、販促用にもおすすめ。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DDBFF87-B0A5-534E-A207-7E9732FAA6B5}"/>
              </a:ext>
            </a:extLst>
          </p:cNvPr>
          <p:cNvPicPr>
            <a:picLocks noChangeAspect="1"/>
          </p:cNvPicPr>
          <p:nvPr/>
        </p:nvPicPr>
        <p:blipFill>
          <a:blip r:embed="rId5"/>
          <a:stretch>
            <a:fillRect/>
          </a:stretch>
        </p:blipFill>
        <p:spPr>
          <a:xfrm>
            <a:off x="701139" y="1514376"/>
            <a:ext cx="3553651" cy="3338278"/>
          </a:xfrm>
          <a:prstGeom prst="rect">
            <a:avLst/>
          </a:prstGeom>
        </p:spPr>
      </p:pic>
    </p:spTree>
    <p:extLst>
      <p:ext uri="{BB962C8B-B14F-4D97-AF65-F5344CB8AC3E}">
        <p14:creationId xmlns:p14="http://schemas.microsoft.com/office/powerpoint/2010/main" val="14814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ファブリックノートブック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W99×H143×D13mm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考：ノート約</a:t>
            </a:r>
            <a:r>
              <a:rPr lang="en-US" altLang="ja-JP" sz="900" dirty="0">
                <a:latin typeface="Meiryo UI" panose="020B0604030504040204" pitchFamily="34" charset="-128"/>
                <a:ea typeface="Meiryo UI" panose="020B0604030504040204" pitchFamily="34" charset="-128"/>
              </a:rPr>
              <a:t>64</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2</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方眼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・ポケット付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黒・ネイビー・グレー・ブルー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シックで高級感のある革張りのハードカバーノートブックです。使いやすい</a:t>
            </a:r>
            <a:r>
              <a:rPr lang="en-US" altLang="ja-JP" sz="1600" dirty="0">
                <a:latin typeface="Meiryo UI" panose="020B0604030504040204" pitchFamily="34" charset="-128"/>
                <a:ea typeface="Meiryo UI" panose="020B0604030504040204" pitchFamily="34" charset="-128"/>
              </a:rPr>
              <a:t>2</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方眼や、ちょっとしたメモを入れておけるポケット付きで、とても使いやすいと人気のアイテムです。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FB77EC50-FED3-CC4C-A3AA-99326CB9E023}"/>
              </a:ext>
            </a:extLst>
          </p:cNvPr>
          <p:cNvPicPr>
            <a:picLocks noChangeAspect="1"/>
          </p:cNvPicPr>
          <p:nvPr/>
        </p:nvPicPr>
        <p:blipFill>
          <a:blip r:embed="rId5"/>
          <a:stretch>
            <a:fillRect/>
          </a:stretch>
        </p:blipFill>
        <p:spPr>
          <a:xfrm>
            <a:off x="685672" y="1474222"/>
            <a:ext cx="3568489" cy="3497826"/>
          </a:xfrm>
          <a:prstGeom prst="rect">
            <a:avLst/>
          </a:prstGeom>
        </p:spPr>
      </p:pic>
    </p:spTree>
    <p:extLst>
      <p:ext uri="{BB962C8B-B14F-4D97-AF65-F5344CB8AC3E}">
        <p14:creationId xmlns:p14="http://schemas.microsoft.com/office/powerpoint/2010/main" val="394459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スクエアコンパクトミラー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67×67×11mm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通常の鏡のほか、拡大鏡も付いているため、外出先などでもしっかりとメイク直しができる便利なコンパクトミラーです。カラー展開は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8B6B9F6-44F2-214A-AEF5-1FB56F6D4166}"/>
              </a:ext>
            </a:extLst>
          </p:cNvPr>
          <p:cNvPicPr>
            <a:picLocks noChangeAspect="1"/>
          </p:cNvPicPr>
          <p:nvPr/>
        </p:nvPicPr>
        <p:blipFill>
          <a:blip r:embed="rId5"/>
          <a:stretch>
            <a:fillRect/>
          </a:stretch>
        </p:blipFill>
        <p:spPr>
          <a:xfrm>
            <a:off x="471685" y="1362152"/>
            <a:ext cx="4052793" cy="3674090"/>
          </a:xfrm>
          <a:prstGeom prst="rect">
            <a:avLst/>
          </a:prstGeom>
        </p:spPr>
      </p:pic>
    </p:spTree>
    <p:extLst>
      <p:ext uri="{BB962C8B-B14F-4D97-AF65-F5344CB8AC3E}">
        <p14:creationId xmlns:p14="http://schemas.microsoft.com/office/powerpoint/2010/main" val="158277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343307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152×216×13mm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方眼の</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74962554-A426-074F-A6C4-95AF0123947A}"/>
              </a:ext>
            </a:extLst>
          </p:cNvPr>
          <p:cNvPicPr>
            <a:picLocks noChangeAspect="1"/>
          </p:cNvPicPr>
          <p:nvPr/>
        </p:nvPicPr>
        <p:blipFill>
          <a:blip r:embed="rId5"/>
          <a:stretch>
            <a:fillRect/>
          </a:stretch>
        </p:blipFill>
        <p:spPr>
          <a:xfrm>
            <a:off x="706856" y="1373233"/>
            <a:ext cx="3648224" cy="3569862"/>
          </a:xfrm>
          <a:prstGeom prst="rect">
            <a:avLst/>
          </a:prstGeom>
        </p:spPr>
      </p:pic>
    </p:spTree>
    <p:extLst>
      <p:ext uri="{BB962C8B-B14F-4D97-AF65-F5344CB8AC3E}">
        <p14:creationId xmlns:p14="http://schemas.microsoft.com/office/powerpoint/2010/main" val="14085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92385"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137×181×8mm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5mm</a:t>
            </a:r>
            <a:r>
              <a:rPr lang="ja-JP" altLang="en-US" sz="1600">
                <a:latin typeface="Meiryo UI" panose="020B0604030504040204" pitchFamily="34" charset="-128"/>
                <a:ea typeface="Meiryo UI" panose="020B0604030504040204" pitchFamily="34" charset="-128"/>
              </a:rPr>
              <a:t>方眼のノートです。カラーバリエーションはホワイト、ブラック、ネイビー、ブルー、レッドの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F612642-1E6A-0C4A-A06C-684160C4B13C}"/>
              </a:ext>
            </a:extLst>
          </p:cNvPr>
          <p:cNvPicPr>
            <a:picLocks noChangeAspect="1"/>
          </p:cNvPicPr>
          <p:nvPr/>
        </p:nvPicPr>
        <p:blipFill>
          <a:blip r:embed="rId5"/>
          <a:stretch>
            <a:fillRect/>
          </a:stretch>
        </p:blipFill>
        <p:spPr>
          <a:xfrm>
            <a:off x="329393" y="2125236"/>
            <a:ext cx="4293053" cy="2434993"/>
          </a:xfrm>
          <a:prstGeom prst="rect">
            <a:avLst/>
          </a:prstGeom>
        </p:spPr>
      </p:pic>
    </p:spTree>
    <p:extLst>
      <p:ext uri="{BB962C8B-B14F-4D97-AF65-F5344CB8AC3E}">
        <p14:creationId xmlns:p14="http://schemas.microsoft.com/office/powerpoint/2010/main" val="26786731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2621</Words>
  <Application>Microsoft Office PowerPoint</Application>
  <PresentationFormat>画面に合わせる (4:3)</PresentationFormat>
  <Paragraphs>447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2024-07-25T08:34:23Z</dcterms:modified>
</cp:coreProperties>
</file>