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77" r:id="rId2"/>
    <p:sldId id="297" r:id="rId3"/>
    <p:sldId id="290" r:id="rId4"/>
    <p:sldId id="293" r:id="rId5"/>
    <p:sldId id="292" r:id="rId6"/>
    <p:sldId id="275" r:id="rId7"/>
    <p:sldId id="257" r:id="rId8"/>
    <p:sldId id="259" r:id="rId9"/>
    <p:sldId id="288" r:id="rId10"/>
    <p:sldId id="261" r:id="rId11"/>
    <p:sldId id="266" r:id="rId12"/>
    <p:sldId id="278" r:id="rId13"/>
    <p:sldId id="274" r:id="rId14"/>
    <p:sldId id="281" r:id="rId15"/>
    <p:sldId id="273" r:id="rId16"/>
    <p:sldId id="263" r:id="rId17"/>
    <p:sldId id="265" r:id="rId18"/>
    <p:sldId id="296" r:id="rId19"/>
    <p:sldId id="267" r:id="rId20"/>
    <p:sldId id="276" r:id="rId21"/>
    <p:sldId id="279" r:id="rId22"/>
    <p:sldId id="268" r:id="rId23"/>
    <p:sldId id="291" r:id="rId24"/>
    <p:sldId id="294" r:id="rId25"/>
    <p:sldId id="264" r:id="rId26"/>
    <p:sldId id="272" r:id="rId27"/>
    <p:sldId id="256" r:id="rId28"/>
    <p:sldId id="289" r:id="rId29"/>
    <p:sldId id="260" r:id="rId30"/>
    <p:sldId id="271" r:id="rId31"/>
    <p:sldId id="269" r:id="rId32"/>
    <p:sldId id="298"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4" autoAdjust="0"/>
    <p:restoredTop sz="94656"/>
  </p:normalViewPr>
  <p:slideViewPr>
    <p:cSldViewPr snapToGrid="0" snapToObjects="1">
      <p:cViewPr varScale="1">
        <p:scale>
          <a:sx n="75" d="100"/>
          <a:sy n="75" d="100"/>
        </p:scale>
        <p:origin x="60" y="3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3374853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288667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478184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234086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A06B1D1-1385-7DEB-580A-7A5D9500F671}"/>
              </a:ext>
            </a:extLst>
          </p:cNvPr>
          <p:cNvPicPr>
            <a:picLocks noChangeAspect="1"/>
          </p:cNvPicPr>
          <p:nvPr/>
        </p:nvPicPr>
        <p:blipFill>
          <a:blip r:embed="rId5"/>
          <a:stretch>
            <a:fillRect/>
          </a:stretch>
        </p:blipFill>
        <p:spPr>
          <a:xfrm>
            <a:off x="686773" y="1360654"/>
            <a:ext cx="3560088" cy="3560088"/>
          </a:xfrm>
          <a:prstGeom prst="rect">
            <a:avLst/>
          </a:prstGeom>
        </p:spPr>
      </p:pic>
    </p:spTree>
    <p:extLst>
      <p:ext uri="{BB962C8B-B14F-4D97-AF65-F5344CB8AC3E}">
        <p14:creationId xmlns:p14="http://schemas.microsoft.com/office/powerpoint/2010/main" val="236086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E83560-CC0E-2FD1-DA9E-C7A22CB8889B}"/>
              </a:ext>
            </a:extLst>
          </p:cNvPr>
          <p:cNvPicPr>
            <a:picLocks noChangeAspect="1"/>
          </p:cNvPicPr>
          <p:nvPr/>
        </p:nvPicPr>
        <p:blipFill>
          <a:blip r:embed="rId5"/>
          <a:stretch>
            <a:fillRect/>
          </a:stretch>
        </p:blipFill>
        <p:spPr>
          <a:xfrm>
            <a:off x="744224" y="1423513"/>
            <a:ext cx="3596550" cy="3596550"/>
          </a:xfrm>
          <a:prstGeom prst="rect">
            <a:avLst/>
          </a:prstGeom>
        </p:spPr>
      </p:pic>
    </p:spTree>
    <p:extLst>
      <p:ext uri="{BB962C8B-B14F-4D97-AF65-F5344CB8AC3E}">
        <p14:creationId xmlns:p14="http://schemas.microsoft.com/office/powerpoint/2010/main" val="415831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306148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F7FBF013-6FEA-79D9-A2BC-BDDFCA060C10}"/>
              </a:ext>
            </a:extLst>
          </p:cNvPr>
          <p:cNvPicPr>
            <a:picLocks noChangeAspect="1"/>
          </p:cNvPicPr>
          <p:nvPr/>
        </p:nvPicPr>
        <p:blipFill>
          <a:blip r:embed="rId5"/>
          <a:stretch>
            <a:fillRect/>
          </a:stretch>
        </p:blipFill>
        <p:spPr>
          <a:xfrm>
            <a:off x="673402" y="1374547"/>
            <a:ext cx="3632758" cy="3632758"/>
          </a:xfrm>
          <a:prstGeom prst="rect">
            <a:avLst/>
          </a:prstGeom>
        </p:spPr>
      </p:pic>
    </p:spTree>
    <p:extLst>
      <p:ext uri="{BB962C8B-B14F-4D97-AF65-F5344CB8AC3E}">
        <p14:creationId xmlns:p14="http://schemas.microsoft.com/office/powerpoint/2010/main" val="278447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265×105×58mm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533FCB3-163C-9133-2F9A-311300706BF7}"/>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0514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入メモ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カラー展開：ネイビー・グレー</a:t>
            </a:r>
          </a:p>
          <a:p>
            <a:r>
              <a:rPr lang="ja-JP" altLang="en-US" sz="900" dirty="0">
                <a:latin typeface="Meiryo UI" panose="020B0604030504040204" pitchFamily="34" charset="-128"/>
                <a:ea typeface="Meiryo UI" panose="020B0604030504040204" pitchFamily="34" charset="-128"/>
              </a:rPr>
              <a:t>素材：紙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65×101×25mm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備考：メモ</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枚入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ハードボックス入りで高級感のあるメモ用紙セットです。ボックスには型押しやパッド印刷でオリジナル名入れが可能なため、物販用、記念用、また販促用などにもおすすめです。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8A9066F9-4329-12C5-9A40-B3DF5B7D8EC8}"/>
              </a:ext>
            </a:extLst>
          </p:cNvPr>
          <p:cNvPicPr>
            <a:picLocks noChangeAspect="1"/>
          </p:cNvPicPr>
          <p:nvPr/>
        </p:nvPicPr>
        <p:blipFill>
          <a:blip r:embed="rId5"/>
          <a:stretch>
            <a:fillRect/>
          </a:stretch>
        </p:blipFill>
        <p:spPr>
          <a:xfrm>
            <a:off x="752718" y="1425227"/>
            <a:ext cx="3530142" cy="3530142"/>
          </a:xfrm>
          <a:prstGeom prst="rect">
            <a:avLst/>
          </a:prstGeom>
        </p:spPr>
      </p:pic>
    </p:spTree>
    <p:extLst>
      <p:ext uri="{BB962C8B-B14F-4D97-AF65-F5344CB8AC3E}">
        <p14:creationId xmlns:p14="http://schemas.microsoft.com/office/powerpoint/2010/main" val="48430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サプリメントケース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57×85×30mm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60×87×34mm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お薬を小分けにして持ち歩きたい場合にはとっても便利なケースです。もちろん、お薬以外にもアクセサリーや釣り具など、細かいアイテムを入れるケースとしてもおすすめです。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62BA29BE-F8B4-7E03-B7A4-91E157930EA9}"/>
              </a:ext>
            </a:extLst>
          </p:cNvPr>
          <p:cNvPicPr>
            <a:picLocks noChangeAspect="1"/>
          </p:cNvPicPr>
          <p:nvPr/>
        </p:nvPicPr>
        <p:blipFill>
          <a:blip r:embed="rId5"/>
          <a:stretch>
            <a:fillRect/>
          </a:stretch>
        </p:blipFill>
        <p:spPr>
          <a:xfrm>
            <a:off x="654639" y="1452508"/>
            <a:ext cx="3560089" cy="3560089"/>
          </a:xfrm>
          <a:prstGeom prst="rect">
            <a:avLst/>
          </a:prstGeom>
        </p:spPr>
      </p:pic>
    </p:spTree>
    <p:extLst>
      <p:ext uri="{BB962C8B-B14F-4D97-AF65-F5344CB8AC3E}">
        <p14:creationId xmlns:p14="http://schemas.microsoft.com/office/powerpoint/2010/main" val="157415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白湯呑</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素材：陶磁器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φ72×103mm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108×76×76mm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170915"/>
          </a:xfrm>
          <a:prstGeom prst="rect">
            <a:avLst/>
          </a:prstGeom>
          <a:noFill/>
        </p:spPr>
        <p:txBody>
          <a:bodyPr wrap="square" lIns="0" tIns="46800" rIns="0" spcCol="360000" rtlCol="0">
            <a:spAutoFit/>
          </a:bodyPr>
          <a:lstStyle/>
          <a:p>
            <a:pPr algn="just"/>
            <a:r>
              <a:rPr lang="ja-JP" altLang="en-US" sz="1500" dirty="0"/>
              <a:t>清潔感のあるホワイトカラーが目を引く湯呑は、シンプルな形状だからこそ名入れ範囲を広く取れるのが魅力です。昇華転写対応アイテムのため、よりオリジナリティ溢れるノベルティに。企業や会社の販促品・ノベルティでお困りの場合、オシャレで安いオリジナルのものをご提案します。</a:t>
            </a:r>
            <a:endParaRPr lang="en-US" altLang="ja-JP" sz="15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FCE4914-2D25-8616-1495-3E36CACA30F0}"/>
              </a:ext>
            </a:extLst>
          </p:cNvPr>
          <p:cNvPicPr>
            <a:picLocks noChangeAspect="1"/>
          </p:cNvPicPr>
          <p:nvPr/>
        </p:nvPicPr>
        <p:blipFill>
          <a:blip r:embed="rId5"/>
          <a:stretch>
            <a:fillRect/>
          </a:stretch>
        </p:blipFill>
        <p:spPr>
          <a:xfrm>
            <a:off x="776311" y="1427332"/>
            <a:ext cx="3560089" cy="3560089"/>
          </a:xfrm>
          <a:prstGeom prst="rect">
            <a:avLst/>
          </a:prstGeom>
        </p:spPr>
      </p:pic>
    </p:spTree>
    <p:extLst>
      <p:ext uri="{BB962C8B-B14F-4D97-AF65-F5344CB8AC3E}">
        <p14:creationId xmlns:p14="http://schemas.microsoft.com/office/powerpoint/2010/main" val="245529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50" charset="-128"/>
                <a:ea typeface="Meiryo UI" panose="020B0604030504040204" pitchFamily="50" charset="-128"/>
              </a:rPr>
              <a:t>素材：</a:t>
            </a:r>
            <a:r>
              <a:rPr lang="en-US" altLang="ja-JP" sz="1000" b="0" i="0" dirty="0">
                <a:solidFill>
                  <a:srgbClr val="333333"/>
                </a:solidFill>
                <a:effectLst/>
                <a:latin typeface="Meiryo UI" panose="020B0604030504040204" pitchFamily="50" charset="-128"/>
                <a:ea typeface="Meiryo UI" panose="020B0604030504040204" pitchFamily="50" charset="-128"/>
              </a:rPr>
              <a:t>RPET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PET</a:t>
            </a:r>
            <a:r>
              <a:rPr lang="ja-JP" altLang="en-US" sz="1000" b="0" i="0" dirty="0">
                <a:solidFill>
                  <a:srgbClr val="333333"/>
                </a:solidFill>
                <a:effectLst/>
                <a:latin typeface="Meiryo UI" panose="020B0604030504040204" pitchFamily="50" charset="-128"/>
                <a:ea typeface="Meiryo UI" panose="020B0604030504040204" pitchFamily="50" charset="-128"/>
              </a:rPr>
              <a:t>・</a:t>
            </a:r>
            <a:r>
              <a:rPr lang="en-US" altLang="ja-JP" sz="1000" b="0" i="0" dirty="0">
                <a:solidFill>
                  <a:srgbClr val="333333"/>
                </a:solidFill>
                <a:effectLst/>
                <a:latin typeface="Meiryo UI" panose="020B0604030504040204" pitchFamily="50" charset="-128"/>
                <a:ea typeface="Meiryo UI" panose="020B0604030504040204" pitchFamily="50" charset="-128"/>
              </a:rPr>
              <a:t>PP</a:t>
            </a:r>
          </a:p>
          <a:p>
            <a:pPr>
              <a:tabLst>
                <a:tab pos="450850" algn="l"/>
                <a:tab pos="631825" algn="l"/>
              </a:tabLst>
            </a:pPr>
            <a:r>
              <a:rPr lang="ja-JP" altLang="en-US" sz="1000" spc="200" dirty="0">
                <a:latin typeface="Meiryo UI" panose="020B0604030504040204" pitchFamily="50" charset="-128"/>
                <a:ea typeface="Meiryo UI" panose="020B0604030504040204" pitchFamily="50" charset="-128"/>
              </a:rPr>
              <a:t>サイズ</a:t>
            </a:r>
            <a:r>
              <a:rPr lang="ja-JP" altLang="en-US" sz="1000" dirty="0">
                <a:latin typeface="Meiryo UI" panose="020B0604030504040204" pitchFamily="50" charset="-128"/>
                <a:ea typeface="Meiryo UI" panose="020B0604030504040204" pitchFamily="50" charset="-128"/>
              </a:rPr>
              <a:t>：</a:t>
            </a:r>
            <a:r>
              <a:rPr lang="ja-JP" altLang="en-US" sz="1000" b="0" i="0" dirty="0">
                <a:solidFill>
                  <a:srgbClr val="333333"/>
                </a:solidFill>
                <a:effectLst/>
                <a:latin typeface="Meiryo UI" panose="020B0604030504040204" pitchFamily="50" charset="-128"/>
                <a:ea typeface="Meiryo UI" panose="020B0604030504040204" pitchFamily="50" charset="-128"/>
              </a:rPr>
              <a:t>タオル </a:t>
            </a:r>
            <a:r>
              <a:rPr lang="en-US" altLang="ja-JP" sz="1000" b="0" i="0" dirty="0">
                <a:solidFill>
                  <a:srgbClr val="333333"/>
                </a:solidFill>
                <a:effectLst/>
                <a:latin typeface="Meiryo UI" panose="020B0604030504040204" pitchFamily="50" charset="-128"/>
                <a:ea typeface="Meiryo UI" panose="020B0604030504040204" pitchFamily="50" charset="-128"/>
              </a:rPr>
              <a:t>300×800mm</a:t>
            </a:r>
            <a:r>
              <a:rPr lang="ja-JP" altLang="en-US" sz="1000" b="0" i="0" dirty="0">
                <a:solidFill>
                  <a:srgbClr val="333333"/>
                </a:solidFill>
                <a:effectLst/>
                <a:latin typeface="Meiryo UI" panose="020B0604030504040204" pitchFamily="50" charset="-128"/>
                <a:ea typeface="Meiryo UI" panose="020B0604030504040204" pitchFamily="50" charset="-128"/>
              </a:rPr>
              <a:t>　ボトル </a:t>
            </a:r>
            <a:r>
              <a:rPr lang="en-US" altLang="ja-JP" sz="1000" b="0" i="0" dirty="0">
                <a:solidFill>
                  <a:srgbClr val="333333"/>
                </a:solidFill>
                <a:effectLst/>
                <a:latin typeface="Meiryo UI" panose="020B0604030504040204" pitchFamily="50" charset="-128"/>
                <a:ea typeface="Meiryo UI" panose="020B0604030504040204" pitchFamily="50" charset="-128"/>
              </a:rPr>
              <a:t>Φ65×160mm</a:t>
            </a:r>
          </a:p>
          <a:p>
            <a:pPr>
              <a:tabLst>
                <a:tab pos="450850" algn="l"/>
                <a:tab pos="631825" algn="l"/>
              </a:tabLst>
            </a:pPr>
            <a:r>
              <a:rPr lang="ja-JP" altLang="en-US" sz="1000" dirty="0">
                <a:latin typeface="Meiryo UI" panose="020B0604030504040204" pitchFamily="50" charset="-128"/>
                <a:ea typeface="Meiryo UI" panose="020B0604030504040204" pitchFamily="50" charset="-128"/>
              </a:rPr>
              <a:t>包装：</a:t>
            </a:r>
            <a:r>
              <a:rPr lang="en-US" altLang="ja-JP" sz="1000" dirty="0">
                <a:latin typeface="Meiryo UI" panose="020B0604030504040204" pitchFamily="50" charset="-128"/>
                <a:ea typeface="Meiryo UI" panose="020B0604030504040204" pitchFamily="50" charset="-128"/>
              </a:rPr>
              <a:t>	</a:t>
            </a:r>
            <a:r>
              <a:rPr lang="ja-JP" altLang="en-US" sz="1000" b="0" i="0" dirty="0">
                <a:solidFill>
                  <a:srgbClr val="333333"/>
                </a:solidFill>
                <a:effectLst/>
                <a:latin typeface="Meiryo UI" panose="020B0604030504040204" pitchFamily="50" charset="-128"/>
                <a:ea typeface="Meiryo UI" panose="020B0604030504040204" pitchFamily="50" charset="-128"/>
              </a:rPr>
              <a:t>箱入 箱サイズ／</a:t>
            </a:r>
            <a:r>
              <a:rPr lang="en-US" altLang="ja-JP" sz="1000" b="0" i="0" dirty="0">
                <a:solidFill>
                  <a:srgbClr val="333333"/>
                </a:solidFill>
                <a:effectLst/>
                <a:latin typeface="Meiryo UI" panose="020B0604030504040204" pitchFamily="50" charset="-128"/>
                <a:ea typeface="Meiryo UI" panose="020B0604030504040204" pitchFamily="50" charset="-128"/>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52867"/>
            <a:ext cx="3560089" cy="5006"/>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46221"/>
          </a:xfrm>
          <a:prstGeom prst="rect">
            <a:avLst/>
          </a:prstGeom>
          <a:noFill/>
        </p:spPr>
        <p:txBody>
          <a:bodyPr wrap="square" rtlCol="0">
            <a:spAutoFit/>
          </a:bodyPr>
          <a:lstStyle/>
          <a:p>
            <a:r>
              <a:rPr lang="ja-JP" altLang="en-US" sz="10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2A89522-6DF5-C19B-D884-70271ACE43E7}"/>
              </a:ext>
            </a:extLst>
          </p:cNvPr>
          <p:cNvPicPr>
            <a:picLocks noChangeAspect="1"/>
          </p:cNvPicPr>
          <p:nvPr/>
        </p:nvPicPr>
        <p:blipFill>
          <a:blip r:embed="rId5"/>
          <a:stretch>
            <a:fillRect/>
          </a:stretch>
        </p:blipFill>
        <p:spPr>
          <a:xfrm>
            <a:off x="710621" y="1390460"/>
            <a:ext cx="3560089" cy="3560089"/>
          </a:xfrm>
          <a:prstGeom prst="rect">
            <a:avLst/>
          </a:prstGeom>
        </p:spPr>
      </p:pic>
    </p:spTree>
    <p:extLst>
      <p:ext uri="{BB962C8B-B14F-4D97-AF65-F5344CB8AC3E}">
        <p14:creationId xmlns:p14="http://schemas.microsoft.com/office/powerpoint/2010/main" val="246673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フロストポーチ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110×170×85mm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濡れたタオルもそのまま入れることができるし小物の整理にも便利な、爽やかな半透明のポーチです。カラーバリエーションはホワイト、ピンク、ブルーの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33009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8F737AEA-D5C1-9D3C-0548-ABD0AF90C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90" y="1371901"/>
            <a:ext cx="3627882" cy="362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ライティングバッジ 丸形 クリア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コイン電池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電池は商品に含まれません。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ja-JP" altLang="en-US" sz="1600" dirty="0"/>
              <a:t>すっきりとシンプルな見た目が格好良い真空ステンレスタイプの</a:t>
            </a:r>
            <a:r>
              <a:rPr lang="en-US" altLang="ja-JP" sz="1600" dirty="0"/>
              <a:t>180ml</a:t>
            </a:r>
            <a:r>
              <a:rPr lang="ja-JP" altLang="en-US" sz="1600" dirty="0"/>
              <a:t>サイズボトルです。カラーバリエーションはシルバーのみ。是非ご活用ください。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E183018-35A8-B675-5D36-CFB397184DF9}"/>
              </a:ext>
            </a:extLst>
          </p:cNvPr>
          <p:cNvPicPr>
            <a:picLocks noChangeAspect="1"/>
          </p:cNvPicPr>
          <p:nvPr/>
        </p:nvPicPr>
        <p:blipFill>
          <a:blip r:embed="rId5"/>
          <a:stretch>
            <a:fillRect/>
          </a:stretch>
        </p:blipFill>
        <p:spPr>
          <a:xfrm>
            <a:off x="736122" y="1343417"/>
            <a:ext cx="3707507" cy="3707507"/>
          </a:xfrm>
          <a:prstGeom prst="rect">
            <a:avLst/>
          </a:prstGeom>
        </p:spPr>
      </p:pic>
    </p:spTree>
    <p:extLst>
      <p:ext uri="{BB962C8B-B14F-4D97-AF65-F5344CB8AC3E}">
        <p14:creationId xmlns:p14="http://schemas.microsoft.com/office/powerpoint/2010/main" val="82698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103×148×9mm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サイズのリサイクルメモパッドです。とてもシンプルなデザインで、どんなオリジナル名入れでもマッチしますので、ノベルティ用などにおすすめです。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B10F8B-21DA-C74C-BAA3-CF3027F2407D}"/>
              </a:ext>
            </a:extLst>
          </p:cNvPr>
          <p:cNvPicPr>
            <a:picLocks noChangeAspect="1"/>
          </p:cNvPicPr>
          <p:nvPr/>
        </p:nvPicPr>
        <p:blipFill>
          <a:blip r:embed="rId5"/>
          <a:stretch>
            <a:fillRect/>
          </a:stretch>
        </p:blipFill>
        <p:spPr>
          <a:xfrm>
            <a:off x="807641" y="1597412"/>
            <a:ext cx="3175000" cy="3175000"/>
          </a:xfrm>
          <a:prstGeom prst="rect">
            <a:avLst/>
          </a:prstGeom>
        </p:spPr>
      </p:pic>
    </p:spTree>
    <p:extLst>
      <p:ext uri="{BB962C8B-B14F-4D97-AF65-F5344CB8AC3E}">
        <p14:creationId xmlns:p14="http://schemas.microsoft.com/office/powerpoint/2010/main" val="139844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2B20E55F-7018-B5F1-3CCF-125FDC2736DD}"/>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7249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レザーベーシックキーホルダー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材：牛革</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スプリットレザー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32×110×5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考：リアルブラック・キャラメルブラウン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本物志向の方におすすめの、スプリットレザーを使用したシックで高級感のあるキーホルダーです。カラーバリエーションは全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色ありますのでオリジナル名入れに合わせてお選びください。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4B4C8697-9D11-BA4E-AB2E-C50DCEACD2D9}"/>
              </a:ext>
            </a:extLst>
          </p:cNvPr>
          <p:cNvPicPr>
            <a:picLocks noChangeAspect="1"/>
          </p:cNvPicPr>
          <p:nvPr/>
        </p:nvPicPr>
        <p:blipFill>
          <a:blip r:embed="rId5"/>
          <a:stretch>
            <a:fillRect/>
          </a:stretch>
        </p:blipFill>
        <p:spPr>
          <a:xfrm>
            <a:off x="960186" y="1422052"/>
            <a:ext cx="3083592" cy="3530362"/>
          </a:xfrm>
          <a:prstGeom prst="rect">
            <a:avLst/>
          </a:prstGeom>
        </p:spPr>
      </p:pic>
    </p:spTree>
    <p:extLst>
      <p:ext uri="{BB962C8B-B14F-4D97-AF65-F5344CB8AC3E}">
        <p14:creationId xmlns:p14="http://schemas.microsoft.com/office/powerpoint/2010/main" val="287735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マイクロファイバークロス</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色セット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300×300×2mm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,155×175×35mm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大判</a:t>
            </a:r>
            <a:r>
              <a:rPr lang="en-US" altLang="ja-JP" sz="1600" dirty="0"/>
              <a:t>30cm</a:t>
            </a:r>
            <a:r>
              <a:rPr lang="ja-JP" altLang="en-US" sz="1600" dirty="0"/>
              <a:t>でたっぷり使えるマイクロファイバークロス</a:t>
            </a:r>
            <a:r>
              <a:rPr lang="en-US" altLang="ja-JP" sz="1600" dirty="0"/>
              <a:t>5</a:t>
            </a:r>
            <a:r>
              <a:rPr lang="ja-JP" altLang="en-US" sz="1600" dirty="0"/>
              <a:t>色が揃って、使い分け出来るお得なセット。超極細繊維で乾拭き時は埃や水分を拭き取り、水拭き時には汚れをしっかり落とします。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0E8DC4B-DC96-AD14-6CC3-309D8DE30EBE}"/>
              </a:ext>
            </a:extLst>
          </p:cNvPr>
          <p:cNvPicPr>
            <a:picLocks noChangeAspect="1"/>
          </p:cNvPicPr>
          <p:nvPr/>
        </p:nvPicPr>
        <p:blipFill>
          <a:blip r:embed="rId5"/>
          <a:stretch>
            <a:fillRect/>
          </a:stretch>
        </p:blipFill>
        <p:spPr>
          <a:xfrm>
            <a:off x="669770" y="1371166"/>
            <a:ext cx="3598678" cy="3598678"/>
          </a:xfrm>
          <a:prstGeom prst="rect">
            <a:avLst/>
          </a:prstGeom>
        </p:spPr>
      </p:pic>
    </p:spTree>
    <p:extLst>
      <p:ext uri="{BB962C8B-B14F-4D97-AF65-F5344CB8AC3E}">
        <p14:creationId xmlns:p14="http://schemas.microsoft.com/office/powerpoint/2010/main" val="4208921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6D068B1-C2CF-8E45-A319-10B088390384}"/>
              </a:ext>
            </a:extLst>
          </p:cNvPr>
          <p:cNvPicPr>
            <a:picLocks noChangeAspect="1"/>
          </p:cNvPicPr>
          <p:nvPr/>
        </p:nvPicPr>
        <p:blipFill>
          <a:blip r:embed="rId3"/>
          <a:stretch>
            <a:fillRect/>
          </a:stretch>
        </p:blipFill>
        <p:spPr>
          <a:xfrm>
            <a:off x="450543" y="1420933"/>
            <a:ext cx="4205848" cy="366953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キャンバスボックスランチトート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240×200×120mm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/25×260mm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考：レッド・ミッドナイトブルー・ナチュラル・ナイトブラック・スカイグレー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ランチボックスを入れるのにはぴったりな幅広いマチ付きの可愛らしいトートバッグです。キャンバス素材は耐久性にも優れ、自然な風合いがあるため人気がございます。格安で名入れも承ります。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36514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オリジナルハイブリットハンドタオル（小）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W200×H200㎜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表はポリエステル、裏は綿素材のハンドタオル。アニメ・ゲームなどのキャラもフルカラーで鮮やかにプリントできます。ミニサイズでポケットにも収納しやすく、持ち歩きに便利です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92528156-0EC2-BA73-5F93-8527AADD7475}"/>
              </a:ext>
            </a:extLst>
          </p:cNvPr>
          <p:cNvPicPr>
            <a:picLocks noChangeAspect="1"/>
          </p:cNvPicPr>
          <p:nvPr/>
        </p:nvPicPr>
        <p:blipFill>
          <a:blip r:embed="rId5"/>
          <a:stretch>
            <a:fillRect/>
          </a:stretch>
        </p:blipFill>
        <p:spPr>
          <a:xfrm>
            <a:off x="752452" y="1402363"/>
            <a:ext cx="3511407" cy="3511407"/>
          </a:xfrm>
          <a:prstGeom prst="rect">
            <a:avLst/>
          </a:prstGeom>
        </p:spPr>
      </p:pic>
    </p:spTree>
    <p:extLst>
      <p:ext uri="{BB962C8B-B14F-4D97-AF65-F5344CB8AC3E}">
        <p14:creationId xmlns:p14="http://schemas.microsoft.com/office/powerpoint/2010/main" val="98264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DCAEDA27-DD08-F687-7F4B-34ED2D8674DD}"/>
              </a:ext>
            </a:extLst>
          </p:cNvPr>
          <p:cNvPicPr>
            <a:picLocks noChangeAspect="1"/>
          </p:cNvPicPr>
          <p:nvPr/>
        </p:nvPicPr>
        <p:blipFill>
          <a:blip r:embed="rId5"/>
          <a:stretch>
            <a:fillRect/>
          </a:stretch>
        </p:blipFill>
        <p:spPr>
          <a:xfrm>
            <a:off x="621127" y="1411148"/>
            <a:ext cx="3588371" cy="3588371"/>
          </a:xfrm>
          <a:prstGeom prst="rect">
            <a:avLst/>
          </a:prstGeom>
        </p:spPr>
      </p:pic>
    </p:spTree>
    <p:extLst>
      <p:ext uri="{BB962C8B-B14F-4D97-AF65-F5344CB8AC3E}">
        <p14:creationId xmlns:p14="http://schemas.microsoft.com/office/powerpoint/2010/main" val="380032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オリジナル冷やし綿棒</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W102×H70mm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台紙にインクジェット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ペパーミントオイル配合でひんやりと耳に心地良い、冷やし綿棒です。パッケージにオリジナルデザインの名入れプリント可能。イベントやキャンペーンに配布するノベルティ用等におすすめです。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F4882B4A-B416-C037-981F-98D0BAAFF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9" y="1362024"/>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オリジナル絆創膏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ポリオレフィン白</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73×91</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オンデマンド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物販用にもノベルティ用にも人気の高い、フルカラーでどんなオリジナルデザインでも精巧に名入れ可能な絆創膏です。小さな怪我を良くするお子様向けなどに最適なアイテムです。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5414965C-4A70-6C9C-278D-B4B3A024C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83" y="1385150"/>
            <a:ext cx="3539831" cy="353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78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小ロット！除菌ウェットハンディ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サイズ：シート：約</a:t>
            </a:r>
            <a:r>
              <a:rPr lang="en-US" altLang="ja-JP" sz="900" dirty="0">
                <a:latin typeface="Meiryo UI" panose="020B0604030504040204" pitchFamily="34" charset="-128"/>
                <a:ea typeface="Meiryo UI" panose="020B0604030504040204" pitchFamily="34" charset="-128"/>
              </a:rPr>
              <a:t>150×200mm</a:t>
            </a:r>
            <a:r>
              <a:rPr lang="ja-JP" altLang="en-US" sz="900" dirty="0">
                <a:latin typeface="Meiryo UI" panose="020B0604030504040204" pitchFamily="34" charset="-128"/>
                <a:ea typeface="Meiryo UI" panose="020B0604030504040204" pitchFamily="34" charset="-128"/>
              </a:rPr>
              <a:t>、外装：約</a:t>
            </a:r>
            <a:r>
              <a:rPr lang="en-US" altLang="ja-JP" sz="900" dirty="0">
                <a:latin typeface="Meiryo UI" panose="020B0604030504040204" pitchFamily="34" charset="-128"/>
                <a:ea typeface="Meiryo UI" panose="020B0604030504040204" pitchFamily="34" charset="-128"/>
              </a:rPr>
              <a:t>W140×D10×H65mm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34g</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アルコール配合の除菌ウェットティッシュは配布しやすい</a:t>
            </a:r>
            <a:r>
              <a:rPr lang="en-US" altLang="ja-JP" sz="1600" dirty="0"/>
              <a:t>10</a:t>
            </a:r>
            <a:r>
              <a:rPr lang="ja-JP" altLang="en-US" sz="1600" dirty="0"/>
              <a:t>枚入りのハンディサイズです。フラップ部分にオリジナル名入れをして、業種を問わず販促品として幅広くご活用ください。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C59730D-260D-B63E-220F-1750BC9DFAA5}"/>
              </a:ext>
            </a:extLst>
          </p:cNvPr>
          <p:cNvPicPr>
            <a:picLocks noChangeAspect="1"/>
          </p:cNvPicPr>
          <p:nvPr/>
        </p:nvPicPr>
        <p:blipFill>
          <a:blip r:embed="rId5"/>
          <a:stretch>
            <a:fillRect/>
          </a:stretch>
        </p:blipFill>
        <p:spPr>
          <a:xfrm>
            <a:off x="622370" y="1341142"/>
            <a:ext cx="3618923" cy="3618923"/>
          </a:xfrm>
          <a:prstGeom prst="rect">
            <a:avLst/>
          </a:prstGeom>
        </p:spPr>
      </p:pic>
    </p:spTree>
    <p:extLst>
      <p:ext uri="{BB962C8B-B14F-4D97-AF65-F5344CB8AC3E}">
        <p14:creationId xmlns:p14="http://schemas.microsoft.com/office/powerpoint/2010/main" val="363726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反射バッグ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ブルー・グリーン・オレンジ</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435×335×2(mm)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48g</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ナップサック、手提げバッグの二刀流として、様々なシーンで活用出来ます。交通安全用品として反射テープ付きなので、車のヘッドライト等に反射し夜間の事故防止に心強い味方です。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2DE4ACF-95A7-914F-6E8B-2FF0D8FA442B}"/>
              </a:ext>
            </a:extLst>
          </p:cNvPr>
          <p:cNvPicPr>
            <a:picLocks noChangeAspect="1"/>
          </p:cNvPicPr>
          <p:nvPr/>
        </p:nvPicPr>
        <p:blipFill>
          <a:blip r:embed="rId5"/>
          <a:stretch>
            <a:fillRect/>
          </a:stretch>
        </p:blipFill>
        <p:spPr>
          <a:xfrm>
            <a:off x="709736" y="1409114"/>
            <a:ext cx="3560089" cy="3560089"/>
          </a:xfrm>
          <a:prstGeom prst="rect">
            <a:avLst/>
          </a:prstGeom>
        </p:spPr>
      </p:pic>
    </p:spTree>
    <p:extLst>
      <p:ext uri="{BB962C8B-B14F-4D97-AF65-F5344CB8AC3E}">
        <p14:creationId xmlns:p14="http://schemas.microsoft.com/office/powerpoint/2010/main" val="3907573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607632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ノーマル範囲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ストーンウェア素材のスタンダードなマグカップです。フルカラープリント製作が可能で印刷可能範囲は、横</a:t>
            </a:r>
            <a:r>
              <a:rPr lang="en-US" altLang="ja-JP" sz="1600" b="0" i="0" dirty="0">
                <a:solidFill>
                  <a:srgbClr val="333333"/>
                </a:solidFill>
                <a:effectLst/>
                <a:latin typeface="-apple-system"/>
              </a:rPr>
              <a:t>200×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80mm</a:t>
            </a:r>
            <a:r>
              <a:rPr lang="ja-JP" altLang="en-US" sz="1600" b="0" i="0" dirty="0">
                <a:solidFill>
                  <a:srgbClr val="333333"/>
                </a:solidFill>
                <a:effectLst/>
                <a:latin typeface="-apple-system"/>
              </a:rPr>
              <a:t>。上下合わせて</a:t>
            </a:r>
            <a:r>
              <a:rPr lang="en-US" altLang="ja-JP" sz="1600" b="0" i="0" dirty="0">
                <a:solidFill>
                  <a:srgbClr val="333333"/>
                </a:solidFill>
                <a:effectLst/>
                <a:latin typeface="-apple-system"/>
              </a:rPr>
              <a:t>15mm</a:t>
            </a:r>
            <a:r>
              <a:rPr lang="ja-JP" altLang="en-US" sz="1600" b="0" i="0" dirty="0">
                <a:solidFill>
                  <a:srgbClr val="333333"/>
                </a:solidFill>
                <a:effectLst/>
                <a:latin typeface="-apple-system"/>
              </a:rPr>
              <a:t>程度の余白ができる形で仕上がります。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A743509-9D56-00C7-8BDB-64DC319F5FE4}"/>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8061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フラッシュ</a:t>
            </a:r>
            <a:r>
              <a:rPr lang="en-US" altLang="ja-JP" sz="2000" dirty="0">
                <a:solidFill>
                  <a:schemeClr val="bg1"/>
                </a:solidFill>
                <a:latin typeface="Meiryo UI" panose="020B0604030504040204" pitchFamily="34" charset="-128"/>
                <a:ea typeface="Meiryo UI" panose="020B0604030504040204" pitchFamily="34" charset="-128"/>
              </a:rPr>
              <a:t>9</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26mm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本使用（別売）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夜間や暗所での作業やアウトドアシーン、また災害時などにも役立つ、非常に明るいライトです。シンプルながらスタイリッシュな本体には、オリジナルの名入れプリントも可能です。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181BD813-E96A-3904-3605-BB462AFCD8C0}"/>
              </a:ext>
            </a:extLst>
          </p:cNvPr>
          <p:cNvPicPr>
            <a:picLocks noChangeAspect="1"/>
          </p:cNvPicPr>
          <p:nvPr/>
        </p:nvPicPr>
        <p:blipFill>
          <a:blip r:embed="rId5"/>
          <a:stretch>
            <a:fillRect/>
          </a:stretch>
        </p:blipFill>
        <p:spPr>
          <a:xfrm>
            <a:off x="782683" y="1496155"/>
            <a:ext cx="3419237" cy="3419237"/>
          </a:xfrm>
          <a:prstGeom prst="rect">
            <a:avLst/>
          </a:prstGeom>
        </p:spPr>
      </p:pic>
    </p:spTree>
    <p:extLst>
      <p:ext uri="{BB962C8B-B14F-4D97-AF65-F5344CB8AC3E}">
        <p14:creationId xmlns:p14="http://schemas.microsoft.com/office/powerpoint/2010/main" val="147438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アクティブクリアボトル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TPU</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φ73×225mm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/650ml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指をかけて持ち歩くことも可能な</a:t>
            </a:r>
            <a:r>
              <a:rPr lang="en-US" altLang="ja-JP" sz="1600" dirty="0"/>
              <a:t>650ml</a:t>
            </a:r>
            <a:r>
              <a:rPr lang="ja-JP" altLang="en-US" sz="1600" dirty="0"/>
              <a:t>サイズのクリアボトルです。軽量な上、割れにくい素材を使用しているため、キャンプなどのアウトドアシーンにもおすすめのアイテムです。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0" name="図 79">
            <a:extLst>
              <a:ext uri="{FF2B5EF4-FFF2-40B4-BE49-F238E27FC236}">
                <a16:creationId xmlns:a16="http://schemas.microsoft.com/office/drawing/2014/main" id="{3BA2B8B8-52C5-2625-F406-5E4C2D1F4FA1}"/>
              </a:ext>
            </a:extLst>
          </p:cNvPr>
          <p:cNvPicPr>
            <a:picLocks noChangeAspect="1"/>
          </p:cNvPicPr>
          <p:nvPr/>
        </p:nvPicPr>
        <p:blipFill>
          <a:blip r:embed="rId5"/>
          <a:stretch>
            <a:fillRect/>
          </a:stretch>
        </p:blipFill>
        <p:spPr>
          <a:xfrm>
            <a:off x="731546" y="1387749"/>
            <a:ext cx="3519113" cy="3519113"/>
          </a:xfrm>
          <a:prstGeom prst="rect">
            <a:avLst/>
          </a:prstGeom>
        </p:spPr>
      </p:pic>
    </p:spTree>
    <p:extLst>
      <p:ext uri="{BB962C8B-B14F-4D97-AF65-F5344CB8AC3E}">
        <p14:creationId xmlns:p14="http://schemas.microsoft.com/office/powerpoint/2010/main" val="269196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8356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74900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備考：印刷：顔料プリント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BB640182-1B88-ACD0-1EAC-421A5D029BED}"/>
              </a:ext>
            </a:extLst>
          </p:cNvPr>
          <p:cNvPicPr>
            <a:picLocks noChangeAspect="1"/>
          </p:cNvPicPr>
          <p:nvPr/>
        </p:nvPicPr>
        <p:blipFill>
          <a:blip r:embed="rId5"/>
          <a:stretch>
            <a:fillRect/>
          </a:stretch>
        </p:blipFill>
        <p:spPr>
          <a:xfrm>
            <a:off x="720771" y="1414369"/>
            <a:ext cx="3573052" cy="3573052"/>
          </a:xfrm>
          <a:prstGeom prst="rect">
            <a:avLst/>
          </a:prstGeom>
        </p:spPr>
      </p:pic>
    </p:spTree>
    <p:extLst>
      <p:ext uri="{BB962C8B-B14F-4D97-AF65-F5344CB8AC3E}">
        <p14:creationId xmlns:p14="http://schemas.microsoft.com/office/powerpoint/2010/main" val="92134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暑さ対策の手引きてぬぐい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暑さ対策の手引きが可愛らしいイラスト入りで書かれた意外に役立つ手ぬぐいです。名入れプリントも可能ですので、オリジナルグッズ用やノベルティアイテム用にもおすすめ。是非ご活用ください。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DD9E9F9-D019-693C-3A72-832614FD785A}"/>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7878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氷タオル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レーヨン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他 成分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精製水</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除菌剤</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塩化ベンゼトニウム 他</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香料</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260×260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パッケージサイズ</a:t>
            </a:r>
            <a:r>
              <a:rPr lang="en-US" altLang="ja-JP" sz="900" dirty="0">
                <a:latin typeface="Meiryo UI" panose="020B0604030504040204" pitchFamily="34" charset="-128"/>
                <a:ea typeface="Meiryo UI" panose="020B0604030504040204" pitchFamily="34" charset="-128"/>
              </a:rPr>
              <a:t>/99×200×13</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袋裏面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夏場の屋外フェスや現場作業の暑さ対策として、また急な発熱時の熱冷まし用としても便利に活用できる氷タオルです。冷凍庫に入れて冷やすだけですのでとっても手軽ですので是非ご利用ください。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4B9EE963-D183-4043-97C3-E7F13A9DD66E}"/>
              </a:ext>
            </a:extLst>
          </p:cNvPr>
          <p:cNvPicPr>
            <a:picLocks noChangeAspect="1"/>
          </p:cNvPicPr>
          <p:nvPr/>
        </p:nvPicPr>
        <p:blipFill>
          <a:blip r:embed="rId5"/>
          <a:stretch>
            <a:fillRect/>
          </a:stretch>
        </p:blipFill>
        <p:spPr>
          <a:xfrm>
            <a:off x="1392245" y="1448096"/>
            <a:ext cx="2088959" cy="3539325"/>
          </a:xfrm>
          <a:prstGeom prst="rect">
            <a:avLst/>
          </a:prstGeom>
        </p:spPr>
      </p:pic>
    </p:spTree>
    <p:extLst>
      <p:ext uri="{BB962C8B-B14F-4D97-AF65-F5344CB8AC3E}">
        <p14:creationId xmlns:p14="http://schemas.microsoft.com/office/powerpoint/2010/main" val="30578767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2543</Words>
  <Application>Microsoft Office PowerPoint</Application>
  <PresentationFormat>画面に合わせる (4:3)</PresentationFormat>
  <Paragraphs>448</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257</cp:revision>
  <cp:lastPrinted>2021-07-20T08:57:41Z</cp:lastPrinted>
  <dcterms:created xsi:type="dcterms:W3CDTF">2021-06-21T09:41:39Z</dcterms:created>
  <dcterms:modified xsi:type="dcterms:W3CDTF">2025-08-08T03:24:28Z</dcterms:modified>
</cp:coreProperties>
</file>