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4" r:id="rId2"/>
    <p:sldId id="271" r:id="rId3"/>
    <p:sldId id="281" r:id="rId4"/>
    <p:sldId id="275" r:id="rId5"/>
    <p:sldId id="265" r:id="rId6"/>
    <p:sldId id="286" r:id="rId7"/>
    <p:sldId id="273" r:id="rId8"/>
    <p:sldId id="285" r:id="rId9"/>
    <p:sldId id="279" r:id="rId10"/>
    <p:sldId id="282" r:id="rId11"/>
    <p:sldId id="278" r:id="rId12"/>
    <p:sldId id="272" r:id="rId13"/>
    <p:sldId id="280" r:id="rId14"/>
    <p:sldId id="274" r:id="rId15"/>
    <p:sldId id="276" r:id="rId16"/>
    <p:sldId id="263" r:id="rId17"/>
    <p:sldId id="277" r:id="rId18"/>
    <p:sldId id="262" r:id="rId19"/>
    <p:sldId id="257" r:id="rId20"/>
    <p:sldId id="264" r:id="rId21"/>
    <p:sldId id="256" r:id="rId22"/>
    <p:sldId id="259" r:id="rId23"/>
    <p:sldId id="261" r:id="rId24"/>
    <p:sldId id="270" r:id="rId25"/>
    <p:sldId id="291" r:id="rId26"/>
    <p:sldId id="290" r:id="rId27"/>
    <p:sldId id="289" r:id="rId28"/>
    <p:sldId id="292" r:id="rId29"/>
    <p:sldId id="293" r:id="rId30"/>
    <p:sldId id="294" r:id="rId31"/>
    <p:sldId id="295" r:id="rId32"/>
    <p:sldId id="296"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24" autoAdjust="0"/>
    <p:restoredTop sz="94926" autoAdjust="0"/>
  </p:normalViewPr>
  <p:slideViewPr>
    <p:cSldViewPr snapToGrid="0" snapToObjects="1">
      <p:cViewPr varScale="1">
        <p:scale>
          <a:sx n="72" d="100"/>
          <a:sy n="72" d="100"/>
        </p:scale>
        <p:origin x="222" y="5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2025/4/8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2025/4/8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2025/4/8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カスタムデザインタンブラー</a:t>
            </a:r>
            <a:r>
              <a:rPr lang="en-US" altLang="ja-JP" sz="2000" dirty="0">
                <a:solidFill>
                  <a:schemeClr val="bg1"/>
                </a:solidFill>
                <a:latin typeface="Meiryo UI" panose="020B0604030504040204" pitchFamily="34" charset="-128"/>
                <a:ea typeface="Meiryo UI" panose="020B0604030504040204" pitchFamily="34" charset="-128"/>
              </a:rPr>
              <a:t>FC 250ml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PP､AS </a:t>
            </a:r>
            <a:r>
              <a:rPr lang="ja-JP" altLang="en-US" sz="900">
                <a:latin typeface="Meiryo UI" panose="020B0604030504040204" pitchFamily="34" charset="-128"/>
                <a:ea typeface="Meiryo UI" panose="020B0604030504040204" pitchFamily="34" charset="-128"/>
              </a:rPr>
              <a:t>他</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φ74×127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考：レッド・ネイビー・マットブラック・ピンク・ホワイト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台紙を自由に変更できる</a:t>
            </a:r>
            <a:r>
              <a:rPr lang="en-US" altLang="ja-JP" sz="1600" dirty="0">
                <a:latin typeface="Meiryo UI" panose="020B0604030504040204" pitchFamily="34" charset="-128"/>
                <a:ea typeface="Meiryo UI" panose="020B0604030504040204" pitchFamily="34" charset="-128"/>
              </a:rPr>
              <a:t>250ml</a:t>
            </a:r>
            <a:r>
              <a:rPr lang="ja-JP" altLang="en-US" sz="1600">
                <a:latin typeface="Meiryo UI" panose="020B0604030504040204" pitchFamily="34" charset="-128"/>
                <a:ea typeface="Meiryo UI" panose="020B0604030504040204" pitchFamily="34" charset="-128"/>
              </a:rPr>
              <a:t>タンブラー。</a:t>
            </a:r>
            <a:r>
              <a:rPr lang="en-US" altLang="ja-JP" sz="1600" dirty="0">
                <a:latin typeface="Meiryo UI" panose="020B0604030504040204" pitchFamily="34" charset="-128"/>
                <a:ea typeface="Meiryo UI" panose="020B0604030504040204" pitchFamily="34" charset="-128"/>
              </a:rPr>
              <a:t>100℃</a:t>
            </a:r>
            <a:r>
              <a:rPr lang="ja-JP" altLang="en-US" sz="1600">
                <a:latin typeface="Meiryo UI" panose="020B0604030504040204" pitchFamily="34" charset="-128"/>
                <a:ea typeface="Meiryo UI" panose="020B0604030504040204" pitchFamily="34" charset="-128"/>
              </a:rPr>
              <a:t>までの耐熱効果がある上、開閉式の飲み口が非常に便利。カラーバリエーションは全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色ありますので、お好みでお選びください。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AC4123E-F89E-1715-9ED5-AEDA6015B287}"/>
              </a:ext>
            </a:extLst>
          </p:cNvPr>
          <p:cNvPicPr>
            <a:picLocks noChangeAspect="1"/>
          </p:cNvPicPr>
          <p:nvPr/>
        </p:nvPicPr>
        <p:blipFill>
          <a:blip r:embed="rId5"/>
          <a:stretch>
            <a:fillRect/>
          </a:stretch>
        </p:blipFill>
        <p:spPr>
          <a:xfrm>
            <a:off x="789039" y="1422052"/>
            <a:ext cx="3541183" cy="3541183"/>
          </a:xfrm>
          <a:prstGeom prst="rect">
            <a:avLst/>
          </a:prstGeom>
        </p:spPr>
      </p:pic>
    </p:spTree>
    <p:extLst>
      <p:ext uri="{BB962C8B-B14F-4D97-AF65-F5344CB8AC3E}">
        <p14:creationId xmlns:p14="http://schemas.microsoft.com/office/powerpoint/2010/main" val="287796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カスタムデザインタンブラー</a:t>
            </a:r>
            <a:r>
              <a:rPr lang="en-US" altLang="ja-JP" sz="2000" dirty="0">
                <a:solidFill>
                  <a:schemeClr val="bg1"/>
                </a:solidFill>
                <a:latin typeface="Meiryo UI" panose="020B0604030504040204" pitchFamily="34" charset="-128"/>
                <a:ea typeface="Meiryo UI" panose="020B0604030504040204" pitchFamily="34" charset="-128"/>
              </a:rPr>
              <a:t>FC 500ml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Φ82×196</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考：レッド・ネイビー・マットブラック・ピンク・ホワイト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台紙を自由に変更できる</a:t>
            </a:r>
            <a:r>
              <a:rPr lang="en-US" altLang="ja-JP" sz="1600" dirty="0">
                <a:latin typeface="Meiryo UI" panose="020B0604030504040204" pitchFamily="34" charset="-128"/>
                <a:ea typeface="Meiryo UI" panose="020B0604030504040204" pitchFamily="34" charset="-128"/>
              </a:rPr>
              <a:t>500ml</a:t>
            </a:r>
            <a:r>
              <a:rPr lang="ja-JP" altLang="en-US" sz="1600">
                <a:latin typeface="Meiryo UI" panose="020B0604030504040204" pitchFamily="34" charset="-128"/>
                <a:ea typeface="Meiryo UI" panose="020B0604030504040204" pitchFamily="34" charset="-128"/>
              </a:rPr>
              <a:t>タンブラー。</a:t>
            </a:r>
            <a:r>
              <a:rPr lang="en-US" altLang="ja-JP" sz="1600" dirty="0">
                <a:latin typeface="Meiryo UI" panose="020B0604030504040204" pitchFamily="34" charset="-128"/>
                <a:ea typeface="Meiryo UI" panose="020B0604030504040204" pitchFamily="34" charset="-128"/>
              </a:rPr>
              <a:t>100℃</a:t>
            </a:r>
            <a:r>
              <a:rPr lang="ja-JP" altLang="en-US" sz="1600">
                <a:latin typeface="Meiryo UI" panose="020B0604030504040204" pitchFamily="34" charset="-128"/>
                <a:ea typeface="Meiryo UI" panose="020B0604030504040204" pitchFamily="34" charset="-128"/>
              </a:rPr>
              <a:t>までの耐熱効果がある上、開閉式の飲み口が非常に便利。カラーバリエーションは全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色ありますので、お好みでお選びください。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C6E5953-966B-BB86-05A8-1C54E43C93E1}"/>
              </a:ext>
            </a:extLst>
          </p:cNvPr>
          <p:cNvPicPr>
            <a:picLocks noChangeAspect="1"/>
          </p:cNvPicPr>
          <p:nvPr/>
        </p:nvPicPr>
        <p:blipFill>
          <a:blip r:embed="rId5"/>
          <a:stretch>
            <a:fillRect/>
          </a:stretch>
        </p:blipFill>
        <p:spPr>
          <a:xfrm>
            <a:off x="699731" y="1382516"/>
            <a:ext cx="3560089" cy="3560089"/>
          </a:xfrm>
          <a:prstGeom prst="rect">
            <a:avLst/>
          </a:prstGeom>
        </p:spPr>
      </p:pic>
    </p:spTree>
    <p:extLst>
      <p:ext uri="{BB962C8B-B14F-4D97-AF65-F5344CB8AC3E}">
        <p14:creationId xmlns:p14="http://schemas.microsoft.com/office/powerpoint/2010/main" val="165855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コットンバッグ</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360×370×110mm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25×470mm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様々なイベントやキャンペーンのノベルティグッズ、ショップのオリジナルアイテム、ショッパー等、あらゆるシーンで利用されるシンプルなコットンバッグ。こちらは定番の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987F37-F46D-B54C-829E-C336BFC2B3CF}"/>
              </a:ext>
            </a:extLst>
          </p:cNvPr>
          <p:cNvPicPr>
            <a:picLocks noChangeAspect="1"/>
          </p:cNvPicPr>
          <p:nvPr/>
        </p:nvPicPr>
        <p:blipFill>
          <a:blip r:embed="rId5"/>
          <a:stretch>
            <a:fillRect/>
          </a:stretch>
        </p:blipFill>
        <p:spPr>
          <a:xfrm>
            <a:off x="524064" y="1490919"/>
            <a:ext cx="3797402" cy="3563265"/>
          </a:xfrm>
          <a:prstGeom prst="rect">
            <a:avLst/>
          </a:prstGeom>
        </p:spPr>
      </p:pic>
    </p:spTree>
    <p:extLst>
      <p:ext uri="{BB962C8B-B14F-4D97-AF65-F5344CB8AC3E}">
        <p14:creationId xmlns:p14="http://schemas.microsoft.com/office/powerpoint/2010/main" val="3160580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スタッフバッグ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ポリエステル</a:t>
            </a:r>
            <a:r>
              <a:rPr lang="en-US" altLang="ja-JP" sz="2000" dirty="0">
                <a:solidFill>
                  <a:schemeClr val="bg1"/>
                </a:solidFill>
                <a:latin typeface="Meiryo UI" panose="020B0604030504040204" pitchFamily="34" charset="-128"/>
                <a:ea typeface="Meiryo UI" panose="020B0604030504040204" pitchFamily="34" charset="-128"/>
              </a:rPr>
              <a:t>) 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ナチュラルのみ薄手コットン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33cm×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43cm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ポリエステルのスタッフバッグ</a:t>
            </a:r>
            <a:r>
              <a:rPr lang="en-US" altLang="ja-JP" sz="1600" dirty="0"/>
              <a:t>L</a:t>
            </a:r>
            <a:r>
              <a:rPr lang="ja-JP" altLang="en-US" sz="1600" dirty="0"/>
              <a:t>サイズは、お子様のおもちゃ・靴などのかさばる物の収納に最適です。名入れ・プリントをしてキャンペーンノベルティや特典として幅広くご活用ください。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63A525CC-86A6-D88B-E36D-3CDD4F44FE4E}"/>
              </a:ext>
            </a:extLst>
          </p:cNvPr>
          <p:cNvPicPr>
            <a:picLocks noChangeAspect="1"/>
          </p:cNvPicPr>
          <p:nvPr/>
        </p:nvPicPr>
        <p:blipFill>
          <a:blip r:embed="rId5"/>
          <a:stretch>
            <a:fillRect/>
          </a:stretch>
        </p:blipFill>
        <p:spPr>
          <a:xfrm>
            <a:off x="714517" y="1389950"/>
            <a:ext cx="3639806" cy="3639806"/>
          </a:xfrm>
          <a:prstGeom prst="rect">
            <a:avLst/>
          </a:prstGeom>
        </p:spPr>
      </p:pic>
    </p:spTree>
    <p:extLst>
      <p:ext uri="{BB962C8B-B14F-4D97-AF65-F5344CB8AC3E}">
        <p14:creationId xmlns:p14="http://schemas.microsoft.com/office/powerpoint/2010/main" val="381612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370658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素材：ステンレス鋼・シリコン・</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177×65×77mm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/180×70×70mm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片手ワンプッシュで開けることができるため、特にスポーツ時の水分補給に役立つ</a:t>
            </a:r>
            <a:r>
              <a:rPr lang="en-US" altLang="ja-JP" sz="1600" dirty="0"/>
              <a:t>320ml</a:t>
            </a:r>
            <a:r>
              <a:rPr lang="ja-JP" altLang="en-US" sz="1600" dirty="0"/>
              <a:t>サイズのステンレスボトルです。保冷・保温性にも優れているため、オールシーズン使えます。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9CFACF93-59AE-3538-20C2-18EEA2C69857}"/>
              </a:ext>
            </a:extLst>
          </p:cNvPr>
          <p:cNvPicPr>
            <a:picLocks noChangeAspect="1"/>
          </p:cNvPicPr>
          <p:nvPr/>
        </p:nvPicPr>
        <p:blipFill>
          <a:blip r:embed="rId5"/>
          <a:stretch>
            <a:fillRect/>
          </a:stretch>
        </p:blipFill>
        <p:spPr>
          <a:xfrm>
            <a:off x="763405" y="1449151"/>
            <a:ext cx="3486357" cy="3486357"/>
          </a:xfrm>
          <a:prstGeom prst="rect">
            <a:avLst/>
          </a:prstGeom>
        </p:spPr>
      </p:pic>
    </p:spTree>
    <p:extLst>
      <p:ext uri="{BB962C8B-B14F-4D97-AF65-F5344CB8AC3E}">
        <p14:creationId xmlns:p14="http://schemas.microsoft.com/office/powerpoint/2010/main" val="55923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オリジナルデザインの名入れプリントもよく映える、すっきりとしたシンプルなデザインの</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カップ。熱いものを入れても持ちにくくなく、冷たいものを入れても結露しにくい便利アイテム！</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142863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オリジナルハイブリットスポーツタオル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W1100×H400㎜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スポーツチームの記念用や物販グッズ用に人気の高いスポーツタオルです。全面にフルカラーでのオリジナルプリントが可能。インパクトあるアイテムに仕上がります。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970BF9-B809-1CA9-1132-6296BD604B11}"/>
              </a:ext>
            </a:extLst>
          </p:cNvPr>
          <p:cNvPicPr>
            <a:picLocks noChangeAspect="1"/>
          </p:cNvPicPr>
          <p:nvPr/>
        </p:nvPicPr>
        <p:blipFill>
          <a:blip r:embed="rId5"/>
          <a:stretch>
            <a:fillRect/>
          </a:stretch>
        </p:blipFill>
        <p:spPr>
          <a:xfrm>
            <a:off x="643283" y="1355580"/>
            <a:ext cx="3695344" cy="3695344"/>
          </a:xfrm>
          <a:prstGeom prst="rect">
            <a:avLst/>
          </a:prstGeom>
        </p:spPr>
      </p:pic>
    </p:spTree>
    <p:extLst>
      <p:ext uri="{BB962C8B-B14F-4D97-AF65-F5344CB8AC3E}">
        <p14:creationId xmlns:p14="http://schemas.microsoft.com/office/powerpoint/2010/main" val="92157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349362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サイズ：フリーサイズ</a:t>
            </a:r>
          </a:p>
          <a:p>
            <a:r>
              <a:rPr lang="ja-JP" altLang="en-US" sz="900" dirty="0">
                <a:latin typeface="Meiryo UI" panose="020B0604030504040204" pitchFamily="34" charset="-128"/>
                <a:ea typeface="Meiryo UI" panose="020B0604030504040204" pitchFamily="34" charset="-128"/>
              </a:rPr>
              <a:t>備考：印刷：１色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フルカラー昇華転写プリントや刺繍で名入れした、オリジナルキャップをセミオーダーで製作します。会社名やロゴマークの他、アニメ・ゲームのキャラクターも色鮮やかに再現することができます。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E2256A57-120A-57FF-3419-58174871A824}"/>
              </a:ext>
            </a:extLst>
          </p:cNvPr>
          <p:cNvPicPr>
            <a:picLocks noChangeAspect="1"/>
          </p:cNvPicPr>
          <p:nvPr/>
        </p:nvPicPr>
        <p:blipFill>
          <a:blip r:embed="rId5"/>
          <a:stretch>
            <a:fillRect/>
          </a:stretch>
        </p:blipFill>
        <p:spPr>
          <a:xfrm>
            <a:off x="724120" y="1388855"/>
            <a:ext cx="3619301" cy="3619301"/>
          </a:xfrm>
          <a:prstGeom prst="rect">
            <a:avLst/>
          </a:prstGeom>
        </p:spPr>
      </p:pic>
    </p:spTree>
    <p:extLst>
      <p:ext uri="{BB962C8B-B14F-4D97-AF65-F5344CB8AC3E}">
        <p14:creationId xmlns:p14="http://schemas.microsoft.com/office/powerpoint/2010/main" val="361235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ジムサック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丸ひも部分：ポリエステル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インクジェットプリントに関しての取扱注意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色彩は実際と異なる場合があります。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耐久性に優れたナイロン製リップストップ生地の軽量ジムサック。サイドファスナー付きなので、背負ったまま物の出し入れが可能。タウンユース・スポーツ・キャンプなどシーンを選ばず使えます。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18A3167-9B8A-B0FF-BB4F-6A4494495FC2}"/>
              </a:ext>
            </a:extLst>
          </p:cNvPr>
          <p:cNvPicPr>
            <a:picLocks noChangeAspect="1"/>
          </p:cNvPicPr>
          <p:nvPr/>
        </p:nvPicPr>
        <p:blipFill>
          <a:blip r:embed="rId5"/>
          <a:stretch>
            <a:fillRect/>
          </a:stretch>
        </p:blipFill>
        <p:spPr>
          <a:xfrm>
            <a:off x="719056" y="1395741"/>
            <a:ext cx="3576307" cy="3576307"/>
          </a:xfrm>
          <a:prstGeom prst="rect">
            <a:avLst/>
          </a:prstGeom>
        </p:spPr>
      </p:pic>
    </p:spTree>
    <p:extLst>
      <p:ext uri="{BB962C8B-B14F-4D97-AF65-F5344CB8AC3E}">
        <p14:creationId xmlns:p14="http://schemas.microsoft.com/office/powerpoint/2010/main" val="4086279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メルラッテ 真空ステンレスボトル</a:t>
            </a:r>
            <a:r>
              <a:rPr lang="en-US" altLang="ja-JP" sz="2000" dirty="0">
                <a:solidFill>
                  <a:schemeClr val="bg1"/>
                </a:solidFill>
                <a:latin typeface="Meiryo UI" panose="020B0604030504040204" pitchFamily="34" charset="-128"/>
                <a:ea typeface="Meiryo UI" panose="020B0604030504040204" pitchFamily="34" charset="-128"/>
              </a:rPr>
              <a:t>390ml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a:t>
            </a:r>
            <a:r>
              <a:rPr lang="en-US" altLang="ja-JP" sz="1000" dirty="0">
                <a:latin typeface="Meiryo UI" panose="020B0604030504040204" pitchFamily="34" charset="-128"/>
                <a:ea typeface="Meiryo UI" panose="020B0604030504040204" pitchFamily="34" charset="-128"/>
              </a:rPr>
              <a:t>5</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素材：ポリエステル</a:t>
            </a:r>
          </a:p>
          <a:p>
            <a:r>
              <a:rPr lang="ja-JP" altLang="en-US" sz="1000" dirty="0">
                <a:latin typeface="Meiryo UI" panose="020B0604030504040204" pitchFamily="34" charset="-128"/>
                <a:ea typeface="Meiryo UI" panose="020B0604030504040204" pitchFamily="34" charset="-128"/>
              </a:rPr>
              <a:t>サイズ：Ｗ</a:t>
            </a:r>
            <a:r>
              <a:rPr lang="en-US" altLang="ja-JP" sz="1000" dirty="0">
                <a:latin typeface="Meiryo UI" panose="020B0604030504040204" pitchFamily="34" charset="-128"/>
                <a:ea typeface="Meiryo UI" panose="020B0604030504040204" pitchFamily="34" charset="-128"/>
              </a:rPr>
              <a:t>40cm×</a:t>
            </a:r>
            <a:r>
              <a:rPr lang="ja-JP" altLang="en-US" sz="1000" dirty="0">
                <a:latin typeface="Meiryo UI" panose="020B0604030504040204" pitchFamily="34" charset="-128"/>
                <a:ea typeface="Meiryo UI" panose="020B0604030504040204" pitchFamily="34" charset="-128"/>
              </a:rPr>
              <a:t>Ｈ</a:t>
            </a:r>
            <a:r>
              <a:rPr lang="en-US" altLang="ja-JP" sz="1000" dirty="0">
                <a:latin typeface="Meiryo UI" panose="020B0604030504040204" pitchFamily="34" charset="-128"/>
                <a:ea typeface="Meiryo UI" panose="020B0604030504040204" pitchFamily="34" charset="-128"/>
              </a:rPr>
              <a:t>50cm</a:t>
            </a:r>
          </a:p>
          <a:p>
            <a:r>
              <a:rPr lang="ja-JP" altLang="en-US" sz="1000" dirty="0">
                <a:latin typeface="Meiryo UI" panose="020B0604030504040204" pitchFamily="34" charset="-128"/>
                <a:ea typeface="Meiryo UI" panose="020B0604030504040204" pitchFamily="34" charset="-128"/>
              </a:rPr>
              <a:t>備考：</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ミルクボトル風の曲線的なデザインがとっても可愛らしい</a:t>
            </a:r>
            <a:r>
              <a:rPr lang="en-US" altLang="ja-JP" sz="1600" dirty="0"/>
              <a:t>390ml</a:t>
            </a:r>
            <a:r>
              <a:rPr lang="ja-JP" altLang="en-US" sz="1600" dirty="0"/>
              <a:t>サイズのボトルです。真空構造のため保冷も保温もしっかりしてくれる上、サイズ感も職場に持っていくのに最適です。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D04A013D-0A4B-D931-93A2-E4217C6E54B8}"/>
              </a:ext>
            </a:extLst>
          </p:cNvPr>
          <p:cNvPicPr>
            <a:picLocks noChangeAspect="1"/>
          </p:cNvPicPr>
          <p:nvPr/>
        </p:nvPicPr>
        <p:blipFill>
          <a:blip r:embed="rId5"/>
          <a:stretch>
            <a:fillRect/>
          </a:stretch>
        </p:blipFill>
        <p:spPr>
          <a:xfrm>
            <a:off x="717572" y="1403906"/>
            <a:ext cx="3625850" cy="3625850"/>
          </a:xfrm>
          <a:prstGeom prst="rect">
            <a:avLst/>
          </a:prstGeom>
        </p:spPr>
      </p:pic>
    </p:spTree>
    <p:extLst>
      <p:ext uri="{BB962C8B-B14F-4D97-AF65-F5344CB8AC3E}">
        <p14:creationId xmlns:p14="http://schemas.microsoft.com/office/powerpoint/2010/main" val="1231026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素材：スト－ンウェア</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82Φ×H95mm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個箱梱包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フルカラープリントの写真やイラストが綺麗に映えるマグカップ。コミケなどの同人誌即売会用の物販品や、展示会用のノベルティとしても根強い人気商品。単色プリントでより安価に製作可能です。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9" name="図 68">
            <a:extLst>
              <a:ext uri="{FF2B5EF4-FFF2-40B4-BE49-F238E27FC236}">
                <a16:creationId xmlns:a16="http://schemas.microsoft.com/office/drawing/2014/main" id="{DF0DC42E-6D56-FB83-E8FC-AF361B87121A}"/>
              </a:ext>
            </a:extLst>
          </p:cNvPr>
          <p:cNvPicPr>
            <a:picLocks noChangeAspect="1"/>
          </p:cNvPicPr>
          <p:nvPr/>
        </p:nvPicPr>
        <p:blipFill>
          <a:blip r:embed="rId5"/>
          <a:stretch>
            <a:fillRect/>
          </a:stretch>
        </p:blipFill>
        <p:spPr>
          <a:xfrm>
            <a:off x="658971" y="1394423"/>
            <a:ext cx="3542230" cy="3542230"/>
          </a:xfrm>
          <a:prstGeom prst="rect">
            <a:avLst/>
          </a:prstGeom>
        </p:spPr>
      </p:pic>
    </p:spTree>
    <p:extLst>
      <p:ext uri="{BB962C8B-B14F-4D97-AF65-F5344CB8AC3E}">
        <p14:creationId xmlns:p14="http://schemas.microsoft.com/office/powerpoint/2010/main" val="423273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メッシュ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ja-JP" altLang="en-US"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メッシュ部分：ポリエステル</a:t>
            </a:r>
            <a:r>
              <a:rPr lang="en-US" altLang="ja-JP" sz="900" dirty="0">
                <a:latin typeface="Meiryo UI" panose="020B0604030504040204" pitchFamily="34" charset="-128"/>
                <a:ea typeface="Meiryo UI" panose="020B0604030504040204" pitchFamily="34" charset="-128"/>
              </a:rPr>
              <a:t>100%</a:t>
            </a:r>
          </a:p>
          <a:p>
            <a:pPr>
              <a:tabLst>
                <a:tab pos="542925" algn="l"/>
                <a:tab pos="715963" algn="l"/>
              </a:tabLst>
            </a:pPr>
            <a:r>
              <a:rPr lang="ja-JP" altLang="en-US" sz="900" b="1" i="0" dirty="0">
                <a:solidFill>
                  <a:srgbClr val="333333"/>
                </a:solidFill>
                <a:effectLst/>
                <a:highlight>
                  <a:srgbClr val="FFFFFF"/>
                </a:highlight>
                <a:latin typeface="-apple-system"/>
              </a:rPr>
              <a:t>サイズ</a:t>
            </a:r>
            <a:r>
              <a:rPr lang="ja-JP" altLang="en-US" sz="9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 横</a:t>
            </a:r>
            <a:r>
              <a:rPr lang="en-US" altLang="ja-JP" sz="900" spc="200" dirty="0">
                <a:latin typeface="Meiryo UI" panose="020B0604030504040204" pitchFamily="34" charset="-128"/>
                <a:ea typeface="Meiryo UI" panose="020B0604030504040204" pitchFamily="34" charset="-128"/>
              </a:rPr>
              <a:t>30×</a:t>
            </a:r>
            <a:r>
              <a:rPr lang="ja-JP" altLang="en-US" sz="900" spc="200" dirty="0">
                <a:latin typeface="Meiryo UI" panose="020B0604030504040204" pitchFamily="34" charset="-128"/>
                <a:ea typeface="Meiryo UI" panose="020B0604030504040204" pitchFamily="34" charset="-128"/>
              </a:rPr>
              <a:t>縦</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奥行</a:t>
            </a:r>
            <a:r>
              <a:rPr lang="en-US" altLang="ja-JP" sz="900" spc="200" dirty="0">
                <a:latin typeface="Meiryo UI" panose="020B0604030504040204" pitchFamily="34" charset="-128"/>
                <a:ea typeface="Meiryo UI" panose="020B0604030504040204" pitchFamily="34" charset="-128"/>
              </a:rPr>
              <a:t>13cm</a:t>
            </a:r>
            <a:r>
              <a:rPr lang="ja-JP" altLang="en-US" sz="900" spc="200" dirty="0">
                <a:latin typeface="Meiryo UI" panose="020B0604030504040204" pitchFamily="34" charset="-128"/>
                <a:ea typeface="Meiryo UI" panose="020B0604030504040204" pitchFamily="34" charset="-128"/>
              </a:rPr>
              <a:t>、持ち手の長さ</a:t>
            </a:r>
            <a:r>
              <a:rPr lang="en-US" altLang="ja-JP" sz="900" spc="200" dirty="0">
                <a:latin typeface="Meiryo UI" panose="020B0604030504040204" pitchFamily="34" charset="-128"/>
                <a:ea typeface="Meiryo UI" panose="020B0604030504040204" pitchFamily="34" charset="-128"/>
              </a:rPr>
              <a:t>59cm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a:latin typeface="Meiryo UI" panose="020B0604030504040204" pitchFamily="34" charset="-128"/>
                <a:ea typeface="Meiryo UI" panose="020B0604030504040204" pitchFamily="34" charset="-128"/>
              </a:rPr>
              <a:t>19L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ナイロン</a:t>
            </a:r>
            <a:r>
              <a:rPr lang="en-US" altLang="ja-JP" sz="1600" b="0" i="0" dirty="0">
                <a:solidFill>
                  <a:srgbClr val="333333"/>
                </a:solidFill>
                <a:effectLst/>
                <a:latin typeface="-apple-system"/>
              </a:rPr>
              <a:t>100%</a:t>
            </a:r>
            <a:r>
              <a:rPr lang="ja-JP" altLang="en-US" sz="1600" b="0" i="0" dirty="0">
                <a:solidFill>
                  <a:srgbClr val="333333"/>
                </a:solidFill>
                <a:effectLst/>
                <a:latin typeface="-apple-system"/>
              </a:rPr>
              <a:t>のリップストップ生地と、メッシュを組合わせたトートバッグ。</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サイズの本などもしっかり収納できて、持ち手が長めで肩掛けしやすくデイリーユースにピッタリです。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3" name="Picture 19">
            <a:extLst>
              <a:ext uri="{FF2B5EF4-FFF2-40B4-BE49-F238E27FC236}">
                <a16:creationId xmlns:a16="http://schemas.microsoft.com/office/drawing/2014/main" id="{89CF0B99-373D-AD99-E6F0-8670098A7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6" y="1427168"/>
            <a:ext cx="3577188" cy="357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肩がけもできる長めの持ち手と、</a:t>
            </a:r>
            <a:r>
              <a:rPr lang="en-US" altLang="ja-JP" sz="1600" dirty="0"/>
              <a:t>14.3</a:t>
            </a:r>
            <a:r>
              <a:rPr lang="ja-JP" altLang="en-US" sz="1600" dirty="0"/>
              <a:t>オンスの厚手で耐久性に優れたキャンバス素材がお買い物などの普段使いに非常に便利なトートバッグです。</a:t>
            </a:r>
            <a:r>
              <a:rPr lang="en-US" altLang="ja-JP" sz="1600" dirty="0"/>
              <a:t>7</a:t>
            </a:r>
            <a:r>
              <a:rPr lang="ja-JP" altLang="en-US" sz="1600" dirty="0"/>
              <a:t>色のカラー展開も魅力的。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B8CA80D-9494-4A53-AF02-155C685F46BE}"/>
              </a:ext>
            </a:extLst>
          </p:cNvPr>
          <p:cNvPicPr>
            <a:picLocks noChangeAspect="1"/>
          </p:cNvPicPr>
          <p:nvPr/>
        </p:nvPicPr>
        <p:blipFill>
          <a:blip r:embed="rId5"/>
          <a:stretch>
            <a:fillRect/>
          </a:stretch>
        </p:blipFill>
        <p:spPr>
          <a:xfrm>
            <a:off x="759068" y="1463219"/>
            <a:ext cx="3477867" cy="3477867"/>
          </a:xfrm>
          <a:prstGeom prst="rect">
            <a:avLst/>
          </a:prstGeom>
        </p:spPr>
      </p:pic>
    </p:spTree>
    <p:extLst>
      <p:ext uri="{BB962C8B-B14F-4D97-AF65-F5344CB8AC3E}">
        <p14:creationId xmlns:p14="http://schemas.microsoft.com/office/powerpoint/2010/main" val="276391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a:t>
            </a:r>
            <a:r>
              <a:rPr lang="en-US" altLang="ja-JP" sz="2000" dirty="0">
                <a:solidFill>
                  <a:schemeClr val="bg1"/>
                </a:solidFill>
                <a:latin typeface="Meiryo UI" panose="020B0604030504040204" pitchFamily="34" charset="-128"/>
                <a:ea typeface="Meiryo UI" panose="020B0604030504040204" pitchFamily="34" charset="-128"/>
              </a:rPr>
              <a:t>T</a:t>
            </a:r>
            <a:r>
              <a:rPr lang="ja-JP" altLang="en-US" sz="2000" dirty="0">
                <a:solidFill>
                  <a:schemeClr val="bg1"/>
                </a:solidFill>
                <a:latin typeface="Meiryo UI" panose="020B0604030504040204" pitchFamily="34" charset="-128"/>
                <a:ea typeface="Meiryo UI" panose="020B0604030504040204" pitchFamily="34" charset="-128"/>
              </a:rPr>
              <a:t>シャツ（白）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S~XXXL Kids/90~160 Girl/G-M~G-L</a:t>
            </a:r>
          </a:p>
          <a:p>
            <a:r>
              <a:rPr lang="ja-JP" altLang="en-US" sz="900" dirty="0">
                <a:latin typeface="Meiryo UI" panose="020B0604030504040204" pitchFamily="50" charset="-128"/>
                <a:ea typeface="Meiryo UI" panose="020B0604030504040204" pitchFamily="50" charset="-128"/>
              </a:rPr>
              <a:t>備考：印刷：フルカラー印刷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白地の</a:t>
            </a:r>
            <a:r>
              <a:rPr lang="en-US" altLang="ja-JP" sz="1600" dirty="0"/>
              <a:t>T</a:t>
            </a:r>
            <a:r>
              <a:rPr lang="ja-JP" altLang="en-US" sz="1600" dirty="0"/>
              <a:t>シャツに</a:t>
            </a:r>
            <a:r>
              <a:rPr lang="en-US" altLang="ja-JP" sz="1600" dirty="0"/>
              <a:t>A4</a:t>
            </a:r>
            <a:r>
              <a:rPr lang="ja-JP" altLang="en-US" sz="1600" dirty="0"/>
              <a:t>サイズ以内の範囲であれば、アニメキャラクターなどもキレイにフルカラープリントできます。アニメ・ゲームなどのオリジナルキャラクターも色鮮やかに再現可能です。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D314E137-C6EA-2BCE-4104-EC6E495B1F8A}"/>
              </a:ext>
            </a:extLst>
          </p:cNvPr>
          <p:cNvPicPr>
            <a:picLocks noChangeAspect="1"/>
          </p:cNvPicPr>
          <p:nvPr/>
        </p:nvPicPr>
        <p:blipFill>
          <a:blip r:embed="rId5"/>
          <a:stretch>
            <a:fillRect/>
          </a:stretch>
        </p:blipFill>
        <p:spPr>
          <a:xfrm>
            <a:off x="771008" y="1371901"/>
            <a:ext cx="3562778" cy="3562778"/>
          </a:xfrm>
          <a:prstGeom prst="rect">
            <a:avLst/>
          </a:prstGeom>
        </p:spPr>
      </p:pic>
    </p:spTree>
    <p:extLst>
      <p:ext uri="{BB962C8B-B14F-4D97-AF65-F5344CB8AC3E}">
        <p14:creationId xmlns:p14="http://schemas.microsoft.com/office/powerpoint/2010/main" val="1497415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43535D5-048E-9097-D476-FA004F72421F}"/>
              </a:ext>
            </a:extLst>
          </p:cNvPr>
          <p:cNvPicPr>
            <a:picLocks noChangeAspect="1"/>
          </p:cNvPicPr>
          <p:nvPr/>
        </p:nvPicPr>
        <p:blipFill>
          <a:blip r:embed="rId5"/>
          <a:stretch>
            <a:fillRect/>
          </a:stretch>
        </p:blipFill>
        <p:spPr>
          <a:xfrm>
            <a:off x="686818" y="1427332"/>
            <a:ext cx="3560089" cy="3560089"/>
          </a:xfrm>
          <a:prstGeom prst="rect">
            <a:avLst/>
          </a:prstGeom>
        </p:spPr>
      </p:pic>
    </p:spTree>
    <p:extLst>
      <p:ext uri="{BB962C8B-B14F-4D97-AF65-F5344CB8AC3E}">
        <p14:creationId xmlns:p14="http://schemas.microsoft.com/office/powerpoint/2010/main" val="390628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a:t>
            </a:r>
            <a:r>
              <a:rPr lang="ja-JP" altLang="en-US" sz="2000" dirty="0">
                <a:solidFill>
                  <a:schemeClr val="bg1"/>
                </a:solidFill>
                <a:latin typeface="Meiryo UI" panose="020B0604030504040204" pitchFamily="34" charset="-128"/>
                <a:ea typeface="Meiryo UI" panose="020B0604030504040204" pitchFamily="34" charset="-128"/>
              </a:rPr>
              <a:t>ポケスク 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素材：コットン、レーヨン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250×200(mm)</a:t>
            </a:r>
          </a:p>
          <a:p>
            <a:r>
              <a:rPr lang="ja-JP" altLang="en-US" sz="900" dirty="0">
                <a:latin typeface="Meiryo UI" panose="020B0604030504040204" pitchFamily="34" charset="-128"/>
                <a:ea typeface="Meiryo UI" panose="020B0604030504040204" pitchFamily="34" charset="-128"/>
              </a:rPr>
              <a:t>包装：紙箱</a:t>
            </a:r>
          </a:p>
          <a:p>
            <a:r>
              <a:rPr lang="ja-JP" altLang="en-US" sz="900" dirty="0">
                <a:latin typeface="Meiryo UI" panose="020B0604030504040204" pitchFamily="34" charset="-128"/>
                <a:ea typeface="Meiryo UI" panose="020B0604030504040204" pitchFamily="34" charset="-128"/>
              </a:rPr>
              <a:t>備考：取説付（紙箱面）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ハンカチよりも吸水性が高い上、折りたたみやすくかさばらないため携帯するのにも便利な</a:t>
            </a:r>
            <a:r>
              <a:rPr lang="en-US" altLang="ja-JP" sz="1600" dirty="0"/>
              <a:t>MOTTERU</a:t>
            </a:r>
            <a:r>
              <a:rPr lang="ja-JP" altLang="en-US" sz="1600" dirty="0"/>
              <a:t>ブランドのポケットタオル。全</a:t>
            </a:r>
            <a:r>
              <a:rPr lang="en-US" altLang="ja-JP" sz="1600" dirty="0"/>
              <a:t>9</a:t>
            </a:r>
            <a:r>
              <a:rPr lang="ja-JP" altLang="en-US" sz="1600" dirty="0"/>
              <a:t>色の豊富なカラーバリエーションから選択可能です。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5CF5854E-4A3A-A274-11A3-073219939C3A}"/>
              </a:ext>
            </a:extLst>
          </p:cNvPr>
          <p:cNvPicPr>
            <a:picLocks noChangeAspect="1"/>
          </p:cNvPicPr>
          <p:nvPr/>
        </p:nvPicPr>
        <p:blipFill>
          <a:blip r:embed="rId5"/>
          <a:stretch>
            <a:fillRect/>
          </a:stretch>
        </p:blipFill>
        <p:spPr>
          <a:xfrm>
            <a:off x="754270" y="1363491"/>
            <a:ext cx="3589152" cy="3589152"/>
          </a:xfrm>
          <a:prstGeom prst="rect">
            <a:avLst/>
          </a:prstGeom>
        </p:spPr>
      </p:pic>
    </p:spTree>
    <p:extLst>
      <p:ext uri="{BB962C8B-B14F-4D97-AF65-F5344CB8AC3E}">
        <p14:creationId xmlns:p14="http://schemas.microsoft.com/office/powerpoint/2010/main" val="3676152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キャンバスアジャストショルダーサコッシュ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360×280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25×1200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長さが自由に変えられるアジャスタショルダーベルトがとっても便利なサコッシュです。</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オンスとやや厚手なコットン素材のため耐久性にも優れ、ノベルティ用としても大変喜ばれます。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CBF1B984-32D3-BE49-AB7D-DA35E648EE6A}"/>
              </a:ext>
            </a:extLst>
          </p:cNvPr>
          <p:cNvPicPr>
            <a:picLocks noChangeAspect="1"/>
          </p:cNvPicPr>
          <p:nvPr/>
        </p:nvPicPr>
        <p:blipFill>
          <a:blip r:embed="rId5"/>
          <a:stretch>
            <a:fillRect/>
          </a:stretch>
        </p:blipFill>
        <p:spPr>
          <a:xfrm>
            <a:off x="855373" y="1342594"/>
            <a:ext cx="3386674" cy="3624656"/>
          </a:xfrm>
          <a:prstGeom prst="rect">
            <a:avLst/>
          </a:prstGeom>
        </p:spPr>
      </p:pic>
    </p:spTree>
    <p:extLst>
      <p:ext uri="{BB962C8B-B14F-4D97-AF65-F5344CB8AC3E}">
        <p14:creationId xmlns:p14="http://schemas.microsoft.com/office/powerpoint/2010/main" val="3360490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セルトナ・コンパクトボトルホルダー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φ58×142mm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25ml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備考：真空構造、内面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ミラー仕上げ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アルミ蒸着フィルムで保冷保温性も抜群な上、ストラップ付きで携帯性も良く、また見た目もすっきりとオシャレな</a:t>
            </a:r>
            <a:r>
              <a:rPr lang="en-US" altLang="ja-JP" sz="1600" dirty="0"/>
              <a:t>500ml</a:t>
            </a:r>
            <a:r>
              <a:rPr lang="ja-JP" altLang="en-US" sz="1600" dirty="0"/>
              <a:t>ボトルホルダーです。オリジナル名入れも可能ですので販促用にも是非。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87D50EC6-F6EA-4BCA-CA14-3AF49E88ECC1}"/>
              </a:ext>
            </a:extLst>
          </p:cNvPr>
          <p:cNvPicPr>
            <a:picLocks noChangeAspect="1"/>
          </p:cNvPicPr>
          <p:nvPr/>
        </p:nvPicPr>
        <p:blipFill>
          <a:blip r:embed="rId5"/>
          <a:stretch>
            <a:fillRect/>
          </a:stretch>
        </p:blipFill>
        <p:spPr>
          <a:xfrm>
            <a:off x="745508" y="1426008"/>
            <a:ext cx="3566780" cy="3566780"/>
          </a:xfrm>
          <a:prstGeom prst="rect">
            <a:avLst/>
          </a:prstGeom>
        </p:spPr>
      </p:pic>
    </p:spTree>
    <p:extLst>
      <p:ext uri="{BB962C8B-B14F-4D97-AF65-F5344CB8AC3E}">
        <p14:creationId xmlns:p14="http://schemas.microsoft.com/office/powerpoint/2010/main" val="34967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ビーサイド・真空二重蓋付きタンブラー</a:t>
            </a:r>
            <a:r>
              <a:rPr lang="en-US" altLang="ja-JP" sz="2000" dirty="0">
                <a:solidFill>
                  <a:schemeClr val="bg1"/>
                </a:solidFill>
                <a:latin typeface="Meiryo UI" panose="020B0604030504040204" pitchFamily="34" charset="-128"/>
                <a:ea typeface="Meiryo UI" panose="020B0604030504040204" pitchFamily="34" charset="-128"/>
              </a:rPr>
              <a:t>380ml(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ステンレス鋼、ナイロン蓋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150×92×90mm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:380ml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真空二重ステンレスに加え、フタ付きのため、非常に保冷・保温性に優れた</a:t>
            </a:r>
            <a:r>
              <a:rPr lang="en-US" altLang="ja-JP" sz="1600" dirty="0"/>
              <a:t>380ml</a:t>
            </a:r>
            <a:r>
              <a:rPr lang="ja-JP" altLang="en-US" sz="1600" dirty="0"/>
              <a:t>サイズのタンブラーです。ストラップ付きのため持ち歩きにも非常に便利でポップな見た目も可愛い商品です。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37528993-AB44-F188-0757-0EE16594D6DF}"/>
              </a:ext>
            </a:extLst>
          </p:cNvPr>
          <p:cNvPicPr>
            <a:picLocks noChangeAspect="1"/>
          </p:cNvPicPr>
          <p:nvPr/>
        </p:nvPicPr>
        <p:blipFill>
          <a:blip r:embed="rId5"/>
          <a:stretch>
            <a:fillRect/>
          </a:stretch>
        </p:blipFill>
        <p:spPr>
          <a:xfrm>
            <a:off x="674795" y="1353849"/>
            <a:ext cx="3709775" cy="3709775"/>
          </a:xfrm>
          <a:prstGeom prst="rect">
            <a:avLst/>
          </a:prstGeom>
        </p:spPr>
      </p:pic>
    </p:spTree>
    <p:extLst>
      <p:ext uri="{BB962C8B-B14F-4D97-AF65-F5344CB8AC3E}">
        <p14:creationId xmlns:p14="http://schemas.microsoft.com/office/powerpoint/2010/main" val="258541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今治カララ・ハーフハンカチ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材：綿</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220×110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考：カラー展開</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色アソート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注意事項：色・柄は指定できません。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世界的にも有名な今治産で肌触りは抜群な上、使い勝手の良い定番ボーダー柄のハーフハンカチです。イベントやキャンペーンのちょっとした特典用やノベルティグッズとしておすすめ。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4D6D937-FBB6-8A4B-9426-F94EE4B09071}"/>
              </a:ext>
            </a:extLst>
          </p:cNvPr>
          <p:cNvPicPr>
            <a:picLocks noChangeAspect="1"/>
          </p:cNvPicPr>
          <p:nvPr/>
        </p:nvPicPr>
        <p:blipFill>
          <a:blip r:embed="rId5"/>
          <a:stretch>
            <a:fillRect/>
          </a:stretch>
        </p:blipFill>
        <p:spPr>
          <a:xfrm>
            <a:off x="413874" y="2302589"/>
            <a:ext cx="4170232" cy="1993701"/>
          </a:xfrm>
          <a:prstGeom prst="rect">
            <a:avLst/>
          </a:prstGeom>
        </p:spPr>
      </p:pic>
    </p:spTree>
    <p:extLst>
      <p:ext uri="{BB962C8B-B14F-4D97-AF65-F5344CB8AC3E}">
        <p14:creationId xmlns:p14="http://schemas.microsoft.com/office/powerpoint/2010/main" val="128552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カスタムデザインタンブラー</a:t>
            </a:r>
            <a:r>
              <a:rPr lang="en-US" altLang="ja-JP" sz="2000" dirty="0">
                <a:solidFill>
                  <a:schemeClr val="bg1"/>
                </a:solidFill>
                <a:latin typeface="Meiryo UI" panose="020B0604030504040204" pitchFamily="34" charset="-128"/>
                <a:ea typeface="Meiryo UI" panose="020B0604030504040204" pitchFamily="34" charset="-128"/>
              </a:rPr>
              <a:t>FC 350ml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Φ82×142</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レッド・ネイビー・マットブラック・ピンク・ホワイト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台紙を自由に変更できる</a:t>
            </a:r>
            <a:r>
              <a:rPr lang="en-US" altLang="ja-JP" sz="1600" dirty="0">
                <a:latin typeface="Meiryo UI" panose="020B0604030504040204" pitchFamily="34" charset="-128"/>
                <a:ea typeface="Meiryo UI" panose="020B0604030504040204" pitchFamily="34" charset="-128"/>
              </a:rPr>
              <a:t>350ml</a:t>
            </a:r>
            <a:r>
              <a:rPr lang="ja-JP" altLang="en-US" sz="1600">
                <a:latin typeface="Meiryo UI" panose="020B0604030504040204" pitchFamily="34" charset="-128"/>
                <a:ea typeface="Meiryo UI" panose="020B0604030504040204" pitchFamily="34" charset="-128"/>
              </a:rPr>
              <a:t>タンブラー。</a:t>
            </a:r>
            <a:r>
              <a:rPr lang="en-US" altLang="ja-JP" sz="1600" dirty="0">
                <a:latin typeface="Meiryo UI" panose="020B0604030504040204" pitchFamily="34" charset="-128"/>
                <a:ea typeface="Meiryo UI" panose="020B0604030504040204" pitchFamily="34" charset="-128"/>
              </a:rPr>
              <a:t>100℃</a:t>
            </a:r>
            <a:r>
              <a:rPr lang="ja-JP" altLang="en-US" sz="1600">
                <a:latin typeface="Meiryo UI" panose="020B0604030504040204" pitchFamily="34" charset="-128"/>
                <a:ea typeface="Meiryo UI" panose="020B0604030504040204" pitchFamily="34" charset="-128"/>
              </a:rPr>
              <a:t>までの耐熱効果がある上、開閉式の飲み口が非常に便利。カラーバリエーションは全</a:t>
            </a:r>
            <a:r>
              <a:rPr lang="en-US" altLang="ja-JP" sz="1600" dirty="0">
                <a:latin typeface="Meiryo UI" panose="020B0604030504040204" pitchFamily="34" charset="-128"/>
                <a:ea typeface="Meiryo UI" panose="020B0604030504040204" pitchFamily="34" charset="-128"/>
              </a:rPr>
              <a:t>6</a:t>
            </a:r>
            <a:r>
              <a:rPr lang="ja-JP" altLang="en-US" sz="1600">
                <a:latin typeface="Meiryo UI" panose="020B0604030504040204" pitchFamily="34" charset="-128"/>
                <a:ea typeface="Meiryo UI" panose="020B0604030504040204" pitchFamily="34" charset="-128"/>
              </a:rPr>
              <a:t>色ありますので、お好みでお選びください。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D715FD6-31C4-648C-877E-E06F85FBE4DF}"/>
              </a:ext>
            </a:extLst>
          </p:cNvPr>
          <p:cNvPicPr>
            <a:picLocks noChangeAspect="1"/>
          </p:cNvPicPr>
          <p:nvPr/>
        </p:nvPicPr>
        <p:blipFill>
          <a:blip r:embed="rId5"/>
          <a:stretch>
            <a:fillRect/>
          </a:stretch>
        </p:blipFill>
        <p:spPr>
          <a:xfrm>
            <a:off x="676846" y="1422052"/>
            <a:ext cx="3560089" cy="3560089"/>
          </a:xfrm>
          <a:prstGeom prst="rect">
            <a:avLst/>
          </a:prstGeom>
        </p:spPr>
      </p:pic>
    </p:spTree>
    <p:extLst>
      <p:ext uri="{BB962C8B-B14F-4D97-AF65-F5344CB8AC3E}">
        <p14:creationId xmlns:p14="http://schemas.microsoft.com/office/powerpoint/2010/main" val="1748039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1410746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11243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バンブーファイバー配合マグカップ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φ80×90mm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92×95×95mm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商品にございます成型線がプリントに影響を与える場合がございます。詳しくは事前にお問い合わせください。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環境に優しいバンブーファイバー配合素材のエコマグカップ。軽量で手に馴染むマットな質感と塩系カラーがアウトドアにピッタリです。名入れをして物販用やキャンペーン賞品にお使いください。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80E581-15CF-6305-5F88-9097DE509395}"/>
              </a:ext>
            </a:extLst>
          </p:cNvPr>
          <p:cNvPicPr>
            <a:picLocks noChangeAspect="1"/>
          </p:cNvPicPr>
          <p:nvPr/>
        </p:nvPicPr>
        <p:blipFill>
          <a:blip r:embed="rId5"/>
          <a:stretch>
            <a:fillRect/>
          </a:stretch>
        </p:blipFill>
        <p:spPr>
          <a:xfrm>
            <a:off x="695777" y="1415383"/>
            <a:ext cx="3649980" cy="3649980"/>
          </a:xfrm>
          <a:prstGeom prst="rect">
            <a:avLst/>
          </a:prstGeom>
        </p:spPr>
      </p:pic>
    </p:spTree>
    <p:extLst>
      <p:ext uri="{BB962C8B-B14F-4D97-AF65-F5344CB8AC3E}">
        <p14:creationId xmlns:p14="http://schemas.microsoft.com/office/powerpoint/2010/main" val="163165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スポーツボトル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190×Φ70</a:t>
            </a:r>
            <a:r>
              <a:rPr lang="en-US" altLang="ja-JP" sz="900" dirty="0">
                <a:latin typeface="Meiryo UI" panose="020B0604030504040204" pitchFamily="34" charset="-128"/>
                <a:ea typeface="Meiryo UI" panose="020B0604030504040204" pitchFamily="34" charset="-128"/>
              </a:rPr>
              <a:t>mm </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飲み口を上にきゅっとスライドさせるだけで、片手で飲むことができる、アクティブシーンで人気の高い</a:t>
            </a: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ボトルです。ホワイトとブルーの二色展開から選択可能。特典用などにおすすめです。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4E863B-298B-A382-086C-E11642617CFD}"/>
              </a:ext>
            </a:extLst>
          </p:cNvPr>
          <p:cNvPicPr>
            <a:picLocks noChangeAspect="1"/>
          </p:cNvPicPr>
          <p:nvPr/>
        </p:nvPicPr>
        <p:blipFill>
          <a:blip r:embed="rId5"/>
          <a:stretch>
            <a:fillRect/>
          </a:stretch>
        </p:blipFill>
        <p:spPr>
          <a:xfrm>
            <a:off x="639606" y="1400094"/>
            <a:ext cx="3627982" cy="3627982"/>
          </a:xfrm>
          <a:prstGeom prst="rect">
            <a:avLst/>
          </a:prstGeom>
        </p:spPr>
      </p:pic>
    </p:spTree>
    <p:extLst>
      <p:ext uri="{BB962C8B-B14F-4D97-AF65-F5344CB8AC3E}">
        <p14:creationId xmlns:p14="http://schemas.microsoft.com/office/powerpoint/2010/main" val="120321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99021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88868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スタッフバッグ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ポリエステル</a:t>
            </a:r>
            <a:r>
              <a:rPr lang="en-US" altLang="ja-JP" sz="2000" dirty="0">
                <a:solidFill>
                  <a:schemeClr val="bg1"/>
                </a:solidFill>
                <a:latin typeface="Meiryo UI" panose="020B0604030504040204" pitchFamily="34" charset="-128"/>
                <a:ea typeface="Meiryo UI" panose="020B0604030504040204" pitchFamily="34" charset="-128"/>
              </a:rPr>
              <a:t>) L plus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ナチュラルのみ薄手コットン</a:t>
            </a:r>
          </a:p>
          <a:p>
            <a:r>
              <a:rPr lang="ja-JP" altLang="en-US" sz="900" dirty="0">
                <a:latin typeface="Meiryo UI" panose="020B0604030504040204" pitchFamily="34" charset="-128"/>
                <a:ea typeface="Meiryo UI" panose="020B0604030504040204" pitchFamily="34" charset="-128"/>
              </a:rPr>
              <a:t>サイズ：Ｗ</a:t>
            </a:r>
            <a:r>
              <a:rPr lang="en-US" altLang="ja-JP" sz="900" dirty="0">
                <a:latin typeface="Meiryo UI" panose="020B0604030504040204" pitchFamily="34" charset="-128"/>
                <a:ea typeface="Meiryo UI" panose="020B0604030504040204" pitchFamily="34" charset="-128"/>
              </a:rPr>
              <a:t>33cm×</a:t>
            </a:r>
            <a:r>
              <a:rPr lang="ja-JP" altLang="en-US" sz="900" dirty="0">
                <a:latin typeface="Meiryo UI" panose="020B0604030504040204" pitchFamily="34" charset="-128"/>
                <a:ea typeface="Meiryo UI" panose="020B0604030504040204" pitchFamily="34" charset="-128"/>
              </a:rPr>
              <a:t>Ｈ</a:t>
            </a:r>
            <a:r>
              <a:rPr lang="en-US" altLang="ja-JP" sz="900" dirty="0">
                <a:latin typeface="Meiryo UI" panose="020B0604030504040204" pitchFamily="34" charset="-128"/>
                <a:ea typeface="Meiryo UI" panose="020B0604030504040204" pitchFamily="34" charset="-128"/>
              </a:rPr>
              <a:t>43cm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縫製品の為、表示サイズと多少前後いたしますのでご了承ください。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持ち手が付いてショッパーとしても使える、ポリエステルのスタッフバッグ</a:t>
            </a:r>
            <a:r>
              <a:rPr lang="en-US" altLang="ja-JP" sz="1600" dirty="0"/>
              <a:t>L</a:t>
            </a:r>
            <a:r>
              <a:rPr lang="ja-JP" altLang="en-US" sz="1600" dirty="0"/>
              <a:t>サイズ。口を絞らなければ資料などを入れて持ち歩けます。ギフトラッピング・エコバッグとしても重宝します。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D918244-19BC-6759-83A6-41EBCBB66332}"/>
              </a:ext>
            </a:extLst>
          </p:cNvPr>
          <p:cNvPicPr>
            <a:picLocks noChangeAspect="1"/>
          </p:cNvPicPr>
          <p:nvPr/>
        </p:nvPicPr>
        <p:blipFill>
          <a:blip r:embed="rId5"/>
          <a:stretch>
            <a:fillRect/>
          </a:stretch>
        </p:blipFill>
        <p:spPr>
          <a:xfrm>
            <a:off x="655232" y="1345636"/>
            <a:ext cx="3710145" cy="3710145"/>
          </a:xfrm>
          <a:prstGeom prst="rect">
            <a:avLst/>
          </a:prstGeom>
        </p:spPr>
      </p:pic>
    </p:spTree>
    <p:extLst>
      <p:ext uri="{BB962C8B-B14F-4D97-AF65-F5344CB8AC3E}">
        <p14:creationId xmlns:p14="http://schemas.microsoft.com/office/powerpoint/2010/main" val="149963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9BEBCFD-04FD-A15D-7777-CBA34550987B}"/>
              </a:ext>
            </a:extLst>
          </p:cNvPr>
          <p:cNvPicPr>
            <a:picLocks noChangeAspect="1"/>
          </p:cNvPicPr>
          <p:nvPr/>
        </p:nvPicPr>
        <p:blipFill>
          <a:blip r:embed="rId5"/>
          <a:stretch>
            <a:fillRect/>
          </a:stretch>
        </p:blipFill>
        <p:spPr>
          <a:xfrm>
            <a:off x="669613" y="1373736"/>
            <a:ext cx="3713728" cy="3713728"/>
          </a:xfrm>
          <a:prstGeom prst="rect">
            <a:avLst/>
          </a:prstGeom>
        </p:spPr>
      </p:pic>
    </p:spTree>
    <p:extLst>
      <p:ext uri="{BB962C8B-B14F-4D97-AF65-F5344CB8AC3E}">
        <p14:creationId xmlns:p14="http://schemas.microsoft.com/office/powerpoint/2010/main" val="58294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300×200×100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25×290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4</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考：ロイヤルブルー・レッド・ミッドナイトブルー・ナチュラル・ナイトブラック・スカイグレー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ダークグリーン・ワインレッド・カーキ・サンドベージュ・ピンク・ライトブルー・ホワイト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こちらはばらまき用に最適な</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48A5E7C-C157-FE4C-AB6E-2881B3DC4C3E}"/>
              </a:ext>
            </a:extLst>
          </p:cNvPr>
          <p:cNvPicPr>
            <a:picLocks noChangeAspect="1"/>
          </p:cNvPicPr>
          <p:nvPr/>
        </p:nvPicPr>
        <p:blipFill>
          <a:blip r:embed="rId5"/>
          <a:stretch>
            <a:fillRect/>
          </a:stretch>
        </p:blipFill>
        <p:spPr>
          <a:xfrm>
            <a:off x="807641" y="1335416"/>
            <a:ext cx="3337971" cy="3713200"/>
          </a:xfrm>
          <a:prstGeom prst="rect">
            <a:avLst/>
          </a:prstGeom>
        </p:spPr>
      </p:pic>
    </p:spTree>
    <p:extLst>
      <p:ext uri="{BB962C8B-B14F-4D97-AF65-F5344CB8AC3E}">
        <p14:creationId xmlns:p14="http://schemas.microsoft.com/office/powerpoint/2010/main" val="20392950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1025</TotalTime>
  <Words>2890</Words>
  <Application>Microsoft Office PowerPoint</Application>
  <PresentationFormat>画面に合わせる (4:3)</PresentationFormat>
  <Paragraphs>475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kilamek57</cp:lastModifiedBy>
  <cp:revision>969</cp:revision>
  <cp:lastPrinted>2021-07-20T08:57:41Z</cp:lastPrinted>
  <dcterms:created xsi:type="dcterms:W3CDTF">2021-06-21T09:41:39Z</dcterms:created>
  <dcterms:modified xsi:type="dcterms:W3CDTF">2025-04-08T08:37:19Z</dcterms:modified>
</cp:coreProperties>
</file>