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86" r:id="rId2"/>
    <p:sldId id="266" r:id="rId3"/>
    <p:sldId id="278" r:id="rId4"/>
    <p:sldId id="261" r:id="rId5"/>
    <p:sldId id="273" r:id="rId6"/>
    <p:sldId id="259" r:id="rId7"/>
    <p:sldId id="287" r:id="rId8"/>
    <p:sldId id="279" r:id="rId9"/>
    <p:sldId id="274" r:id="rId10"/>
    <p:sldId id="283" r:id="rId11"/>
    <p:sldId id="285" r:id="rId12"/>
    <p:sldId id="272" r:id="rId13"/>
    <p:sldId id="267" r:id="rId14"/>
    <p:sldId id="281" r:id="rId15"/>
    <p:sldId id="265" r:id="rId16"/>
    <p:sldId id="276" r:id="rId17"/>
    <p:sldId id="256" r:id="rId18"/>
    <p:sldId id="257" r:id="rId19"/>
    <p:sldId id="258" r:id="rId20"/>
    <p:sldId id="280" r:id="rId21"/>
    <p:sldId id="284" r:id="rId22"/>
    <p:sldId id="270" r:id="rId23"/>
    <p:sldId id="296" r:id="rId24"/>
    <p:sldId id="290" r:id="rId25"/>
    <p:sldId id="292" r:id="rId26"/>
    <p:sldId id="291" r:id="rId27"/>
    <p:sldId id="294" r:id="rId28"/>
    <p:sldId id="293" r:id="rId29"/>
    <p:sldId id="295" r:id="rId30"/>
    <p:sldId id="289" r:id="rId31"/>
    <p:sldId id="297" r:id="rId32"/>
    <p:sldId id="298"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87" autoAdjust="0"/>
    <p:restoredTop sz="94656"/>
  </p:normalViewPr>
  <p:slideViewPr>
    <p:cSldViewPr snapToGrid="0" snapToObjects="1">
      <p:cViewPr varScale="1">
        <p:scale>
          <a:sx n="82" d="100"/>
          <a:sy n="82" d="100"/>
        </p:scale>
        <p:origin x="102" y="33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2025/4/24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2025/4/24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2025/4/24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2025/4/24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2025/4/24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2025/4/24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2025/4/24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2025/4/24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bmp"/><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bmp"/><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Smoo</a:t>
            </a:r>
            <a:r>
              <a:rPr lang="ja-JP" altLang="en-US" sz="2000" dirty="0">
                <a:solidFill>
                  <a:schemeClr val="bg1"/>
                </a:solidFill>
                <a:latin typeface="Meiryo UI" panose="020B0604030504040204" pitchFamily="34" charset="-128"/>
                <a:ea typeface="Meiryo UI" panose="020B0604030504040204" pitchFamily="34" charset="-128"/>
              </a:rPr>
              <a:t>・真空二重構造ステンレスボトル </a:t>
            </a:r>
            <a:r>
              <a:rPr lang="en-US" altLang="ja-JP" sz="2000" dirty="0">
                <a:solidFill>
                  <a:schemeClr val="bg1"/>
                </a:solidFill>
                <a:latin typeface="Meiryo UI" panose="020B0604030504040204" pitchFamily="34" charset="-128"/>
                <a:ea typeface="Meiryo UI" panose="020B0604030504040204" pitchFamily="34" charset="-128"/>
              </a:rPr>
              <a:t>400ml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素材：胴部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ステンレス鋼蓋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ポリプロピレンパッキン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φ74×160mm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168×78×78mm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a:t>
            </a:r>
            <a:r>
              <a:rPr lang="ja-JP" altLang="en-US" sz="900">
                <a:latin typeface="Meiryo UI" panose="020B0604030504040204" pitchFamily="34" charset="-128"/>
                <a:ea typeface="Meiryo UI" panose="020B0604030504040204" pitchFamily="34" charset="-128"/>
              </a:rPr>
              <a:t>可能容量</a:t>
            </a:r>
            <a:r>
              <a:rPr lang="ja-JP" altLang="en-US" sz="900" dirty="0">
                <a:latin typeface="Meiryo UI" panose="020B0604030504040204" pitchFamily="34" charset="-128"/>
                <a:ea typeface="Meiryo UI" panose="020B0604030504040204" pitchFamily="34" charset="-128"/>
              </a:rPr>
              <a:t>：</a:t>
            </a:r>
            <a:r>
              <a:rPr lang="en-US" altLang="ja-JP" sz="900">
                <a:latin typeface="Meiryo UI" panose="020B0604030504040204" pitchFamily="34" charset="-128"/>
                <a:ea typeface="Meiryo UI" panose="020B0604030504040204" pitchFamily="34" charset="-128"/>
              </a:rPr>
              <a:t>400ml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400ml</a:t>
            </a:r>
            <a:r>
              <a:rPr lang="ja-JP" altLang="en-US" sz="1600" dirty="0"/>
              <a:t>サイズの、シンプルながら見た目も可愛らしいステンレスボトル。真空二重構造のため保温・保冷性に優れており使い勝手は抜群！オリジナル名入れも比較的大きく可能です。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9" name="図 78">
            <a:extLst>
              <a:ext uri="{FF2B5EF4-FFF2-40B4-BE49-F238E27FC236}">
                <a16:creationId xmlns:a16="http://schemas.microsoft.com/office/drawing/2014/main" id="{90DC01DF-2446-D330-8458-7906E3055E15}"/>
              </a:ext>
            </a:extLst>
          </p:cNvPr>
          <p:cNvPicPr>
            <a:picLocks noChangeAspect="1"/>
          </p:cNvPicPr>
          <p:nvPr/>
        </p:nvPicPr>
        <p:blipFill>
          <a:blip r:embed="rId5"/>
          <a:stretch>
            <a:fillRect/>
          </a:stretch>
        </p:blipFill>
        <p:spPr>
          <a:xfrm>
            <a:off x="687592" y="1346547"/>
            <a:ext cx="3690208" cy="3690208"/>
          </a:xfrm>
          <a:prstGeom prst="rect">
            <a:avLst/>
          </a:prstGeom>
        </p:spPr>
      </p:pic>
    </p:spTree>
    <p:extLst>
      <p:ext uri="{BB962C8B-B14F-4D97-AF65-F5344CB8AC3E}">
        <p14:creationId xmlns:p14="http://schemas.microsoft.com/office/powerpoint/2010/main" val="3431410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ワンタッチ真空ステンレスボトル</a:t>
            </a:r>
            <a:r>
              <a:rPr lang="en-US" altLang="ja-JP" sz="2000" dirty="0">
                <a:solidFill>
                  <a:schemeClr val="bg1"/>
                </a:solidFill>
                <a:latin typeface="Meiryo UI" panose="020B0604030504040204" pitchFamily="34" charset="-128"/>
                <a:ea typeface="Meiryo UI" panose="020B0604030504040204" pitchFamily="34" charset="-128"/>
              </a:rPr>
              <a:t>500ml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φ70×227mm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備考：真空構造、容量</a:t>
            </a:r>
            <a:r>
              <a:rPr lang="en-US" altLang="ja-JP" sz="900" dirty="0">
                <a:latin typeface="Meiryo UI" panose="020B0604030504040204" pitchFamily="34" charset="-128"/>
                <a:ea typeface="Meiryo UI" panose="020B0604030504040204" pitchFamily="34" charset="-128"/>
              </a:rPr>
              <a:t>/500ml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500ml</a:t>
            </a:r>
            <a:r>
              <a:rPr lang="ja-JP" altLang="en-US" sz="1600" dirty="0"/>
              <a:t>サイズの真空ステンレスボトル。保冷温効果に優れている上に、ワンタッチで開けることができる上に直飲みが可能なため、スポーツ時などには非常に便利なアイテムです。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5A09F4B-9AFE-7D40-E0A3-F516144B77B2}"/>
              </a:ext>
            </a:extLst>
          </p:cNvPr>
          <p:cNvPicPr>
            <a:picLocks noChangeAspect="1"/>
          </p:cNvPicPr>
          <p:nvPr/>
        </p:nvPicPr>
        <p:blipFill>
          <a:blip r:embed="rId5"/>
          <a:stretch>
            <a:fillRect/>
          </a:stretch>
        </p:blipFill>
        <p:spPr>
          <a:xfrm>
            <a:off x="704919" y="1429492"/>
            <a:ext cx="3560089" cy="3560089"/>
          </a:xfrm>
          <a:prstGeom prst="rect">
            <a:avLst/>
          </a:prstGeom>
        </p:spPr>
      </p:pic>
    </p:spTree>
    <p:extLst>
      <p:ext uri="{BB962C8B-B14F-4D97-AF65-F5344CB8AC3E}">
        <p14:creationId xmlns:p14="http://schemas.microsoft.com/office/powerpoint/2010/main" val="2763176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ステンレスタンブラー</a:t>
            </a:r>
            <a:r>
              <a:rPr lang="en-US" altLang="ja-JP" sz="2000" dirty="0">
                <a:solidFill>
                  <a:schemeClr val="bg1"/>
                </a:solidFill>
                <a:latin typeface="Meiryo UI" panose="020B0604030504040204" pitchFamily="34" charset="-128"/>
                <a:ea typeface="Meiryo UI" panose="020B0604030504040204" pitchFamily="34" charset="-128"/>
              </a:rPr>
              <a:t>(420</a:t>
            </a:r>
            <a:r>
              <a:rPr lang="en" altLang="ja-JP" sz="2000" dirty="0">
                <a:solidFill>
                  <a:schemeClr val="bg1"/>
                </a:solidFill>
                <a:latin typeface="Meiryo UI" panose="020B0604030504040204" pitchFamily="34" charset="-128"/>
                <a:ea typeface="Meiryo UI" panose="020B0604030504040204" pitchFamily="34" charset="-128"/>
              </a:rPr>
              <a:t>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材：ステンレス鋼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：口径</a:t>
            </a:r>
            <a:r>
              <a:rPr lang="en-US" altLang="ja-JP" sz="900" dirty="0">
                <a:latin typeface="Meiryo UI" panose="020B0604030504040204" pitchFamily="34" charset="-128"/>
                <a:ea typeface="Meiryo UI" panose="020B0604030504040204" pitchFamily="34" charset="-128"/>
              </a:rPr>
              <a:t>80×</a:t>
            </a:r>
            <a:r>
              <a:rPr lang="en" altLang="ja-JP" sz="900" dirty="0">
                <a:latin typeface="Meiryo UI" panose="020B0604030504040204" pitchFamily="34" charset="-128"/>
                <a:ea typeface="Meiryo UI" panose="020B0604030504040204" pitchFamily="34" charset="-128"/>
              </a:rPr>
              <a:t>H140mm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420ml </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装：クラフト化粧箱入り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考：真空</a:t>
            </a:r>
            <a:r>
              <a:rPr lang="en-US" altLang="ja-JP" sz="900" dirty="0">
                <a:latin typeface="Meiryo UI" panose="020B0604030504040204" pitchFamily="34" charset="-128"/>
                <a:ea typeface="Meiryo UI" panose="020B0604030504040204" pitchFamily="34" charset="-128"/>
              </a:rPr>
              <a:t>2</a:t>
            </a:r>
            <a:r>
              <a:rPr lang="ja-JP" altLang="en-US" sz="900">
                <a:latin typeface="Meiryo UI" panose="020B0604030504040204" pitchFamily="34" charset="-128"/>
                <a:ea typeface="Meiryo UI" panose="020B0604030504040204" pitchFamily="34" charset="-128"/>
              </a:rPr>
              <a:t>重構造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420ml</a:t>
            </a:r>
            <a:r>
              <a:rPr lang="ja-JP" altLang="en-US" sz="1600">
                <a:latin typeface="Meiryo UI" panose="020B0604030504040204" pitchFamily="34" charset="-128"/>
                <a:ea typeface="Meiryo UI" panose="020B0604030504040204" pitchFamily="34" charset="-128"/>
              </a:rPr>
              <a:t>タイプの、保温・保冷効果の高い真空二重構造ステンレスタンブラーです。お酒用にもジュース用にもぴったりなため、オリジナルなノベルティグッズとしても大変おすすめです。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30183386-7C2A-5144-B59C-47DF9AF5A559}"/>
              </a:ext>
            </a:extLst>
          </p:cNvPr>
          <p:cNvPicPr>
            <a:picLocks noChangeAspect="1"/>
          </p:cNvPicPr>
          <p:nvPr/>
        </p:nvPicPr>
        <p:blipFill>
          <a:blip r:embed="rId5"/>
          <a:stretch>
            <a:fillRect/>
          </a:stretch>
        </p:blipFill>
        <p:spPr>
          <a:xfrm>
            <a:off x="1379436" y="1471024"/>
            <a:ext cx="2022312" cy="3482366"/>
          </a:xfrm>
          <a:prstGeom prst="rect">
            <a:avLst/>
          </a:prstGeom>
        </p:spPr>
      </p:pic>
    </p:spTree>
    <p:extLst>
      <p:ext uri="{BB962C8B-B14F-4D97-AF65-F5344CB8AC3E}">
        <p14:creationId xmlns:p14="http://schemas.microsoft.com/office/powerpoint/2010/main" val="1265643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真空ステンレスタンブラー </a:t>
            </a:r>
            <a:r>
              <a:rPr lang="en-US" altLang="ja-JP" sz="2000" dirty="0">
                <a:solidFill>
                  <a:schemeClr val="bg1"/>
                </a:solidFill>
                <a:latin typeface="Meiryo UI" panose="020B0604030504040204" pitchFamily="34" charset="-128"/>
                <a:ea typeface="Meiryo UI" panose="020B0604030504040204" pitchFamily="34" charset="-128"/>
              </a:rPr>
              <a:t>450ml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材：ステンレス</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zh-CN" altLang="en-US" sz="900" dirty="0">
                <a:latin typeface="Meiryo UI" panose="020B0604030504040204" pitchFamily="34" charset="-128"/>
                <a:ea typeface="Meiryo UI" panose="020B0604030504040204" pitchFamily="34" charset="-128"/>
              </a:rPr>
              <a:t>口径</a:t>
            </a:r>
            <a:r>
              <a:rPr lang="en-US" altLang="zh-CN" sz="900" dirty="0">
                <a:latin typeface="Meiryo UI" panose="020B0604030504040204" pitchFamily="34" charset="-128"/>
                <a:ea typeface="Meiryo UI" panose="020B0604030504040204" pitchFamily="34" charset="-128"/>
              </a:rPr>
              <a:t>7.8cm×</a:t>
            </a:r>
            <a:r>
              <a:rPr lang="zh-CN" altLang="en-US" sz="900" dirty="0">
                <a:latin typeface="Meiryo UI" panose="020B0604030504040204" pitchFamily="34" charset="-128"/>
                <a:ea typeface="Meiryo UI" panose="020B0604030504040204" pitchFamily="34" charset="-128"/>
              </a:rPr>
              <a:t>高</a:t>
            </a:r>
            <a:r>
              <a:rPr lang="ja-JP" altLang="en-US" sz="900" dirty="0">
                <a:latin typeface="Meiryo UI" panose="020B0604030504040204" pitchFamily="34" charset="-128"/>
                <a:ea typeface="Meiryo UI" panose="020B0604030504040204" pitchFamily="34" charset="-128"/>
              </a:rPr>
              <a:t>さ</a:t>
            </a:r>
            <a:r>
              <a:rPr lang="en-US" altLang="ja-JP" sz="900" dirty="0">
                <a:latin typeface="Meiryo UI" panose="020B0604030504040204" pitchFamily="34" charset="-128"/>
                <a:ea typeface="Meiryo UI" panose="020B0604030504040204" pitchFamily="34" charset="-128"/>
              </a:rPr>
              <a:t>14.6</a:t>
            </a:r>
            <a:r>
              <a:rPr lang="en-US" altLang="zh-CN" sz="900" dirty="0">
                <a:latin typeface="Meiryo UI" panose="020B0604030504040204" pitchFamily="34" charset="-128"/>
                <a:ea typeface="Meiryo UI" panose="020B0604030504040204" pitchFamily="34" charset="-128"/>
              </a:rPr>
              <a:t>cm</a:t>
            </a:r>
          </a:p>
          <a:p>
            <a:r>
              <a:rPr lang="ja-JP" altLang="en-US" sz="900" dirty="0">
                <a:latin typeface="Meiryo UI" panose="020B0604030504040204" pitchFamily="34" charset="-128"/>
                <a:ea typeface="Meiryo UI" panose="020B0604030504040204" pitchFamily="34" charset="-128"/>
              </a:rPr>
              <a:t>包   装：化粧箱入り</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重   量 </a:t>
            </a:r>
            <a:r>
              <a:rPr lang="en-US" altLang="ja-JP" sz="900" dirty="0">
                <a:latin typeface="Meiryo UI" panose="020B0604030504040204" pitchFamily="34" charset="-128"/>
                <a:ea typeface="Meiryo UI" panose="020B0604030504040204" pitchFamily="34" charset="-128"/>
              </a:rPr>
              <a:t>: 202g</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手に馴染みやすい美しいフォルムな上、保温性・保冷性の高い真空ステンレスタンブラーの</a:t>
            </a:r>
            <a:r>
              <a:rPr lang="en-US" altLang="ja-JP" sz="1600" dirty="0">
                <a:latin typeface="Meiryo UI" panose="020B0604030504040204" pitchFamily="34" charset="-128"/>
                <a:ea typeface="Meiryo UI" panose="020B0604030504040204" pitchFamily="34" charset="-128"/>
              </a:rPr>
              <a:t>450ml</a:t>
            </a:r>
            <a:r>
              <a:rPr lang="ja-JP" altLang="en-US" sz="1600" dirty="0">
                <a:latin typeface="Meiryo UI" panose="020B0604030504040204" pitchFamily="34" charset="-128"/>
                <a:ea typeface="Meiryo UI" panose="020B0604030504040204" pitchFamily="34" charset="-128"/>
              </a:rPr>
              <a:t>タイプです。オリジナル名入れも可能ですので、記念用や贈答用、販促用におすすめです。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4" name="Picture 10">
            <a:extLst>
              <a:ext uri="{FF2B5EF4-FFF2-40B4-BE49-F238E27FC236}">
                <a16:creationId xmlns:a16="http://schemas.microsoft.com/office/drawing/2014/main" id="{FF8E1855-8DB6-4BDE-ABDA-63468151A7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120" y="1400986"/>
            <a:ext cx="3590620" cy="359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956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真空ステンレスサーモタンブラー</a:t>
            </a:r>
            <a:r>
              <a:rPr lang="en-US" altLang="ja-JP" sz="2000" dirty="0">
                <a:solidFill>
                  <a:schemeClr val="bg1"/>
                </a:solidFill>
                <a:latin typeface="Meiryo UI" panose="020B0604030504040204" pitchFamily="34" charset="-128"/>
                <a:ea typeface="Meiryo UI" panose="020B0604030504040204" pitchFamily="34" charset="-128"/>
              </a:rPr>
              <a:t>390ml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   材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ステンレス</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口径約</a:t>
            </a:r>
            <a:r>
              <a:rPr lang="en-US" altLang="ja-JP" sz="900" dirty="0">
                <a:latin typeface="Meiryo UI" panose="020B0604030504040204" pitchFamily="34" charset="-128"/>
                <a:ea typeface="Meiryo UI" panose="020B0604030504040204" pitchFamily="34" charset="-128"/>
              </a:rPr>
              <a:t>8cm </a:t>
            </a:r>
            <a:r>
              <a:rPr lang="ja-JP" altLang="en-US" sz="900" dirty="0">
                <a:latin typeface="Meiryo UI" panose="020B0604030504040204" pitchFamily="34" charset="-128"/>
                <a:ea typeface="Meiryo UI" panose="020B0604030504040204" pitchFamily="34" charset="-128"/>
              </a:rPr>
              <a:t>高さ約</a:t>
            </a:r>
            <a:r>
              <a:rPr lang="en-US" altLang="ja-JP" sz="900" dirty="0">
                <a:latin typeface="Meiryo UI" panose="020B0604030504040204" pitchFamily="34" charset="-128"/>
                <a:ea typeface="Meiryo UI" panose="020B0604030504040204" pitchFamily="34" charset="-128"/>
              </a:rPr>
              <a:t>11.3cm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化粧箱入り</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390ml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ゆったりフォルムで容量</a:t>
            </a:r>
            <a:r>
              <a:rPr lang="en-US" altLang="ja-JP" sz="1600" dirty="0">
                <a:latin typeface="Meiryo UI" panose="020B0604030504040204" pitchFamily="34" charset="-128"/>
                <a:ea typeface="Meiryo UI" panose="020B0604030504040204" pitchFamily="34" charset="-128"/>
              </a:rPr>
              <a:t>390ml</a:t>
            </a:r>
            <a:r>
              <a:rPr lang="ja-JP" altLang="en-US" sz="1600" dirty="0">
                <a:latin typeface="Meiryo UI" panose="020B0604030504040204" pitchFamily="34" charset="-128"/>
                <a:ea typeface="Meiryo UI" panose="020B0604030504040204" pitchFamily="34" charset="-128"/>
              </a:rPr>
              <a:t>の真空ステンレス製サーモタンブラー。下の部分が膨らんでいるので、手で持ちやすく安定感も抜群！アウトドア・車中・職場など様々な場面で活用できます。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8" name="Picture 14">
            <a:extLst>
              <a:ext uri="{FF2B5EF4-FFF2-40B4-BE49-F238E27FC236}">
                <a16:creationId xmlns:a16="http://schemas.microsoft.com/office/drawing/2014/main" id="{35AEF8AE-7D32-386D-6F8C-B8410722ED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621" y="1379155"/>
            <a:ext cx="3660083" cy="3660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646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8" y="63536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フォトフレームクロック</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スタンドタイプ</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a:solidFill>
                  <a:schemeClr val="bg1"/>
                </a:solidFill>
                <a:latin typeface="Meiryo UI" panose="020B0604030504040204" pitchFamily="34" charset="-128"/>
                <a:ea typeface="Meiryo UI" panose="020B0604030504040204" pitchFamily="34" charset="-128"/>
              </a:rPr>
              <a:t>白</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11502"/>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他</a:t>
            </a:r>
            <a:endParaRPr lang="en"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en" altLang="ja-JP" sz="900" spc="200" dirty="0">
                <a:latin typeface="Meiryo UI" panose="020B0604030504040204" pitchFamily="34" charset="-128"/>
                <a:ea typeface="Meiryo UI" panose="020B0604030504040204" pitchFamily="34" charset="-128"/>
              </a:rPr>
              <a:t>W210×</a:t>
            </a:r>
            <a:r>
              <a:rPr lang="ja-JP" altLang="en" sz="900" spc="200">
                <a:latin typeface="Meiryo UI" panose="020B0604030504040204" pitchFamily="34" charset="-128"/>
                <a:ea typeface="Meiryo UI" panose="020B0604030504040204" pitchFamily="34" charset="-128"/>
              </a:rPr>
              <a:t>Ｈ</a:t>
            </a:r>
            <a:r>
              <a:rPr lang="en" altLang="ja-JP" sz="900" spc="200" dirty="0">
                <a:latin typeface="Meiryo UI" panose="020B0604030504040204" pitchFamily="34" charset="-128"/>
                <a:ea typeface="Meiryo UI" panose="020B0604030504040204" pitchFamily="34" charset="-128"/>
              </a:rPr>
              <a:t>130×</a:t>
            </a:r>
            <a:r>
              <a:rPr lang="ja-JP" altLang="en" sz="900" spc="200">
                <a:latin typeface="Meiryo UI" panose="020B0604030504040204" pitchFamily="34" charset="-128"/>
                <a:ea typeface="Meiryo UI" panose="020B0604030504040204" pitchFamily="34" charset="-128"/>
              </a:rPr>
              <a:t>Ｄ</a:t>
            </a:r>
            <a:r>
              <a:rPr lang="en" altLang="ja-JP" sz="900" spc="200" dirty="0">
                <a:latin typeface="Meiryo UI" panose="020B0604030504040204" pitchFamily="34" charset="-128"/>
                <a:ea typeface="Meiryo UI" panose="020B0604030504040204" pitchFamily="34" charset="-128"/>
              </a:rPr>
              <a:t>18mm</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能：時刻表示・カレンダー・アラーム・温度計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装：白箱入り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備考 	</a:t>
            </a:r>
          </a:p>
          <a:p>
            <a:r>
              <a:rPr lang="ja-JP" altLang="en-US" sz="900">
                <a:latin typeface="Meiryo UI" panose="020B0604030504040204" pitchFamily="34" charset="-128"/>
                <a:ea typeface="Meiryo UI" panose="020B0604030504040204" pitchFamily="34" charset="-128"/>
              </a:rPr>
              <a:t>電池は含まれておりません。（単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形乾電池</a:t>
            </a:r>
            <a:r>
              <a:rPr lang="en-US" altLang="ja-JP" sz="900" dirty="0">
                <a:latin typeface="Meiryo UI" panose="020B0604030504040204" pitchFamily="34" charset="-128"/>
                <a:ea typeface="Meiryo UI" panose="020B0604030504040204" pitchFamily="34" charset="-128"/>
              </a:rPr>
              <a:t>2</a:t>
            </a:r>
            <a:r>
              <a:rPr lang="ja-JP" altLang="en-US" sz="900">
                <a:latin typeface="Meiryo UI" panose="020B0604030504040204" pitchFamily="34" charset="-128"/>
                <a:ea typeface="Meiryo UI" panose="020B0604030504040204" pitchFamily="34" charset="-128"/>
              </a:rPr>
              <a:t>本対応）</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044460"/>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29044"/>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人気の高い</a:t>
            </a:r>
            <a:r>
              <a:rPr lang="en"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判サイズの写真を収められるフォトフレーム。右側のデジタル部分には時刻、カレンダー、アラーム、温度計が表示できますので、家庭にもオフィスのデスク回りにも幅広く活用可能。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8" name="Picture 24" descr="https://www.kilamek-novelty.com/html/upload/save_image/hi-242441/242441-01.jpg">
            <a:extLst>
              <a:ext uri="{FF2B5EF4-FFF2-40B4-BE49-F238E27FC236}">
                <a16:creationId xmlns:a16="http://schemas.microsoft.com/office/drawing/2014/main" id="{157A7369-FF78-F547-9BF2-A3E8D6CA8B4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01" t="18581" r="6671" b="13270"/>
          <a:stretch/>
        </p:blipFill>
        <p:spPr bwMode="auto">
          <a:xfrm>
            <a:off x="556384" y="1682929"/>
            <a:ext cx="3826957" cy="2946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955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真空ステンレスペットボトルホルダー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4948486"/>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ステンレス フタ</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ポリプロピレン・熱可塑性エラストマー</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8.5</a:t>
            </a:r>
            <a:r>
              <a:rPr lang="en" altLang="ja-JP" sz="900" dirty="0">
                <a:latin typeface="Meiryo UI" panose="020B0604030504040204" pitchFamily="34" charset="-128"/>
                <a:ea typeface="Meiryo UI" panose="020B0604030504040204" pitchFamily="34" charset="-128"/>
              </a:rPr>
              <a:t>cm </a:t>
            </a:r>
            <a:r>
              <a:rPr lang="ja-JP" altLang="en-US" sz="90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16.7</a:t>
            </a:r>
            <a:r>
              <a:rPr lang="en" altLang="ja-JP" sz="900" dirty="0">
                <a:latin typeface="Meiryo UI" panose="020B0604030504040204" pitchFamily="34" charset="-128"/>
                <a:ea typeface="Meiryo UI" panose="020B0604030504040204" pitchFamily="34" charset="-128"/>
              </a:rPr>
              <a:t>cm</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270g</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717654"/>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602238"/>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ペットボトルをそのまま差し込むだけで保温も保冷できる真空ステンレス素材のホルダーです。名入れプリントも可能ですのでオリジナルグッズやノベルティアイテム用としてもおすすめ。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6" name="Picture 22" descr="https://www.kilamek-novelty.com/html/upload/save_image/ut-2702811/2702811-01.jpg">
            <a:extLst>
              <a:ext uri="{FF2B5EF4-FFF2-40B4-BE49-F238E27FC236}">
                <a16:creationId xmlns:a16="http://schemas.microsoft.com/office/drawing/2014/main" id="{10ECAFE4-7CAC-DC47-96D8-7D9E202F98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461" y="1371901"/>
            <a:ext cx="3123827" cy="3123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509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r>
              <a:rPr lang="en-US" altLang="ja-JP" sz="900" dirty="0">
                <a:latin typeface="Meiryo UI" panose="020B0604030504040204" pitchFamily="34" charset="-128"/>
                <a:ea typeface="Meiryo UI" panose="020B0604030504040204" pitchFamily="34" charset="-128"/>
              </a:rPr>
              <a:t>ABS</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φ70×160</a:t>
            </a:r>
            <a:r>
              <a:rPr lang="en-US"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カラー数：全３色</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考：</a:t>
            </a:r>
            <a:r>
              <a:rPr lang="zh-TW" altLang="en-US" sz="900" dirty="0">
                <a:latin typeface="Meiryo UI" panose="020B0604030504040204" pitchFamily="34" charset="-128"/>
                <a:ea typeface="Meiryo UI" panose="020B0604030504040204" pitchFamily="34" charset="-128"/>
              </a:rPr>
              <a:t>真空構造、容量</a:t>
            </a:r>
            <a:r>
              <a:rPr lang="en-US" altLang="zh-TW" sz="900" dirty="0">
                <a:latin typeface="Meiryo UI" panose="020B0604030504040204" pitchFamily="34" charset="-128"/>
                <a:ea typeface="Meiryo UI" panose="020B0604030504040204" pitchFamily="34" charset="-128"/>
              </a:rPr>
              <a:t>/280ml</a:t>
            </a:r>
            <a:endParaRPr lang="en-US" altLang="ja-JP" sz="900" dirty="0">
              <a:latin typeface="Meiryo UI" panose="020B0604030504040204" pitchFamily="34" charset="-128"/>
              <a:ea typeface="Meiryo UI" panose="020B0604030504040204" pitchFamily="34" charset="-128"/>
            </a:endParaRPr>
          </a:p>
        </p:txBody>
      </p:sp>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ワンタッチ真空ステンレスボトル</a:t>
            </a:r>
            <a:r>
              <a:rPr lang="en-US" altLang="ja-JP" sz="2000" dirty="0">
                <a:solidFill>
                  <a:schemeClr val="bg1"/>
                </a:solidFill>
                <a:latin typeface="Meiryo UI" panose="020B0604030504040204" pitchFamily="34" charset="-128"/>
                <a:ea typeface="Meiryo UI" panose="020B0604030504040204" pitchFamily="34" charset="-128"/>
              </a:rPr>
              <a:t>280ml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280ml</a:t>
            </a:r>
            <a:r>
              <a:rPr lang="ja-JP" altLang="en-US" sz="1600" dirty="0">
                <a:latin typeface="Meiryo UI" panose="020B0604030504040204" pitchFamily="34" charset="-128"/>
                <a:ea typeface="Meiryo UI" panose="020B0604030504040204" pitchFamily="34" charset="-128"/>
              </a:rPr>
              <a:t>サイズの真空ステンレスボトル。保冷温効果に優れている上に、ワンタッチで開けることができる上に直飲みが可能なため、ウォーキング時などには非常に便利なアイテムです。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E45D58AE-1305-178E-C3FE-FACDA6A0B77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3099" b="13956"/>
          <a:stretch/>
        </p:blipFill>
        <p:spPr bwMode="auto">
          <a:xfrm>
            <a:off x="443193" y="1700128"/>
            <a:ext cx="4140913" cy="3020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141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a:t>
            </a:r>
            <a:r>
              <a:rPr lang="en-US" altLang="ja-JP" sz="2000" dirty="0">
                <a:solidFill>
                  <a:schemeClr val="bg1"/>
                </a:solidFill>
                <a:latin typeface="Meiryo UI" panose="020B0604030504040204" pitchFamily="34" charset="-128"/>
                <a:ea typeface="Meiryo UI" panose="020B0604030504040204" pitchFamily="34" charset="-128"/>
              </a:rPr>
              <a:t>T</a:t>
            </a:r>
            <a:r>
              <a:rPr lang="ja-JP" altLang="en-US" sz="2000" dirty="0">
                <a:solidFill>
                  <a:schemeClr val="bg1"/>
                </a:solidFill>
                <a:latin typeface="Meiryo UI" panose="020B0604030504040204" pitchFamily="34" charset="-128"/>
                <a:ea typeface="Meiryo UI" panose="020B0604030504040204" pitchFamily="34" charset="-128"/>
              </a:rPr>
              <a:t>シャツ（白）</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50" charset="-128"/>
                <a:ea typeface="Meiryo UI" panose="020B0604030504040204" pitchFamily="50" charset="-128"/>
              </a:rPr>
              <a:t>サイズ：</a:t>
            </a:r>
            <a:r>
              <a:rPr lang="en-US" altLang="ja-JP" sz="900" dirty="0">
                <a:latin typeface="Meiryo UI" panose="020B0604030504040204" pitchFamily="50" charset="-128"/>
                <a:ea typeface="Meiryo UI" panose="020B0604030504040204" pitchFamily="50" charset="-128"/>
              </a:rPr>
              <a:t>S~XXXL Kids/90~160 Girl/G-M~G-L</a:t>
            </a:r>
          </a:p>
          <a:p>
            <a:r>
              <a:rPr lang="ja-JP" altLang="en-US" sz="900" dirty="0">
                <a:latin typeface="Meiryo UI" panose="020B0604030504040204" pitchFamily="50" charset="-128"/>
                <a:ea typeface="Meiryo UI" panose="020B0604030504040204" pitchFamily="50" charset="-128"/>
              </a:rPr>
              <a:t>備考：印刷：フルカラー印刷 </a:t>
            </a:r>
            <a:endParaRPr lang="en-US" altLang="ja-JP" sz="9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白地の</a:t>
            </a:r>
            <a:r>
              <a:rPr lang="en-US" altLang="ja-JP" sz="1600" dirty="0"/>
              <a:t>T</a:t>
            </a:r>
            <a:r>
              <a:rPr lang="ja-JP" altLang="en-US" sz="1600" dirty="0"/>
              <a:t>シャツに</a:t>
            </a:r>
            <a:r>
              <a:rPr lang="en-US" altLang="ja-JP" sz="1600" dirty="0"/>
              <a:t>A4</a:t>
            </a:r>
            <a:r>
              <a:rPr lang="ja-JP" altLang="en-US" sz="1600" dirty="0"/>
              <a:t>サイズ以内の範囲であれば、アニメキャラクターなどもキレイにフルカラープリントできます。アニメ・ゲームなどのオリジナルキャラクターも色鮮やかに再現可能です。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627865"/>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ja-JP" altLang="en-US" sz="1600" dirty="0"/>
          </a:p>
          <a:p>
            <a:pPr>
              <a:lnSpc>
                <a:spcPts val="2200"/>
              </a:lnSpc>
            </a:pP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3" name="図 82">
            <a:extLst>
              <a:ext uri="{FF2B5EF4-FFF2-40B4-BE49-F238E27FC236}">
                <a16:creationId xmlns:a16="http://schemas.microsoft.com/office/drawing/2014/main" id="{D314E137-C6EA-2BCE-4104-EC6E495B1F8A}"/>
              </a:ext>
            </a:extLst>
          </p:cNvPr>
          <p:cNvPicPr>
            <a:picLocks noChangeAspect="1"/>
          </p:cNvPicPr>
          <p:nvPr/>
        </p:nvPicPr>
        <p:blipFill>
          <a:blip r:embed="rId5"/>
          <a:stretch>
            <a:fillRect/>
          </a:stretch>
        </p:blipFill>
        <p:spPr>
          <a:xfrm>
            <a:off x="771008" y="1371901"/>
            <a:ext cx="3562778" cy="3562778"/>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市松模様箱入 今治タオルハンカチ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綿</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250×250mm</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日本</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認定番号</a:t>
            </a:r>
            <a:r>
              <a:rPr lang="en-US" altLang="zh-CN" sz="900" b="0" i="0" dirty="0">
                <a:solidFill>
                  <a:srgbClr val="333333"/>
                </a:solidFill>
                <a:effectLst/>
                <a:latin typeface="-apple-system"/>
              </a:rPr>
              <a:t>/</a:t>
            </a:r>
            <a:r>
              <a:rPr lang="zh-CN" altLang="en-US" sz="900" b="0" i="0" dirty="0">
                <a:solidFill>
                  <a:srgbClr val="333333"/>
                </a:solidFill>
                <a:effectLst/>
                <a:latin typeface="-apple-system"/>
              </a:rPr>
              <a:t>第</a:t>
            </a:r>
            <a:r>
              <a:rPr lang="en-US" altLang="zh-CN" sz="900" b="0" i="0" dirty="0">
                <a:solidFill>
                  <a:srgbClr val="333333"/>
                </a:solidFill>
                <a:effectLst/>
                <a:latin typeface="-apple-system"/>
              </a:rPr>
              <a:t>2012-569</a:t>
            </a:r>
            <a:r>
              <a:rPr lang="zh-CN" altLang="en-US" sz="900" b="0" i="0" dirty="0">
                <a:solidFill>
                  <a:srgbClr val="333333"/>
                </a:solidFill>
                <a:effectLst/>
                <a:latin typeface="-apple-system"/>
              </a:rPr>
              <a:t>号</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利用シーンを選ばない上品で良質な純白の今治タオルハンカチを、伝統的な市松柄のギフトボックスに詰めました。贈答用はもちろん、イベント等での特典用や景品用としても人気があります。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001418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オリジナルハイブリットスポーツタオル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　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綿</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W1100×H400㎜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備考：印刷：昇華転写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スポーツチームの記念用や物販グッズ用に人気の高いスポーツタオルです。全面にフルカラーでのオリジナルプリントが可能。インパクトあるアイテムに仕上がります。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F0970BF9-B809-1CA9-1132-6296BD604B11}"/>
              </a:ext>
            </a:extLst>
          </p:cNvPr>
          <p:cNvPicPr>
            <a:picLocks noChangeAspect="1"/>
          </p:cNvPicPr>
          <p:nvPr/>
        </p:nvPicPr>
        <p:blipFill>
          <a:blip r:embed="rId5"/>
          <a:stretch>
            <a:fillRect/>
          </a:stretch>
        </p:blipFill>
        <p:spPr>
          <a:xfrm>
            <a:off x="643283" y="1355580"/>
            <a:ext cx="3695344" cy="3695344"/>
          </a:xfrm>
          <a:prstGeom prst="rect">
            <a:avLst/>
          </a:prstGeom>
        </p:spPr>
      </p:pic>
    </p:spTree>
    <p:extLst>
      <p:ext uri="{BB962C8B-B14F-4D97-AF65-F5344CB8AC3E}">
        <p14:creationId xmlns:p14="http://schemas.microsoft.com/office/powerpoint/2010/main" val="3315242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70×70×35mm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/85×80×45mm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a:t>
            </a:r>
            <a:r>
              <a:rPr lang="en-US" altLang="zh-TW" sz="900" b="0" i="0" dirty="0">
                <a:solidFill>
                  <a:srgbClr val="333333"/>
                </a:solidFill>
                <a:effectLst/>
                <a:latin typeface="-apple-system"/>
              </a:rPr>
              <a:t>4</a:t>
            </a:r>
            <a:r>
              <a:rPr lang="zh-TW" altLang="en-US" sz="900" b="0" i="0" dirty="0">
                <a:solidFill>
                  <a:srgbClr val="333333"/>
                </a:solidFill>
                <a:effectLst/>
                <a:latin typeface="-apple-system"/>
              </a:rPr>
              <a:t>電池</a:t>
            </a:r>
            <a:r>
              <a:rPr lang="en-US" altLang="zh-TW" sz="900" b="0" i="0" dirty="0">
                <a:solidFill>
                  <a:srgbClr val="333333"/>
                </a:solidFill>
                <a:effectLst/>
                <a:latin typeface="-apple-system"/>
              </a:rPr>
              <a:t>2</a:t>
            </a:r>
            <a:r>
              <a:rPr lang="zh-TW" altLang="en-US" sz="900" b="0" i="0">
                <a:solidFill>
                  <a:srgbClr val="333333"/>
                </a:solidFill>
                <a:effectLst/>
                <a:latin typeface="-apple-system"/>
              </a:rPr>
              <a:t>本別売</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コロッと転がして向きを変えると時計やカレンダー、アラーム、気温等を表示する便利なデジタル時計です。カラーバリエーションはホワイトとブラックの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色。オリジナル名入れ可能です。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339521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フォトフレームクロック</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スタンドタイプ</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a:solidFill>
                  <a:schemeClr val="bg1"/>
                </a:solidFill>
                <a:latin typeface="Meiryo UI" panose="020B0604030504040204" pitchFamily="34" charset="-128"/>
                <a:ea typeface="Meiryo UI" panose="020B0604030504040204" pitchFamily="34" charset="-128"/>
              </a:rPr>
              <a:t>シルバー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W210×H130×D18mm</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能：時刻表示・カレンダー・アラーム・温度計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装：白箱入り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考：電池は含まれておりません。（単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形乾電池</a:t>
            </a:r>
            <a:r>
              <a:rPr lang="en-US" altLang="ja-JP" sz="900" dirty="0">
                <a:latin typeface="Meiryo UI" panose="020B0604030504040204" pitchFamily="34" charset="-128"/>
                <a:ea typeface="Meiryo UI" panose="020B0604030504040204" pitchFamily="34" charset="-128"/>
              </a:rPr>
              <a:t>2</a:t>
            </a:r>
            <a:r>
              <a:rPr lang="ja-JP" altLang="en-US" sz="900">
                <a:latin typeface="Meiryo UI" panose="020B0604030504040204" pitchFamily="34" charset="-128"/>
                <a:ea typeface="Meiryo UI" panose="020B0604030504040204" pitchFamily="34" charset="-128"/>
              </a:rPr>
              <a:t>本対応）</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電池の同梱（別売り）も可能です。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人気の高い</a:t>
            </a:r>
            <a:r>
              <a:rPr lang="en"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判サイズの写真を収められるフォトフレーム。右側のデジタル部分には時刻、カレンダー、アラーム、温度計が表示できますので、家庭にもオフィスのデスク回りにも幅広く活用可能。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34681E70-CDC6-D34B-82EE-8363565D5418}"/>
              </a:ext>
            </a:extLst>
          </p:cNvPr>
          <p:cNvPicPr>
            <a:picLocks noChangeAspect="1"/>
          </p:cNvPicPr>
          <p:nvPr/>
        </p:nvPicPr>
        <p:blipFill>
          <a:blip r:embed="rId5"/>
          <a:stretch>
            <a:fillRect/>
          </a:stretch>
        </p:blipFill>
        <p:spPr>
          <a:xfrm>
            <a:off x="494624" y="1759246"/>
            <a:ext cx="4009847" cy="3133323"/>
          </a:xfrm>
          <a:prstGeom prst="rect">
            <a:avLst/>
          </a:prstGeom>
        </p:spPr>
      </p:pic>
    </p:spTree>
    <p:extLst>
      <p:ext uri="{BB962C8B-B14F-4D97-AF65-F5344CB8AC3E}">
        <p14:creationId xmlns:p14="http://schemas.microsoft.com/office/powerpoint/2010/main" val="3863036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マグボトル</a:t>
            </a:r>
            <a:r>
              <a:rPr lang="en-US" altLang="ja-JP" sz="2000" dirty="0">
                <a:solidFill>
                  <a:schemeClr val="bg1"/>
                </a:solidFill>
                <a:latin typeface="Meiryo UI" panose="020B0604030504040204" pitchFamily="34" charset="-128"/>
                <a:ea typeface="Meiryo UI" panose="020B0604030504040204" pitchFamily="34" charset="-128"/>
              </a:rPr>
              <a:t>(300</a:t>
            </a:r>
            <a:r>
              <a:rPr lang="en" altLang="ja-JP" sz="2000" dirty="0">
                <a:solidFill>
                  <a:schemeClr val="bg1"/>
                </a:solidFill>
                <a:latin typeface="Meiryo UI" panose="020B0604030504040204" pitchFamily="34" charset="-128"/>
                <a:ea typeface="Meiryo UI" panose="020B0604030504040204" pitchFamily="34" charset="-128"/>
              </a:rPr>
              <a:t>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材：ステンレス鋼、ポリプロピレン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55×</a:t>
            </a:r>
            <a:r>
              <a:rPr lang="en" altLang="ja-JP" sz="900" dirty="0">
                <a:latin typeface="Meiryo UI" panose="020B0604030504040204" pitchFamily="34" charset="-128"/>
                <a:ea typeface="Meiryo UI" panose="020B0604030504040204" pitchFamily="34" charset="-128"/>
              </a:rPr>
              <a:t>H195mm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300ml </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装：化粧箱入り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考：シルバー・赤・黒・白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真空二重構造で保冷温効果が高い上、見た目はすっきりシンプルでお洒落な</a:t>
            </a:r>
            <a:r>
              <a:rPr lang="en-US" altLang="ja-JP" sz="1600" dirty="0">
                <a:latin typeface="Meiryo UI" panose="020B0604030504040204" pitchFamily="34" charset="-128"/>
                <a:ea typeface="Meiryo UI" panose="020B0604030504040204" pitchFamily="34" charset="-128"/>
              </a:rPr>
              <a:t>300</a:t>
            </a:r>
            <a:r>
              <a:rPr lang="en" altLang="ja-JP" sz="1600" dirty="0">
                <a:latin typeface="Meiryo UI" panose="020B0604030504040204" pitchFamily="34" charset="-128"/>
                <a:ea typeface="Meiryo UI" panose="020B0604030504040204" pitchFamily="34" charset="-128"/>
              </a:rPr>
              <a:t>ml</a:t>
            </a:r>
            <a:r>
              <a:rPr lang="ja-JP" altLang="en-US" sz="1600">
                <a:latin typeface="Meiryo UI" panose="020B0604030504040204" pitchFamily="34" charset="-128"/>
                <a:ea typeface="Meiryo UI" panose="020B0604030504040204" pitchFamily="34" charset="-128"/>
              </a:rPr>
              <a:t>マグボトルです。カラーバリエーションは全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色。オリジナルデザインの名入れプリントも格安で可能です。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CAB732F8-9CA9-0549-976D-1F93EDFEE3B3}"/>
              </a:ext>
            </a:extLst>
          </p:cNvPr>
          <p:cNvPicPr>
            <a:picLocks noChangeAspect="1"/>
          </p:cNvPicPr>
          <p:nvPr/>
        </p:nvPicPr>
        <p:blipFill>
          <a:blip r:embed="rId5"/>
          <a:stretch>
            <a:fillRect/>
          </a:stretch>
        </p:blipFill>
        <p:spPr>
          <a:xfrm>
            <a:off x="597529" y="1579385"/>
            <a:ext cx="3867150" cy="3089882"/>
          </a:xfrm>
          <a:prstGeom prst="rect">
            <a:avLst/>
          </a:prstGeom>
        </p:spPr>
      </p:pic>
    </p:spTree>
    <p:extLst>
      <p:ext uri="{BB962C8B-B14F-4D97-AF65-F5344CB8AC3E}">
        <p14:creationId xmlns:p14="http://schemas.microsoft.com/office/powerpoint/2010/main" val="2164421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超軽量ステンレスボトル</a:t>
            </a:r>
            <a:r>
              <a:rPr lang="en-US" altLang="ja-JP" sz="2000" dirty="0">
                <a:solidFill>
                  <a:schemeClr val="bg1"/>
                </a:solidFill>
                <a:latin typeface="Meiryo UI" panose="020B0604030504040204" pitchFamily="34" charset="-128"/>
                <a:ea typeface="Meiryo UI" panose="020B0604030504040204" pitchFamily="34" charset="-128"/>
              </a:rPr>
              <a:t>250ml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φ58×142mm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25ml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備考：真空構造、内面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ミラー仕上げ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ランチ用などに最適な</a:t>
            </a:r>
            <a:r>
              <a:rPr lang="en-US" altLang="ja-JP" sz="1600" dirty="0"/>
              <a:t>250ml</a:t>
            </a:r>
            <a:r>
              <a:rPr lang="ja-JP" altLang="en-US" sz="1600" dirty="0"/>
              <a:t>サイズな上、超軽量で持ち歩きにも便利なステンレスボトルです。オリジナルデザインの特注プリントも格安で可能なため、オリジナルグッズ用にもおすすめ。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C2FC032-F2C5-6577-AFA3-84DA28CA1C04}"/>
              </a:ext>
            </a:extLst>
          </p:cNvPr>
          <p:cNvPicPr>
            <a:picLocks noChangeAspect="1"/>
          </p:cNvPicPr>
          <p:nvPr/>
        </p:nvPicPr>
        <p:blipFill>
          <a:blip r:embed="rId5"/>
          <a:stretch>
            <a:fillRect/>
          </a:stretch>
        </p:blipFill>
        <p:spPr>
          <a:xfrm>
            <a:off x="659684" y="1346018"/>
            <a:ext cx="3683738" cy="3683738"/>
          </a:xfrm>
          <a:prstGeom prst="rect">
            <a:avLst/>
          </a:prstGeom>
        </p:spPr>
      </p:pic>
    </p:spTree>
    <p:extLst>
      <p:ext uri="{BB962C8B-B14F-4D97-AF65-F5344CB8AC3E}">
        <p14:creationId xmlns:p14="http://schemas.microsoft.com/office/powerpoint/2010/main" val="1796298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バイカラーサーモステンレスボトル</a:t>
            </a:r>
            <a:r>
              <a:rPr lang="en-US" altLang="ja-JP" sz="2000" dirty="0">
                <a:solidFill>
                  <a:schemeClr val="bg1"/>
                </a:solidFill>
                <a:latin typeface="Meiryo UI" panose="020B0604030504040204" pitchFamily="34" charset="-128"/>
                <a:ea typeface="Meiryo UI" panose="020B0604030504040204" pitchFamily="34" charset="-128"/>
              </a:rPr>
              <a:t>300ml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ベージュ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スモークピンク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スモークブルー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(18-8)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Φ57×165(mm)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300ml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300ml</a:t>
            </a:r>
            <a:r>
              <a:rPr lang="ja-JP" altLang="en-US" sz="1600" dirty="0"/>
              <a:t>サイズのバイカラーがおしゃれなステンレスボトルです。保冷保温効果に優れた真空二層構造で美味しい飲み物を美味しい温度のまま持ち歩けます。全</a:t>
            </a:r>
            <a:r>
              <a:rPr lang="en-US" altLang="ja-JP" sz="1600" dirty="0"/>
              <a:t>6</a:t>
            </a:r>
            <a:r>
              <a:rPr lang="ja-JP" altLang="en-US" sz="1600" dirty="0"/>
              <a:t>色展開から選択可能。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D546BF2D-6554-55E8-7C05-3C1AEC7576C6}"/>
              </a:ext>
            </a:extLst>
          </p:cNvPr>
          <p:cNvPicPr>
            <a:picLocks noChangeAspect="1"/>
          </p:cNvPicPr>
          <p:nvPr/>
        </p:nvPicPr>
        <p:blipFill>
          <a:blip r:embed="rId5"/>
          <a:stretch>
            <a:fillRect/>
          </a:stretch>
        </p:blipFill>
        <p:spPr>
          <a:xfrm>
            <a:off x="676994" y="1334729"/>
            <a:ext cx="3714322" cy="3714322"/>
          </a:xfrm>
          <a:prstGeom prst="rect">
            <a:avLst/>
          </a:prstGeom>
        </p:spPr>
      </p:pic>
    </p:spTree>
    <p:extLst>
      <p:ext uri="{BB962C8B-B14F-4D97-AF65-F5344CB8AC3E}">
        <p14:creationId xmlns:p14="http://schemas.microsoft.com/office/powerpoint/2010/main" val="895717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ペンスタンド付クロック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箱入 箱サイズ</a:t>
            </a:r>
            <a:r>
              <a:rPr lang="en-US" altLang="ja-JP" sz="900" dirty="0">
                <a:latin typeface="Meiryo UI" panose="020B0604030504040204" pitchFamily="34" charset="-128"/>
                <a:ea typeface="Meiryo UI" panose="020B0604030504040204" pitchFamily="34" charset="-128"/>
              </a:rPr>
              <a:t>/78×77×143mm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単</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本別売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ビジネスデスクや勉強机にあると非常に便利な、多機能デジタルクロックとペンスタンドがひとつになったアイテムです。特典用や景品用、また販促用などとしても人気のアイテムです。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49C0BEA-72F2-7876-5A7F-21D0F34BC9F8}"/>
              </a:ext>
            </a:extLst>
          </p:cNvPr>
          <p:cNvPicPr>
            <a:picLocks noChangeAspect="1"/>
          </p:cNvPicPr>
          <p:nvPr/>
        </p:nvPicPr>
        <p:blipFill>
          <a:blip r:embed="rId5"/>
          <a:stretch>
            <a:fillRect/>
          </a:stretch>
        </p:blipFill>
        <p:spPr>
          <a:xfrm>
            <a:off x="813941" y="1479838"/>
            <a:ext cx="3455670" cy="3455670"/>
          </a:xfrm>
          <a:prstGeom prst="rect">
            <a:avLst/>
          </a:prstGeom>
        </p:spPr>
      </p:pic>
    </p:spTree>
    <p:extLst>
      <p:ext uri="{BB962C8B-B14F-4D97-AF65-F5344CB8AC3E}">
        <p14:creationId xmlns:p14="http://schemas.microsoft.com/office/powerpoint/2010/main" val="1494764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MOTTERU </a:t>
            </a:r>
            <a:r>
              <a:rPr lang="ja-JP" altLang="en-US" sz="2000" dirty="0">
                <a:solidFill>
                  <a:schemeClr val="bg1"/>
                </a:solidFill>
                <a:latin typeface="Meiryo UI" panose="020B0604030504040204" pitchFamily="34" charset="-128"/>
                <a:ea typeface="Meiryo UI" panose="020B0604030504040204" pitchFamily="34" charset="-128"/>
              </a:rPr>
              <a:t>カトラリーセット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、バンブーファイバー、アルミ　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：ケース装着時／</a:t>
            </a:r>
            <a:r>
              <a:rPr lang="en-US" altLang="ja-JP" sz="900" dirty="0">
                <a:latin typeface="Meiryo UI" panose="020B0604030504040204" pitchFamily="34" charset="-128"/>
                <a:ea typeface="Meiryo UI" panose="020B0604030504040204" pitchFamily="34" charset="-128"/>
              </a:rPr>
              <a:t>W172×H54×D26</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）、箸・スプーン・フォーク／</a:t>
            </a:r>
            <a:r>
              <a:rPr lang="en-US" altLang="ja-JP" sz="900" dirty="0">
                <a:latin typeface="Meiryo UI" panose="020B0604030504040204" pitchFamily="34" charset="-128"/>
                <a:ea typeface="Meiryo UI" panose="020B0604030504040204" pitchFamily="34" charset="-128"/>
              </a:rPr>
              <a:t>165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袋、台紙</a:t>
            </a:r>
            <a:endParaRPr lang="en-US" altLang="ja-JP" sz="900" dirty="0">
              <a:latin typeface="Meiryo UI" panose="020B0604030504040204" pitchFamily="34" charset="-128"/>
              <a:ea typeface="Meiryo UI" panose="020B0604030504040204" pitchFamily="34" charset="-128"/>
            </a:endParaRPr>
          </a:p>
          <a:p>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コンパクトでかさばらず、ケースにシリコンが付いているため移動時にカチャカチャという音が鳴りません。クリップ付きケースで持ち運びに便利。環境に優しいバンブーファイバーを使用したカトラリーセット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2" name="Picture 18">
            <a:extLst>
              <a:ext uri="{FF2B5EF4-FFF2-40B4-BE49-F238E27FC236}">
                <a16:creationId xmlns:a16="http://schemas.microsoft.com/office/drawing/2014/main" id="{41EE4F0B-A833-C9D9-A5F3-0F7CD8FE99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911" y="1531907"/>
            <a:ext cx="3419475"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181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ミオマモルちゃん</a:t>
            </a:r>
            <a:r>
              <a:rPr lang="en-US" altLang="ja-JP" sz="2000" dirty="0">
                <a:solidFill>
                  <a:schemeClr val="bg1"/>
                </a:solidFill>
                <a:latin typeface="Meiryo UI" panose="020B0604030504040204" pitchFamily="34" charset="-128"/>
                <a:ea typeface="Meiryo UI" panose="020B0604030504040204" pitchFamily="34" charset="-128"/>
              </a:rPr>
              <a:t>Neo</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・ゴム</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83×50×24mm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a:t>
            </a:r>
            <a:r>
              <a:rPr lang="en-US" altLang="zh-TW" sz="900" b="0" i="0" dirty="0">
                <a:solidFill>
                  <a:srgbClr val="333333"/>
                </a:solidFill>
                <a:effectLst/>
                <a:latin typeface="-apple-system"/>
              </a:rPr>
              <a:t>4</a:t>
            </a:r>
            <a:r>
              <a:rPr lang="zh-TW" altLang="en-US" sz="900" b="0" i="0" dirty="0">
                <a:solidFill>
                  <a:srgbClr val="333333"/>
                </a:solidFill>
                <a:effectLst/>
                <a:latin typeface="-apple-system"/>
              </a:rPr>
              <a:t>電池</a:t>
            </a:r>
            <a:r>
              <a:rPr lang="en-US" altLang="zh-TW" sz="900" b="0" i="0" dirty="0">
                <a:solidFill>
                  <a:srgbClr val="333333"/>
                </a:solidFill>
                <a:effectLst/>
                <a:latin typeface="-apple-system"/>
              </a:rPr>
              <a:t>2</a:t>
            </a:r>
            <a:r>
              <a:rPr lang="zh-TW" altLang="en-US" sz="900" b="0" i="0" dirty="0">
                <a:solidFill>
                  <a:srgbClr val="333333"/>
                </a:solidFill>
                <a:effectLst/>
                <a:latin typeface="-apple-system"/>
              </a:rPr>
              <a:t>本付</a:t>
            </a:r>
            <a:endParaRPr lang="en-US" altLang="zh-TW"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/98×70×30mm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防滴加工　</a:t>
            </a:r>
            <a:r>
              <a:rPr lang="en-US" altLang="zh-CN" sz="900" b="0" i="0" dirty="0">
                <a:solidFill>
                  <a:srgbClr val="333333"/>
                </a:solidFill>
                <a:effectLst/>
                <a:latin typeface="-apple-system"/>
              </a:rPr>
              <a:t>(</a:t>
            </a:r>
            <a:r>
              <a:rPr lang="zh-CN" altLang="en-US" sz="900" b="0" i="0" dirty="0">
                <a:solidFill>
                  <a:srgbClr val="333333"/>
                </a:solidFill>
                <a:effectLst/>
                <a:latin typeface="-apple-system"/>
              </a:rPr>
              <a:t>公財</a:t>
            </a:r>
            <a:r>
              <a:rPr lang="en-US" altLang="zh-CN" sz="900" b="0" i="0" dirty="0">
                <a:solidFill>
                  <a:srgbClr val="333333"/>
                </a:solidFill>
                <a:effectLst/>
                <a:latin typeface="-apple-system"/>
              </a:rPr>
              <a:t>)</a:t>
            </a:r>
            <a:r>
              <a:rPr lang="zh-CN" altLang="en-US" sz="900" b="0" i="0" dirty="0">
                <a:solidFill>
                  <a:srgbClr val="333333"/>
                </a:solidFill>
                <a:effectLst/>
                <a:latin typeface="-apple-system"/>
              </a:rPr>
              <a:t>全国防犯協会連合会推奨番号第</a:t>
            </a:r>
            <a:r>
              <a:rPr lang="en-US" altLang="zh-CN" sz="900" b="0" i="0" dirty="0">
                <a:solidFill>
                  <a:srgbClr val="333333"/>
                </a:solidFill>
                <a:effectLst/>
                <a:latin typeface="-apple-system"/>
              </a:rPr>
              <a:t>13S143※</a:t>
            </a:r>
            <a:r>
              <a:rPr lang="zh-CN" altLang="en-US" sz="900" b="0" i="0" dirty="0">
                <a:solidFill>
                  <a:srgbClr val="333333"/>
                </a:solidFill>
                <a:effectLst/>
                <a:latin typeface="-apple-system"/>
              </a:rPr>
              <a:t>号</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ランドセルやバッグに取り付けられる上、ゴム製のカバーで衝撃や雨にも強い、安心安全な防犯ブザーです。カラーバリエーションはホワイトとイエローの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562983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オーガニックコットンキャンバスライントート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410×340×130(mm)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35×600(mm)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12L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スタンダードなデザインながらハンドルラインのアクセントが根強い人気のトートバッグです。スマホなどを入れられる外ポケットが便利な上、地球環境に優しいオーガニックコットンを使用。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00" name="図 99">
            <a:extLst>
              <a:ext uri="{FF2B5EF4-FFF2-40B4-BE49-F238E27FC236}">
                <a16:creationId xmlns:a16="http://schemas.microsoft.com/office/drawing/2014/main" id="{7B2F195B-27D0-FC3A-18AD-B4AB2450F5C7}"/>
              </a:ext>
            </a:extLst>
          </p:cNvPr>
          <p:cNvPicPr>
            <a:picLocks noChangeAspect="1"/>
          </p:cNvPicPr>
          <p:nvPr/>
        </p:nvPicPr>
        <p:blipFill>
          <a:blip r:embed="rId5"/>
          <a:stretch>
            <a:fillRect/>
          </a:stretch>
        </p:blipFill>
        <p:spPr>
          <a:xfrm>
            <a:off x="630511" y="1310480"/>
            <a:ext cx="3743159" cy="3743159"/>
          </a:xfrm>
          <a:prstGeom prst="rect">
            <a:avLst/>
          </a:prstGeom>
        </p:spPr>
      </p:pic>
    </p:spTree>
    <p:extLst>
      <p:ext uri="{BB962C8B-B14F-4D97-AF65-F5344CB8AC3E}">
        <p14:creationId xmlns:p14="http://schemas.microsoft.com/office/powerpoint/2010/main" val="2826883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ミラークロック</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ワイド</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157873"/>
            <a:ext cx="4140913" cy="12025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PC</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W140×H55×D35mm </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能：時計表示、アラーム、スヌーズ、温度、ミラー、明るさ</a:t>
            </a:r>
            <a:r>
              <a:rPr lang="en-US" altLang="ja-JP" sz="900" dirty="0">
                <a:latin typeface="Meiryo UI" panose="020B0604030504040204" pitchFamily="34" charset="-128"/>
                <a:ea typeface="Meiryo UI" panose="020B0604030504040204" pitchFamily="34" charset="-128"/>
              </a:rPr>
              <a:t>2</a:t>
            </a:r>
            <a:r>
              <a:rPr lang="ja-JP" altLang="en-US" sz="900">
                <a:latin typeface="Meiryo UI" panose="020B0604030504040204" pitchFamily="34" charset="-128"/>
                <a:ea typeface="Meiryo UI" panose="020B0604030504040204" pitchFamily="34" charset="-128"/>
              </a:rPr>
              <a:t>段設定、省エネ機能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a:t>
            </a:r>
            <a:r>
              <a:rPr lang="en" altLang="ja-JP" sz="900" dirty="0">
                <a:latin typeface="Meiryo UI" panose="020B0604030504040204" pitchFamily="34" charset="-128"/>
                <a:ea typeface="Meiryo UI" panose="020B0604030504040204" pitchFamily="34" charset="-128"/>
              </a:rPr>
              <a:t>USB</a:t>
            </a:r>
            <a:r>
              <a:rPr lang="ja-JP" altLang="en-US" sz="900">
                <a:latin typeface="Meiryo UI" panose="020B0604030504040204" pitchFamily="34" charset="-128"/>
                <a:ea typeface="Meiryo UI" panose="020B0604030504040204" pitchFamily="34" charset="-128"/>
              </a:rPr>
              <a:t>電源ケーブル（本体を充電するものではありません）</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装：白箱入り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考：電池は含まれておりません。（単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形乾電池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本対応）</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電池の同梱（別売り）も可能です。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黒・白・シルバー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027695"/>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12279"/>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黒、白、シルバーの</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色から選べるワイド側のミラークロックです。スタイリッシュな見た目ながら、時計、アラーム、スヌーズ、温度の</a:t>
            </a:r>
            <a:r>
              <a:rPr lang="en" altLang="ja-JP" sz="1600" dirty="0">
                <a:latin typeface="Meiryo UI" panose="020B0604030504040204" pitchFamily="34" charset="-128"/>
                <a:ea typeface="Meiryo UI" panose="020B0604030504040204" pitchFamily="34" charset="-128"/>
              </a:rPr>
              <a:t>LED</a:t>
            </a:r>
            <a:r>
              <a:rPr lang="ja-JP" altLang="en-US" sz="1600">
                <a:latin typeface="Meiryo UI" panose="020B0604030504040204" pitchFamily="34" charset="-128"/>
                <a:ea typeface="Meiryo UI" panose="020B0604030504040204" pitchFamily="34" charset="-128"/>
              </a:rPr>
              <a:t>表示が可能であり、ちょっとしたメイク直しにも。</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3758CB53-9980-A341-ABCB-F8D8C09A78EF}"/>
              </a:ext>
            </a:extLst>
          </p:cNvPr>
          <p:cNvPicPr>
            <a:picLocks noChangeAspect="1"/>
          </p:cNvPicPr>
          <p:nvPr/>
        </p:nvPicPr>
        <p:blipFill>
          <a:blip r:embed="rId5"/>
          <a:stretch>
            <a:fillRect/>
          </a:stretch>
        </p:blipFill>
        <p:spPr>
          <a:xfrm>
            <a:off x="798541" y="1445937"/>
            <a:ext cx="3444586" cy="3323723"/>
          </a:xfrm>
          <a:prstGeom prst="rect">
            <a:avLst/>
          </a:prstGeom>
        </p:spPr>
      </p:pic>
    </p:spTree>
    <p:extLst>
      <p:ext uri="{BB962C8B-B14F-4D97-AF65-F5344CB8AC3E}">
        <p14:creationId xmlns:p14="http://schemas.microsoft.com/office/powerpoint/2010/main" val="2412843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スライドルーペ</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・アクリル</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43×79×12mm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電源</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ボタン電池</a:t>
            </a:r>
            <a:r>
              <a:rPr lang="en-US" altLang="ja-JP" sz="900" b="0" i="0" dirty="0">
                <a:solidFill>
                  <a:srgbClr val="333333"/>
                </a:solidFill>
                <a:effectLst/>
                <a:latin typeface="-apple-system"/>
              </a:rPr>
              <a:t>(CR2016)2</a:t>
            </a:r>
            <a:r>
              <a:rPr lang="ja-JP" altLang="en-US" sz="900" b="0" i="0" dirty="0">
                <a:solidFill>
                  <a:srgbClr val="333333"/>
                </a:solidFill>
                <a:effectLst/>
                <a:latin typeface="-apple-system"/>
              </a:rPr>
              <a:t>ヶ付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モニター</a:t>
            </a:r>
            <a:r>
              <a:rPr lang="en-US" altLang="ja-JP" sz="900" b="0" i="0" dirty="0">
                <a:solidFill>
                  <a:srgbClr val="333333"/>
                </a:solidFill>
                <a:effectLst/>
                <a:latin typeface="-apple-system"/>
              </a:rPr>
              <a:t>)</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/56×85×18mm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収納されているレンズをスライドさせて出すとライトが点灯するとっても便利で実用的なルーペです。手のひらサイズですので持ち歩きも容易です。名入れプリント可能なためノベルティ用にも是非。</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290F4F5F-EF36-2BA0-63DF-619FC3C3BFDF}"/>
              </a:ext>
            </a:extLst>
          </p:cNvPr>
          <p:cNvPicPr>
            <a:picLocks noChangeAspect="1"/>
          </p:cNvPicPr>
          <p:nvPr/>
        </p:nvPicPr>
        <p:blipFill>
          <a:blip r:embed="rId5"/>
          <a:stretch>
            <a:fillRect/>
          </a:stretch>
        </p:blipFill>
        <p:spPr>
          <a:xfrm>
            <a:off x="754476" y="1382406"/>
            <a:ext cx="3545032" cy="3545032"/>
          </a:xfrm>
          <a:prstGeom prst="rect">
            <a:avLst/>
          </a:prstGeom>
        </p:spPr>
      </p:pic>
    </p:spTree>
    <p:extLst>
      <p:ext uri="{BB962C8B-B14F-4D97-AF65-F5344CB8AC3E}">
        <p14:creationId xmlns:p14="http://schemas.microsoft.com/office/powerpoint/2010/main" val="2218204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重構造ステンレスタンブラー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材：ステンレス鋼</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l-GR" altLang="zh-CN" sz="900" dirty="0">
                <a:latin typeface="Meiryo UI" panose="020B0604030504040204" pitchFamily="34" charset="-128"/>
                <a:ea typeface="Meiryo UI" panose="020B0604030504040204" pitchFamily="34" charset="-128"/>
              </a:rPr>
              <a:t>φ85×121</a:t>
            </a:r>
            <a:r>
              <a:rPr lang="en-US" altLang="zh-CN" sz="900" dirty="0">
                <a:latin typeface="Meiryo UI" panose="020B0604030504040204" pitchFamily="34" charset="-128"/>
                <a:ea typeface="Meiryo UI" panose="020B0604030504040204" pitchFamily="34" charset="-128"/>
              </a:rPr>
              <a:t>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130×90×90</a:t>
            </a:r>
            <a:r>
              <a:rPr lang="en-US" altLang="zh-CN"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450ml</a:t>
            </a:r>
          </a:p>
          <a:p>
            <a:r>
              <a:rPr lang="ja-JP" altLang="en-US" sz="900" dirty="0">
                <a:latin typeface="Meiryo UI" panose="020B0604030504040204" pitchFamily="34" charset="-128"/>
                <a:ea typeface="Meiryo UI" panose="020B0604030504040204" pitchFamily="34" charset="-128"/>
              </a:rPr>
              <a:t>機   能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化粧箱入</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名入れ可能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真空二重構造で保温保冷力に優れた、見た目はすっきりとしたシンプルなデザインのステンレスタンブラーです。カラーバリエーションはブラック、ホワイト、シルバーの三色展開。</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CE1EE453-097A-6734-F66D-05C4ED71C7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454" y="1417889"/>
            <a:ext cx="3623282" cy="3623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793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ラバーウッド万年カレンダー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材：ゴムの木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アクリル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160×95×25mm </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考：ダークウッド、ナチュラルウッド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ゴムの木の廃材を素材にして作られた温かみのある万年カレンダーです。カラー展開はナチュラルウッドとダークウッドの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色。フルカラー名入れが可能ですのでデザインに合わせてどうぞ。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4BD201B-BC6C-2545-ADCD-1A10E2C83B89}"/>
              </a:ext>
            </a:extLst>
          </p:cNvPr>
          <p:cNvPicPr>
            <a:picLocks noChangeAspect="1"/>
          </p:cNvPicPr>
          <p:nvPr/>
        </p:nvPicPr>
        <p:blipFill>
          <a:blip r:embed="rId5"/>
          <a:stretch>
            <a:fillRect/>
          </a:stretch>
        </p:blipFill>
        <p:spPr>
          <a:xfrm>
            <a:off x="843165" y="1565177"/>
            <a:ext cx="3175000" cy="3175000"/>
          </a:xfrm>
          <a:prstGeom prst="rect">
            <a:avLst/>
          </a:prstGeom>
        </p:spPr>
      </p:pic>
    </p:spTree>
    <p:extLst>
      <p:ext uri="{BB962C8B-B14F-4D97-AF65-F5344CB8AC3E}">
        <p14:creationId xmlns:p14="http://schemas.microsoft.com/office/powerpoint/2010/main" val="3999441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LED</a:t>
            </a:r>
            <a:r>
              <a:rPr lang="ja-JP" altLang="en-US" sz="2000">
                <a:solidFill>
                  <a:schemeClr val="bg1"/>
                </a:solidFill>
                <a:latin typeface="Meiryo UI" panose="020B0604030504040204" pitchFamily="34" charset="-128"/>
                <a:ea typeface="Meiryo UI" panose="020B0604030504040204" pitchFamily="34" charset="-128"/>
              </a:rPr>
              <a:t>ポータブルデスクライト ワイド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7781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W72×H128×D45(mm)</a:t>
            </a:r>
          </a:p>
          <a:p>
            <a:r>
              <a:rPr lang="ja-JP" altLang="en-US" sz="90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USB</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DC</a:t>
            </a:r>
            <a:r>
              <a:rPr lang="ja-JP" altLang="en-US" sz="900">
                <a:latin typeface="Meiryo UI" panose="020B0604030504040204" pitchFamily="34" charset="-128"/>
                <a:ea typeface="Meiryo UI" panose="020B0604030504040204" pitchFamily="34" charset="-128"/>
              </a:rPr>
              <a:t>ケーブル付属</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1100</a:t>
            </a:r>
            <a:r>
              <a:rPr lang="en" altLang="ja-JP" sz="90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br>
              <a:rPr lang="en-US" altLang="ja-JP" sz="900" dirty="0">
                <a:latin typeface="Meiryo UI" panose="020B0604030504040204" pitchFamily="34" charset="-128"/>
                <a:ea typeface="Meiryo UI" panose="020B0604030504040204" pitchFamily="34" charset="-128"/>
              </a:rPr>
            </a:br>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考：電池は商品に含まれません</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　　　　　　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電源可能でコンパクトに折りたためるため持ち歩きにも便利な</a:t>
            </a:r>
            <a:r>
              <a:rPr lang="en" altLang="ja-JP" sz="1600" dirty="0">
                <a:latin typeface="Meiryo UI" panose="020B0604030504040204" pitchFamily="34" charset="-128"/>
                <a:ea typeface="Meiryo UI" panose="020B0604030504040204" pitchFamily="34" charset="-128"/>
              </a:rPr>
              <a:t>LED</a:t>
            </a:r>
            <a:r>
              <a:rPr lang="ja-JP" altLang="en-US" sz="1600">
                <a:latin typeface="Meiryo UI" panose="020B0604030504040204" pitchFamily="34" charset="-128"/>
                <a:ea typeface="Meiryo UI" panose="020B0604030504040204" pitchFamily="34" charset="-128"/>
              </a:rPr>
              <a:t>デスクライトです。カラーバリエーションはブラックとホワイトの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色展開から選択可能。是非ご活用ください。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71007A4-503A-5097-E99D-BE34C554A73A}"/>
              </a:ext>
            </a:extLst>
          </p:cNvPr>
          <p:cNvPicPr>
            <a:picLocks noChangeAspect="1"/>
          </p:cNvPicPr>
          <p:nvPr/>
        </p:nvPicPr>
        <p:blipFill>
          <a:blip r:embed="rId5"/>
          <a:stretch>
            <a:fillRect/>
          </a:stretch>
        </p:blipFill>
        <p:spPr>
          <a:xfrm>
            <a:off x="761731" y="1445527"/>
            <a:ext cx="3560089" cy="3560089"/>
          </a:xfrm>
          <a:prstGeom prst="rect">
            <a:avLst/>
          </a:prstGeom>
        </p:spPr>
      </p:pic>
    </p:spTree>
    <p:extLst>
      <p:ext uri="{BB962C8B-B14F-4D97-AF65-F5344CB8AC3E}">
        <p14:creationId xmlns:p14="http://schemas.microsoft.com/office/powerpoint/2010/main" val="4240810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ウッドデスクスタンド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MDF</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W80 x D80 x H95 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146g</a:t>
            </a:r>
            <a:r>
              <a:rPr lang="ja-JP" altLang="en-US" sz="900" dirty="0">
                <a:latin typeface="Meiryo UI" panose="020B0604030504040204" pitchFamily="34" charset="-128"/>
                <a:ea typeface="Meiryo UI" panose="020B0604030504040204" pitchFamily="34" charset="-128"/>
              </a:rPr>
              <a:t>　　</a:t>
            </a:r>
          </a:p>
          <a:p>
            <a:r>
              <a:rPr lang="ja-JP" altLang="en-US" sz="900" dirty="0">
                <a:latin typeface="Meiryo UI" panose="020B0604030504040204" pitchFamily="34" charset="-128"/>
                <a:ea typeface="Meiryo UI" panose="020B0604030504040204" pitchFamily="34" charset="-128"/>
              </a:rPr>
              <a:t>付属品：本体</a:t>
            </a:r>
            <a:r>
              <a:rPr lang="en-US" altLang="ja-JP" sz="900" dirty="0">
                <a:latin typeface="Meiryo UI" panose="020B0604030504040204" pitchFamily="34" charset="-128"/>
                <a:ea typeface="Meiryo UI" panose="020B0604030504040204" pitchFamily="34" charset="-128"/>
              </a:rPr>
              <a:t>x1</a:t>
            </a:r>
            <a:r>
              <a:rPr lang="ja-JP" altLang="en-US" sz="900" dirty="0">
                <a:latin typeface="Meiryo UI" panose="020B0604030504040204" pitchFamily="34" charset="-128"/>
                <a:ea typeface="Meiryo UI" panose="020B0604030504040204" pitchFamily="34" charset="-128"/>
              </a:rPr>
              <a:t>、　機能：時計、アラーム、スヌーズ、カウントダウンタイマー、カレンダー、温度計、ペン立て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時刻、日時、気温がひと目でわかり、カウントダウンタイマーやアラーム、スヌーズ機能まで持ち合わせてデジタルクロック付きのウッド製ペン立て。オリジナル名入れも可能です。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B82DFF0C-6932-C56F-CA52-5A67788F88CA}"/>
              </a:ext>
            </a:extLst>
          </p:cNvPr>
          <p:cNvPicPr>
            <a:picLocks noChangeAspect="1"/>
          </p:cNvPicPr>
          <p:nvPr/>
        </p:nvPicPr>
        <p:blipFill>
          <a:blip r:embed="rId5"/>
          <a:stretch>
            <a:fillRect/>
          </a:stretch>
        </p:blipFill>
        <p:spPr>
          <a:xfrm>
            <a:off x="709624" y="1402235"/>
            <a:ext cx="3627521" cy="3627521"/>
          </a:xfrm>
          <a:prstGeom prst="rect">
            <a:avLst/>
          </a:prstGeom>
        </p:spPr>
      </p:pic>
    </p:spTree>
    <p:extLst>
      <p:ext uri="{BB962C8B-B14F-4D97-AF65-F5344CB8AC3E}">
        <p14:creationId xmlns:p14="http://schemas.microsoft.com/office/powerpoint/2010/main" val="1239878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クリアボトル </a:t>
            </a:r>
            <a:r>
              <a:rPr lang="en-US" altLang="ja-JP" sz="2000" dirty="0">
                <a:solidFill>
                  <a:schemeClr val="bg1"/>
                </a:solidFill>
                <a:latin typeface="Meiryo UI" panose="020B0604030504040204" pitchFamily="34" charset="-128"/>
                <a:ea typeface="Meiryo UI" panose="020B0604030504040204" pitchFamily="34" charset="-128"/>
              </a:rPr>
              <a:t>450ml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　 材：</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・シリコンゴム</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a:t>
            </a:r>
            <a:r>
              <a:rPr lang="en-US" altLang="zh-TW" sz="900" dirty="0">
                <a:latin typeface="Meiryo UI" panose="020B0604030504040204" pitchFamily="34" charset="-128"/>
                <a:ea typeface="Meiryo UI" panose="020B0604030504040204" pitchFamily="34" charset="-128"/>
              </a:rPr>
              <a:t>165×82×72mm</a:t>
            </a: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450ml</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箱入　箱サイズ／</a:t>
            </a:r>
            <a:r>
              <a:rPr lang="en-US" altLang="ja-JP" sz="900" dirty="0">
                <a:latin typeface="Meiryo UI" panose="020B0604030504040204" pitchFamily="34" charset="-128"/>
                <a:ea typeface="Meiryo UI" panose="020B0604030504040204" pitchFamily="34" charset="-128"/>
              </a:rPr>
              <a:t>172×91×76mm</a:t>
            </a:r>
          </a:p>
          <a:p>
            <a:endParaRPr lang="en-US" altLang="zh-TW"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広口のためフルーツや氷なども入れやすく、また洗う際にも便利なクリアボトルです。</a:t>
            </a:r>
            <a:r>
              <a:rPr lang="en-US" altLang="ja-JP" sz="1600" dirty="0">
                <a:latin typeface="Meiryo UI" panose="020B0604030504040204" pitchFamily="34" charset="-128"/>
                <a:ea typeface="Meiryo UI" panose="020B0604030504040204" pitchFamily="34" charset="-128"/>
              </a:rPr>
              <a:t>450ml</a:t>
            </a:r>
            <a:r>
              <a:rPr lang="ja-JP" altLang="en-US" sz="1600" dirty="0">
                <a:latin typeface="Meiryo UI" panose="020B0604030504040204" pitchFamily="34" charset="-128"/>
                <a:ea typeface="Meiryo UI" panose="020B0604030504040204" pitchFamily="34" charset="-128"/>
              </a:rPr>
              <a:t>とスポーツ時などにも使えるサイズ感と、持ち歩きにも便利なハンドル付きが高ポイント。</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76" name="Picture 52">
            <a:extLst>
              <a:ext uri="{FF2B5EF4-FFF2-40B4-BE49-F238E27FC236}">
                <a16:creationId xmlns:a16="http://schemas.microsoft.com/office/drawing/2014/main" id="{8F8E7102-0F72-0A58-D63B-0D55FFCEF1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408" y="1421233"/>
            <a:ext cx="3640824" cy="3640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196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ポータブル首かけハンディファン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78×145×70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注意事項：単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ネックストラップ付きで首から下げて使用することも可能なハンディファン。またデスク上に置いてスタンドファンとしても利用できてとっても便利！全</a:t>
            </a:r>
            <a:r>
              <a:rPr lang="en-US" altLang="ja-JP" sz="1600" dirty="0"/>
              <a:t>4</a:t>
            </a:r>
            <a:r>
              <a:rPr lang="ja-JP" altLang="en-US" sz="1600" dirty="0"/>
              <a:t>色展開から選択可能です。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88563B2-6B98-04FA-D91B-27CBA03B12EE}"/>
              </a:ext>
            </a:extLst>
          </p:cNvPr>
          <p:cNvPicPr>
            <a:picLocks noChangeAspect="1"/>
          </p:cNvPicPr>
          <p:nvPr/>
        </p:nvPicPr>
        <p:blipFill>
          <a:blip r:embed="rId5"/>
          <a:stretch>
            <a:fillRect/>
          </a:stretch>
        </p:blipFill>
        <p:spPr>
          <a:xfrm>
            <a:off x="748899" y="1439480"/>
            <a:ext cx="3496028" cy="3496028"/>
          </a:xfrm>
          <a:prstGeom prst="rect">
            <a:avLst/>
          </a:prstGeom>
        </p:spPr>
      </p:pic>
    </p:spTree>
    <p:extLst>
      <p:ext uri="{BB962C8B-B14F-4D97-AF65-F5344CB8AC3E}">
        <p14:creationId xmlns:p14="http://schemas.microsoft.com/office/powerpoint/2010/main" val="3946148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ポータブル</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a:solidFill>
                  <a:schemeClr val="bg1"/>
                </a:solidFill>
                <a:latin typeface="Meiryo UI" panose="020B0604030504040204" pitchFamily="34" charset="-128"/>
                <a:ea typeface="Meiryo UI" panose="020B0604030504040204" pitchFamily="34" charset="-128"/>
              </a:rPr>
              <a:t>スタンドファン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AS</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PC</a:t>
            </a:r>
            <a:r>
              <a:rPr lang="ja-JP" altLang="en-US" sz="900">
                <a:latin typeface="Meiryo UI" panose="020B0604030504040204" pitchFamily="34" charset="-128"/>
                <a:ea typeface="Meiryo UI" panose="020B0604030504040204" pitchFamily="34" charset="-128"/>
              </a:rPr>
              <a:t>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73×148×22mm</a:t>
            </a:r>
            <a:r>
              <a:rPr lang="ja-JP" altLang="en-US" sz="900">
                <a:latin typeface="Meiryo UI" panose="020B0604030504040204" pitchFamily="34" charset="-128"/>
                <a:ea typeface="Meiryo UI" panose="020B0604030504040204" pitchFamily="34" charset="-128"/>
              </a:rPr>
              <a:t>（包装形態：エアパッキン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屋外で手に持って使っても、デスク上で立てて置いても使える便利なファンです。乾電池式のため充電する手間いらずがポイント。夏場の屋外イベントのノベルティ用などに是非ご活用ください。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D3084E30-C38F-370C-8F89-A59297FD1F9E}"/>
              </a:ext>
            </a:extLst>
          </p:cNvPr>
          <p:cNvPicPr>
            <a:picLocks noChangeAspect="1"/>
          </p:cNvPicPr>
          <p:nvPr/>
        </p:nvPicPr>
        <p:blipFill>
          <a:blip r:embed="rId5"/>
          <a:stretch>
            <a:fillRect/>
          </a:stretch>
        </p:blipFill>
        <p:spPr>
          <a:xfrm>
            <a:off x="678233" y="1365797"/>
            <a:ext cx="3699566" cy="3699566"/>
          </a:xfrm>
          <a:prstGeom prst="rect">
            <a:avLst/>
          </a:prstGeom>
        </p:spPr>
      </p:pic>
    </p:spTree>
    <p:extLst>
      <p:ext uri="{BB962C8B-B14F-4D97-AF65-F5344CB8AC3E}">
        <p14:creationId xmlns:p14="http://schemas.microsoft.com/office/powerpoint/2010/main" val="3086971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セルトナ・ストッパー付き真空ステンレスボトル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材：内瓶・胴部：ステンレス鋼、蓋・飲み口：ポリプロピレン、パッキン：シリコーンゴム</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 φ57×217</a:t>
            </a:r>
            <a:r>
              <a:rPr lang="en-US" altLang="ja-JP" sz="900" dirty="0">
                <a:latin typeface="Meiryo UI" panose="020B0604030504040204" pitchFamily="34" charset="-128"/>
                <a:ea typeface="Meiryo UI" panose="020B0604030504040204" pitchFamily="34" charset="-128"/>
              </a:rPr>
              <a:t>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:228×63×63mm</a:t>
            </a:r>
          </a:p>
          <a:p>
            <a:r>
              <a:rPr lang="ja-JP" altLang="en-US" sz="900" dirty="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340ml</a:t>
            </a:r>
          </a:p>
          <a:p>
            <a:r>
              <a:rPr lang="ja-JP" altLang="en-US" sz="900" dirty="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装：化粧箱入り</a:t>
            </a:r>
            <a:endParaRPr lang="en-US" altLang="ja-JP" sz="900" dirty="0">
              <a:latin typeface="Meiryo UI" panose="020B0604030504040204" pitchFamily="34" charset="-128"/>
              <a:ea typeface="Meiryo UI" panose="020B0604030504040204" pitchFamily="34" charset="-128"/>
            </a:endParaRPr>
          </a:p>
          <a:p>
            <a:r>
              <a:rPr lang="en-US" altLang="ja-JP" sz="900" dirty="0">
                <a:latin typeface="Meiryo UI" panose="020B0604030504040204" pitchFamily="34" charset="-128"/>
                <a:ea typeface="Meiryo UI" panose="020B0604030504040204" pitchFamily="34" charset="-128"/>
              </a:rPr>
              <a:t> </a:t>
            </a:r>
          </a:p>
          <a:p>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スポーツ時などに最適な</a:t>
            </a:r>
            <a:r>
              <a:rPr lang="en-US" altLang="ja-JP" sz="1600" dirty="0">
                <a:latin typeface="Meiryo UI" panose="020B0604030504040204" pitchFamily="34" charset="-128"/>
                <a:ea typeface="Meiryo UI" panose="020B0604030504040204" pitchFamily="34" charset="-128"/>
              </a:rPr>
              <a:t>340ml</a:t>
            </a:r>
            <a:r>
              <a:rPr lang="ja-JP" altLang="en-US" sz="1600" dirty="0">
                <a:latin typeface="Meiryo UI" panose="020B0604030504040204" pitchFamily="34" charset="-128"/>
                <a:ea typeface="Meiryo UI" panose="020B0604030504040204" pitchFamily="34" charset="-128"/>
              </a:rPr>
              <a:t>サイズのボトルです。真空ステンレス素材ですので保冷保温効果も抜群な上、氷ストッパー付きも高ポイント。全</a:t>
            </a:r>
            <a:r>
              <a:rPr lang="en-US" altLang="ja-JP" sz="1600" dirty="0">
                <a:latin typeface="Meiryo UI" panose="020B0604030504040204" pitchFamily="34" charset="-128"/>
                <a:ea typeface="Meiryo UI" panose="020B0604030504040204" pitchFamily="34" charset="-128"/>
              </a:rPr>
              <a:t>5</a:t>
            </a:r>
            <a:r>
              <a:rPr lang="ja-JP" altLang="en-US" sz="1600" dirty="0">
                <a:latin typeface="Meiryo UI" panose="020B0604030504040204" pitchFamily="34" charset="-128"/>
                <a:ea typeface="Meiryo UI" panose="020B0604030504040204" pitchFamily="34" charset="-128"/>
              </a:rPr>
              <a:t>色のカラー展開から選択可能です。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a:extLst>
              <a:ext uri="{FF2B5EF4-FFF2-40B4-BE49-F238E27FC236}">
                <a16:creationId xmlns:a16="http://schemas.microsoft.com/office/drawing/2014/main" id="{8C8DFF03-1BB9-DC08-A868-FB1526DE1B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330" y="1441102"/>
            <a:ext cx="3356616" cy="3356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189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ワンプッシュ真空ステンレスボトル </a:t>
            </a:r>
            <a:r>
              <a:rPr lang="en-US" altLang="ja-JP" sz="2000" dirty="0">
                <a:solidFill>
                  <a:schemeClr val="bg1"/>
                </a:solidFill>
                <a:latin typeface="Meiryo UI" panose="020B0604030504040204" pitchFamily="34" charset="-128"/>
                <a:ea typeface="Meiryo UI" panose="020B0604030504040204" pitchFamily="34" charset="-128"/>
              </a:rPr>
              <a:t>450ml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材：ステンレススチール・ポリプロピレン・</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r>
              <a:rPr lang="en-US" altLang="ja-JP" sz="900" dirty="0" err="1">
                <a:latin typeface="Meiryo UI" panose="020B0604030504040204" pitchFamily="34" charset="-128"/>
                <a:ea typeface="Meiryo UI" panose="020B0604030504040204" pitchFamily="34" charset="-128"/>
              </a:rPr>
              <a:t>POm</a:t>
            </a:r>
            <a:r>
              <a:rPr lang="ja-JP" altLang="en-US" sz="900" dirty="0">
                <a:latin typeface="Meiryo UI" panose="020B0604030504040204" pitchFamily="34" charset="-128"/>
                <a:ea typeface="Meiryo UI" panose="020B0604030504040204" pitchFamily="34" charset="-128"/>
              </a:rPr>
              <a:t>・シリコーンゴム</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：底面直径約</a:t>
            </a:r>
            <a:r>
              <a:rPr lang="en-US" altLang="ja-JP" sz="900" dirty="0">
                <a:latin typeface="Meiryo UI" panose="020B0604030504040204" pitchFamily="34" charset="-128"/>
                <a:ea typeface="Meiryo UI" panose="020B0604030504040204" pitchFamily="34" charset="-128"/>
              </a:rPr>
              <a:t>6.6cm </a:t>
            </a:r>
            <a:r>
              <a:rPr lang="ja-JP" altLang="en-US" sz="900" dirty="0">
                <a:latin typeface="Meiryo UI" panose="020B0604030504040204" pitchFamily="34" charset="-128"/>
                <a:ea typeface="Meiryo UI" panose="020B0604030504040204" pitchFamily="34" charset="-128"/>
              </a:rPr>
              <a:t>高さ約</a:t>
            </a:r>
            <a:r>
              <a:rPr lang="en-US" altLang="ja-JP" sz="900" dirty="0">
                <a:latin typeface="Meiryo UI" panose="020B0604030504040204" pitchFamily="34" charset="-128"/>
                <a:ea typeface="Meiryo UI" panose="020B0604030504040204" pitchFamily="34" charset="-128"/>
              </a:rPr>
              <a:t>24cm</a:t>
            </a:r>
          </a:p>
          <a:p>
            <a:r>
              <a:rPr lang="ja-JP" altLang="en-US" sz="900" dirty="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a:t>
            </a:r>
            <a:r>
              <a:rPr lang="ja-JP" altLang="en-US" sz="900" b="0" i="0" dirty="0">
                <a:solidFill>
                  <a:srgbClr val="333333"/>
                </a:solidFill>
                <a:effectLst/>
                <a:latin typeface="-apple-system"/>
              </a:rPr>
              <a:t> 約</a:t>
            </a:r>
            <a:r>
              <a:rPr lang="en-US" altLang="ja-JP" sz="900" b="0" i="0" dirty="0">
                <a:solidFill>
                  <a:srgbClr val="333333"/>
                </a:solidFill>
                <a:effectLst/>
                <a:latin typeface="-apple-system"/>
              </a:rPr>
              <a:t>450ml</a:t>
            </a:r>
          </a:p>
          <a:p>
            <a:r>
              <a:rPr lang="ja-JP" altLang="en-US" sz="900" dirty="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装：化粧箱入り</a:t>
            </a:r>
            <a:endParaRPr lang="en-US" altLang="ja-JP" sz="900" dirty="0">
              <a:latin typeface="Meiryo UI" panose="020B0604030504040204" pitchFamily="34" charset="-128"/>
              <a:ea typeface="Meiryo UI" panose="020B0604030504040204" pitchFamily="34" charset="-128"/>
            </a:endParaRPr>
          </a:p>
          <a:p>
            <a:r>
              <a:rPr lang="en-US" altLang="ja-JP" sz="900" dirty="0">
                <a:latin typeface="Meiryo UI" panose="020B0604030504040204" pitchFamily="34" charset="-128"/>
                <a:ea typeface="Meiryo UI" panose="020B0604030504040204" pitchFamily="34" charset="-128"/>
              </a:rPr>
              <a:t> </a:t>
            </a:r>
          </a:p>
          <a:p>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片手で蓋を開けられるワンプッシュオープン式の真空ステンレスボトルです。</a:t>
            </a:r>
            <a:r>
              <a:rPr lang="en-US" altLang="ja-JP" sz="1600" dirty="0">
                <a:latin typeface="Meiryo UI" panose="020B0604030504040204" pitchFamily="34" charset="-128"/>
                <a:ea typeface="Meiryo UI" panose="020B0604030504040204" pitchFamily="34" charset="-128"/>
              </a:rPr>
              <a:t>450ml</a:t>
            </a:r>
            <a:r>
              <a:rPr lang="ja-JP" altLang="en-US" sz="1600" dirty="0">
                <a:latin typeface="Meiryo UI" panose="020B0604030504040204" pitchFamily="34" charset="-128"/>
                <a:ea typeface="Meiryo UI" panose="020B0604030504040204" pitchFamily="34" charset="-128"/>
              </a:rPr>
              <a:t>と容量もスポーツ時などに大変便利かと思いますし名入れも可能なため、イベント用にもおすすめです。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4" name="Picture 10">
            <a:extLst>
              <a:ext uri="{FF2B5EF4-FFF2-40B4-BE49-F238E27FC236}">
                <a16:creationId xmlns:a16="http://schemas.microsoft.com/office/drawing/2014/main" id="{C0025588-2799-ED65-12CF-98AC210082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145" y="1433181"/>
            <a:ext cx="3414643" cy="3414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204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14.3</a:t>
            </a:r>
            <a:r>
              <a:rPr lang="ja-JP" altLang="en-US" sz="2000" dirty="0">
                <a:solidFill>
                  <a:schemeClr val="bg1"/>
                </a:solidFill>
                <a:latin typeface="Meiryo UI" panose="020B0604030504040204" pitchFamily="34" charset="-128"/>
                <a:ea typeface="Meiryo UI" panose="020B0604030504040204" pitchFamily="34" charset="-128"/>
              </a:rPr>
              <a:t>オンス キャンバス ランチバッグ</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綿 </a:t>
            </a:r>
            <a:r>
              <a:rPr lang="en-US" altLang="ja-JP" sz="900" spc="200" dirty="0">
                <a:latin typeface="Meiryo UI" panose="020B0604030504040204" pitchFamily="34" charset="-128"/>
                <a:ea typeface="Meiryo UI" panose="020B0604030504040204" pitchFamily="34" charset="-128"/>
              </a:rPr>
              <a:t>100</a:t>
            </a:r>
            <a:r>
              <a:rPr lang="ja-JP" altLang="en-US" sz="900" spc="200" dirty="0">
                <a:latin typeface="Meiryo UI" panose="020B0604030504040204" pitchFamily="34" charset="-128"/>
                <a:ea typeface="Meiryo UI" panose="020B0604030504040204" pitchFamily="34" charset="-128"/>
              </a:rPr>
              <a:t>％（キャンバス）、ナチュラル：</a:t>
            </a:r>
            <a:r>
              <a:rPr lang="en-US" altLang="ja-JP" sz="900" spc="200" dirty="0">
                <a:latin typeface="Meiryo UI" panose="020B0604030504040204" pitchFamily="34" charset="-128"/>
                <a:ea typeface="Meiryo UI" panose="020B0604030504040204" pitchFamily="34" charset="-128"/>
              </a:rPr>
              <a:t>405g/</a:t>
            </a:r>
            <a:r>
              <a:rPr lang="ja-JP" altLang="en-US" sz="900" spc="200" dirty="0">
                <a:latin typeface="Meiryo UI" panose="020B0604030504040204" pitchFamily="34" charset="-128"/>
                <a:ea typeface="Meiryo UI" panose="020B0604030504040204" pitchFamily="34" charset="-128"/>
              </a:rPr>
              <a:t>平方メートル </a:t>
            </a:r>
            <a:r>
              <a:rPr lang="en-US" altLang="ja-JP" sz="900" spc="200" dirty="0">
                <a:latin typeface="Meiryo UI" panose="020B0604030504040204" pitchFamily="34" charset="-128"/>
                <a:ea typeface="Meiryo UI" panose="020B0604030504040204" pitchFamily="34" charset="-128"/>
              </a:rPr>
              <a:t>12.0oz/yd2</a:t>
            </a:r>
            <a:r>
              <a:rPr lang="ja-JP" altLang="en-US" sz="900" spc="200" dirty="0">
                <a:latin typeface="Meiryo UI" panose="020B0604030504040204" pitchFamily="34" charset="-128"/>
                <a:ea typeface="Meiryo UI" panose="020B0604030504040204" pitchFamily="34" charset="-128"/>
              </a:rPr>
              <a:t>、カラー：</a:t>
            </a:r>
            <a:r>
              <a:rPr lang="en-US" altLang="ja-JP" sz="900" spc="200" dirty="0">
                <a:latin typeface="Meiryo UI" panose="020B0604030504040204" pitchFamily="34" charset="-128"/>
                <a:ea typeface="Meiryo UI" panose="020B0604030504040204" pitchFamily="34" charset="-128"/>
              </a:rPr>
              <a:t>390g/</a:t>
            </a:r>
            <a:r>
              <a:rPr lang="ja-JP" altLang="en-US" sz="900" spc="200" dirty="0">
                <a:latin typeface="Meiryo UI" panose="020B0604030504040204" pitchFamily="34" charset="-128"/>
                <a:ea typeface="Meiryo UI" panose="020B0604030504040204" pitchFamily="34" charset="-128"/>
              </a:rPr>
              <a:t>平方メートル </a:t>
            </a:r>
            <a:r>
              <a:rPr lang="en-US" altLang="ja-JP" sz="900" spc="200" dirty="0">
                <a:latin typeface="Meiryo UI" panose="020B0604030504040204" pitchFamily="34" charset="-128"/>
                <a:ea typeface="Meiryo UI" panose="020B0604030504040204" pitchFamily="34" charset="-128"/>
              </a:rPr>
              <a:t>11.5oz/yd2</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210×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170mm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370mm</a:t>
            </a:r>
            <a:endParaRPr lang="en-US" altLang="zh-CN"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7L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広めマチがお弁当用などにぴったりな、手頃なサイズのバッグ。</a:t>
            </a:r>
            <a:r>
              <a:rPr lang="en-US" altLang="ja-JP" sz="1600" dirty="0">
                <a:latin typeface="Meiryo UI" panose="020B0604030504040204" pitchFamily="34" charset="-128"/>
                <a:ea typeface="Meiryo UI" panose="020B0604030504040204" pitchFamily="34" charset="-128"/>
              </a:rPr>
              <a:t>14.3</a:t>
            </a:r>
            <a:r>
              <a:rPr lang="ja-JP" altLang="en-US" sz="1600" dirty="0">
                <a:latin typeface="Meiryo UI" panose="020B0604030504040204" pitchFamily="34" charset="-128"/>
                <a:ea typeface="Meiryo UI" panose="020B0604030504040204" pitchFamily="34" charset="-128"/>
              </a:rPr>
              <a:t>オンスの厚手なキャンバス素材を使用しているため、耐久性に優れており日常的に使用するのに適してします。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17B9FAD-8FD7-E740-3CD2-25DB1BCFC84D}"/>
              </a:ext>
            </a:extLst>
          </p:cNvPr>
          <p:cNvPicPr>
            <a:picLocks noChangeAspect="1"/>
          </p:cNvPicPr>
          <p:nvPr/>
        </p:nvPicPr>
        <p:blipFill>
          <a:blip r:embed="rId5"/>
          <a:stretch>
            <a:fillRect/>
          </a:stretch>
        </p:blipFill>
        <p:spPr>
          <a:xfrm>
            <a:off x="817474" y="1441225"/>
            <a:ext cx="3433684" cy="3433684"/>
          </a:xfrm>
          <a:prstGeom prst="rect">
            <a:avLst/>
          </a:prstGeom>
        </p:spPr>
      </p:pic>
    </p:spTree>
    <p:extLst>
      <p:ext uri="{BB962C8B-B14F-4D97-AF65-F5344CB8AC3E}">
        <p14:creationId xmlns:p14="http://schemas.microsoft.com/office/powerpoint/2010/main" val="45648759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1543</TotalTime>
  <Words>2849</Words>
  <Application>Microsoft Office PowerPoint</Application>
  <PresentationFormat>画面に合わせる (4:3)</PresentationFormat>
  <Paragraphs>475</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kilamek57</cp:lastModifiedBy>
  <cp:revision>290</cp:revision>
  <cp:lastPrinted>2021-07-20T08:57:41Z</cp:lastPrinted>
  <dcterms:created xsi:type="dcterms:W3CDTF">2021-06-21T09:41:39Z</dcterms:created>
  <dcterms:modified xsi:type="dcterms:W3CDTF">2025-04-24T07:52:36Z</dcterms:modified>
</cp:coreProperties>
</file>