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88"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74"/>
  </p:normalViewPr>
  <p:slideViewPr>
    <p:cSldViewPr snapToGrid="0" snapToObjects="1">
      <p:cViewPr varScale="1">
        <p:scale>
          <a:sx n="88" d="100"/>
          <a:sy n="88" d="100"/>
        </p:scale>
        <p:origin x="432"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3F492-097D-4343-8401-B9480D7F56F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bmp"/><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1.bmp"/><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bmp"/><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ポケットモバイルチャージャー</a:t>
            </a:r>
            <a:r>
              <a:rPr lang="en-US" altLang="ja-JP" sz="2000" dirty="0">
                <a:solidFill>
                  <a:schemeClr val="bg1"/>
                </a:solidFill>
                <a:latin typeface="Meiryo UI" panose="020B0604030504040204" pitchFamily="34" charset="-128"/>
                <a:ea typeface="Meiryo UI" panose="020B0604030504040204" pitchFamily="34" charset="-128"/>
              </a:rPr>
              <a:t>2200</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30×93×21mm</a:t>
            </a:r>
          </a:p>
          <a:p>
            <a:r>
              <a:rPr lang="ja-JP" altLang="en-US" sz="900">
                <a:latin typeface="Meiryo UI" panose="020B0604030504040204" pitchFamily="34" charset="-128"/>
                <a:ea typeface="Meiryo UI" panose="020B0604030504040204" pitchFamily="34" charset="-128"/>
              </a:rPr>
              <a:t>重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66</a:t>
            </a:r>
            <a:r>
              <a:rPr lang="en" altLang="ja-JP" sz="900" dirty="0">
                <a:latin typeface="Meiryo UI" panose="020B0604030504040204" pitchFamily="34" charset="-128"/>
                <a:ea typeface="Meiryo UI" panose="020B0604030504040204" pitchFamily="34" charset="-128"/>
              </a:rPr>
              <a:t>g</a:t>
            </a: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能：最大出力</a:t>
            </a:r>
            <a:r>
              <a:rPr lang="en-US" altLang="ja-JP" sz="900" dirty="0">
                <a:latin typeface="Meiryo UI" panose="020B0604030504040204" pitchFamily="34" charset="-128"/>
                <a:ea typeface="Meiryo UI" panose="020B0604030504040204" pitchFamily="34" charset="-128"/>
              </a:rPr>
              <a:t>1</a:t>
            </a:r>
            <a:r>
              <a:rPr lang="en" altLang="ja-JP" sz="900" dirty="0">
                <a:latin typeface="Meiryo UI" panose="020B0604030504040204" pitchFamily="34" charset="-128"/>
                <a:ea typeface="Meiryo UI" panose="020B0604030504040204" pitchFamily="34" charset="-128"/>
              </a:rPr>
              <a:t>A</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バッテリー容量</a:t>
            </a:r>
            <a:r>
              <a:rPr lang="en-US" altLang="ja-JP" sz="900" dirty="0">
                <a:latin typeface="Meiryo UI" panose="020B0604030504040204" pitchFamily="34" charset="-128"/>
                <a:ea typeface="Meiryo UI" panose="020B0604030504040204" pitchFamily="34" charset="-128"/>
              </a:rPr>
              <a:t>2200</a:t>
            </a:r>
            <a:r>
              <a:rPr lang="en" altLang="ja-JP" sz="900" dirty="0" err="1">
                <a:latin typeface="Meiryo UI" panose="020B0604030504040204" pitchFamily="34" charset="-128"/>
                <a:ea typeface="Meiryo UI" panose="020B0604030504040204" pitchFamily="34" charset="-128"/>
              </a:rPr>
              <a:t>mAh</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micro USB</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Type-C</a:t>
            </a:r>
            <a:r>
              <a:rPr lang="ja-JP" altLang="en-US" sz="900">
                <a:latin typeface="Meiryo UI" panose="020B0604030504040204" pitchFamily="34" charset="-128"/>
                <a:ea typeface="Meiryo UI" panose="020B0604030504040204" pitchFamily="34" charset="-128"/>
              </a:rPr>
              <a:t>ケーブル付属</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考：スマートフォン約</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回充電可能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バッグの中に入れておいても邪魔にならないコンパクトな手の平サイズの、</a:t>
            </a:r>
            <a:r>
              <a:rPr lang="en-US" altLang="ja-JP" sz="1600" dirty="0">
                <a:latin typeface="Meiryo UI" panose="020B0604030504040204" pitchFamily="34" charset="-128"/>
                <a:ea typeface="Meiryo UI" panose="020B0604030504040204" pitchFamily="34" charset="-128"/>
              </a:rPr>
              <a:t>2200</a:t>
            </a:r>
            <a:r>
              <a:rPr lang="en" altLang="ja-JP" sz="1600" dirty="0" err="1">
                <a:latin typeface="Meiryo UI" panose="020B0604030504040204" pitchFamily="34" charset="-128"/>
                <a:ea typeface="Meiryo UI" panose="020B0604030504040204" pitchFamily="34" charset="-128"/>
              </a:rPr>
              <a:t>mAh</a:t>
            </a:r>
            <a:r>
              <a:rPr lang="ja-JP" altLang="en-US" sz="1600">
                <a:latin typeface="Meiryo UI" panose="020B0604030504040204" pitchFamily="34" charset="-128"/>
                <a:ea typeface="Meiryo UI" panose="020B0604030504040204" pitchFamily="34" charset="-128"/>
              </a:rPr>
              <a:t>タイプなモバイルチャージャーです。ホワイトとブラックの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9289816-3FB1-DB4B-B71A-E977BDA11808}"/>
              </a:ext>
            </a:extLst>
          </p:cNvPr>
          <p:cNvPicPr>
            <a:picLocks noChangeAspect="1"/>
          </p:cNvPicPr>
          <p:nvPr/>
        </p:nvPicPr>
        <p:blipFill>
          <a:blip r:embed="rId5"/>
          <a:stretch>
            <a:fillRect/>
          </a:stretch>
        </p:blipFill>
        <p:spPr>
          <a:xfrm>
            <a:off x="867784" y="1567422"/>
            <a:ext cx="3175000" cy="3175000"/>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コンパクトハンディ</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W76×H145×D30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注意事項：バッテリー容量</a:t>
            </a:r>
            <a:r>
              <a:rPr lang="en-US" altLang="ja-JP" sz="900" dirty="0">
                <a:latin typeface="Meiryo UI" panose="020B0604030504040204" pitchFamily="34" charset="-128"/>
                <a:ea typeface="Meiryo UI" panose="020B0604030504040204" pitchFamily="34" charset="-128"/>
              </a:rPr>
              <a:t>500mAh</a:t>
            </a:r>
          </a:p>
          <a:p>
            <a:r>
              <a:rPr lang="ja-JP" altLang="en-US" sz="900" dirty="0">
                <a:latin typeface="Meiryo UI" panose="020B0604030504040204" pitchFamily="34" charset="-128"/>
                <a:ea typeface="Meiryo UI" panose="020B0604030504040204" pitchFamily="34" charset="-128"/>
              </a:rPr>
              <a:t>備考：バッテリー容量</a:t>
            </a:r>
            <a:r>
              <a:rPr lang="en-US" altLang="ja-JP" sz="900" dirty="0">
                <a:latin typeface="Meiryo UI" panose="020B0604030504040204" pitchFamily="34" charset="-128"/>
                <a:ea typeface="Meiryo UI" panose="020B0604030504040204" pitchFamily="34" charset="-128"/>
              </a:rPr>
              <a:t>500mAh</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コンパクトで持ち歩きやすく、また収納可能なフック付きでスタンドとしても利用できるハンディ</a:t>
            </a:r>
            <a:r>
              <a:rPr lang="en-US" altLang="ja-JP" sz="1600" dirty="0"/>
              <a:t>SB</a:t>
            </a:r>
            <a:r>
              <a:rPr lang="ja-JP" altLang="en-US" sz="1600" dirty="0"/>
              <a:t>ファンです。カラーバリエーションは全</a:t>
            </a:r>
            <a:r>
              <a:rPr lang="en-US" altLang="ja-JP" sz="1600" dirty="0"/>
              <a:t>4</a:t>
            </a:r>
            <a:r>
              <a:rPr lang="ja-JP" altLang="en-US" sz="1600" dirty="0"/>
              <a:t>色展開。物販用や特典用にもおすすめ。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406F5C7-0CE8-2B31-0638-DD1EE30A819A}"/>
              </a:ext>
            </a:extLst>
          </p:cNvPr>
          <p:cNvPicPr>
            <a:picLocks noChangeAspect="1"/>
          </p:cNvPicPr>
          <p:nvPr/>
        </p:nvPicPr>
        <p:blipFill>
          <a:blip r:embed="rId5"/>
          <a:stretch>
            <a:fillRect/>
          </a:stretch>
        </p:blipFill>
        <p:spPr>
          <a:xfrm>
            <a:off x="724120" y="1383161"/>
            <a:ext cx="3604260" cy="3604260"/>
          </a:xfrm>
          <a:prstGeom prst="rect">
            <a:avLst/>
          </a:prstGeom>
        </p:spPr>
      </p:pic>
    </p:spTree>
    <p:extLst>
      <p:ext uri="{BB962C8B-B14F-4D97-AF65-F5344CB8AC3E}">
        <p14:creationId xmlns:p14="http://schemas.microsoft.com/office/powerpoint/2010/main" val="3470912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クラッシーブランケット</a:t>
            </a:r>
            <a:r>
              <a:rPr lang="en-US" altLang="ja-JP" sz="2000" dirty="0">
                <a:solidFill>
                  <a:schemeClr val="bg1"/>
                </a:solidFill>
                <a:latin typeface="Meiryo UI" panose="020B0604030504040204" pitchFamily="34" charset="-128"/>
                <a:ea typeface="Meiryo UI" panose="020B0604030504040204" pitchFamily="34" charset="-128"/>
              </a:rPr>
              <a:t>(PU</a:t>
            </a:r>
            <a:r>
              <a:rPr lang="ja-JP" altLang="en-US" sz="2000">
                <a:solidFill>
                  <a:schemeClr val="bg1"/>
                </a:solidFill>
                <a:latin typeface="Meiryo UI" panose="020B0604030504040204" pitchFamily="34" charset="-128"/>
                <a:ea typeface="Meiryo UI" panose="020B0604030504040204" pitchFamily="34" charset="-128"/>
              </a:rPr>
              <a:t>ポーチ付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/PU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1000×750mm､</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290×290mm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考：ネイビー・ブラウン・ブラック・アイボリー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オールシーズン活用できる暖かなブランケットを、専用</a:t>
            </a:r>
            <a:r>
              <a:rPr lang="en-US" altLang="ja-JP" sz="1600" dirty="0">
                <a:latin typeface="Meiryo UI" panose="020B0604030504040204" pitchFamily="34" charset="-128"/>
                <a:ea typeface="Meiryo UI" panose="020B0604030504040204" pitchFamily="34" charset="-128"/>
              </a:rPr>
              <a:t>PU</a:t>
            </a:r>
            <a:r>
              <a:rPr lang="ja-JP" altLang="en-US" sz="1600">
                <a:latin typeface="Meiryo UI" panose="020B0604030504040204" pitchFamily="34" charset="-128"/>
                <a:ea typeface="Meiryo UI" panose="020B0604030504040204" pitchFamily="34" charset="-128"/>
              </a:rPr>
              <a:t>ポーチとセットにいたしました。ポーチに入れるとちょっとしたクッション代わりにもなる便利アイテム。名入れも格安で承ります。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A6DFE09-27BF-4E4E-81B7-C7427892A333}"/>
              </a:ext>
            </a:extLst>
          </p:cNvPr>
          <p:cNvPicPr>
            <a:picLocks noChangeAspect="1"/>
          </p:cNvPicPr>
          <p:nvPr/>
        </p:nvPicPr>
        <p:blipFill>
          <a:blip r:embed="rId5"/>
          <a:stretch>
            <a:fillRect/>
          </a:stretch>
        </p:blipFill>
        <p:spPr>
          <a:xfrm>
            <a:off x="640812" y="1425707"/>
            <a:ext cx="3831087" cy="3561714"/>
          </a:xfrm>
          <a:prstGeom prst="rect">
            <a:avLst/>
          </a:prstGeom>
        </p:spPr>
      </p:pic>
    </p:spTree>
    <p:extLst>
      <p:ext uri="{BB962C8B-B14F-4D97-AF65-F5344CB8AC3E}">
        <p14:creationId xmlns:p14="http://schemas.microsoft.com/office/powerpoint/2010/main" val="4136855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LED</a:t>
            </a:r>
            <a:r>
              <a:rPr lang="ja-JP" altLang="en-US" sz="2000">
                <a:solidFill>
                  <a:schemeClr val="bg1"/>
                </a:solidFill>
                <a:latin typeface="Meiryo UI" panose="020B0604030504040204" pitchFamily="34" charset="-128"/>
                <a:ea typeface="Meiryo UI" panose="020B0604030504040204" pitchFamily="34" charset="-128"/>
              </a:rPr>
              <a:t>ポータブルデスクライト ワイド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7781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W72×H128×D45(mm)</a:t>
            </a:r>
          </a:p>
          <a:p>
            <a:r>
              <a:rPr lang="ja-JP" altLang="en-US" sz="90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USB</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DC</a:t>
            </a:r>
            <a:r>
              <a:rPr lang="ja-JP" altLang="en-US" sz="900">
                <a:latin typeface="Meiryo UI" panose="020B0604030504040204" pitchFamily="34" charset="-128"/>
                <a:ea typeface="Meiryo UI" panose="020B0604030504040204" pitchFamily="34" charset="-128"/>
              </a:rPr>
              <a:t>ケーブル付属</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1100</a:t>
            </a:r>
            <a:r>
              <a:rPr lang="en" altLang="ja-JP" sz="90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br>
              <a:rPr lang="en-US" altLang="ja-JP" sz="900" dirty="0">
                <a:latin typeface="Meiryo UI" panose="020B0604030504040204" pitchFamily="34" charset="-128"/>
                <a:ea typeface="Meiryo UI" panose="020B0604030504040204" pitchFamily="34" charset="-128"/>
              </a:rPr>
            </a:br>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考：電池は商品に含まれません</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　　　　　　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電源可能でコンパクトに折りたためるため持ち歩きにも便利な</a:t>
            </a:r>
            <a:r>
              <a:rPr lang="en" altLang="ja-JP" sz="1600" dirty="0">
                <a:latin typeface="Meiryo UI" panose="020B0604030504040204" pitchFamily="34" charset="-128"/>
                <a:ea typeface="Meiryo UI" panose="020B0604030504040204" pitchFamily="34" charset="-128"/>
              </a:rPr>
              <a:t>LED</a:t>
            </a:r>
            <a:r>
              <a:rPr lang="ja-JP" altLang="en-US" sz="1600">
                <a:latin typeface="Meiryo UI" panose="020B0604030504040204" pitchFamily="34" charset="-128"/>
                <a:ea typeface="Meiryo UI" panose="020B0604030504040204" pitchFamily="34" charset="-128"/>
              </a:rPr>
              <a:t>デスクライトです。カラーバリエーションはブラックとホワイトの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色展開から選択可能。是非ご活用ください。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71007A4-503A-5097-E99D-BE34C554A73A}"/>
              </a:ext>
            </a:extLst>
          </p:cNvPr>
          <p:cNvPicPr>
            <a:picLocks noChangeAspect="1"/>
          </p:cNvPicPr>
          <p:nvPr/>
        </p:nvPicPr>
        <p:blipFill>
          <a:blip r:embed="rId5"/>
          <a:stretch>
            <a:fillRect/>
          </a:stretch>
        </p:blipFill>
        <p:spPr>
          <a:xfrm>
            <a:off x="761731" y="1445527"/>
            <a:ext cx="3560089" cy="3560089"/>
          </a:xfrm>
          <a:prstGeom prst="rect">
            <a:avLst/>
          </a:prstGeom>
        </p:spPr>
      </p:pic>
    </p:spTree>
    <p:extLst>
      <p:ext uri="{BB962C8B-B14F-4D97-AF65-F5344CB8AC3E}">
        <p14:creationId xmlns:p14="http://schemas.microsoft.com/office/powerpoint/2010/main" val="4167441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ライトナイロン リップストップ ジムサック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素材：ナイロン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％（リップストップ生地）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丸ひも部分：ポリエステル</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35×</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44×</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10cm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35cm</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素材の特性や生産の過程によって、表記サイズより誤差が生じます。あらかじめご了承ください。</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18L</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インクジェットプリントに関しての取扱注意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この商品は前処理剤の定着が悪いため、インクジェットプリントに対応していません。</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色彩は実際と異なる場合があります。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内ポケット付き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耐久性に優れたナイロン製リップストップ生地の軽量ジムサック。サイドファスナー付きなので、背負ったまま物の出し入れが可能。タウンユース・スポーツ・キャンプなどシーンを選ばず使えます。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418A3167-9B8A-B0FF-BB4F-6A4494495FC2}"/>
              </a:ext>
            </a:extLst>
          </p:cNvPr>
          <p:cNvPicPr>
            <a:picLocks noChangeAspect="1"/>
          </p:cNvPicPr>
          <p:nvPr/>
        </p:nvPicPr>
        <p:blipFill>
          <a:blip r:embed="rId5"/>
          <a:stretch>
            <a:fillRect/>
          </a:stretch>
        </p:blipFill>
        <p:spPr>
          <a:xfrm>
            <a:off x="719056" y="1395741"/>
            <a:ext cx="3576307" cy="3576307"/>
          </a:xfrm>
          <a:prstGeom prst="rect">
            <a:avLst/>
          </a:prstGeom>
        </p:spPr>
      </p:pic>
    </p:spTree>
    <p:extLst>
      <p:ext uri="{BB962C8B-B14F-4D97-AF65-F5344CB8AC3E}">
        <p14:creationId xmlns:p14="http://schemas.microsoft.com/office/powerpoint/2010/main" val="2803538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トップソーラーカリキュレーター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99×99×13mm </a:t>
            </a:r>
          </a:p>
          <a:p>
            <a:r>
              <a:rPr lang="ja-JP" altLang="en-US" sz="900">
                <a:latin typeface="Meiryo UI" panose="020B0604030504040204" pitchFamily="34" charset="-128"/>
                <a:ea typeface="Meiryo UI" panose="020B0604030504040204" pitchFamily="34" charset="-128"/>
              </a:rPr>
              <a:t>付属品：取説付</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考：表示桁数</a:t>
            </a:r>
            <a:r>
              <a:rPr lang="en-US" altLang="ja-JP" sz="900" dirty="0">
                <a:latin typeface="Meiryo UI" panose="020B0604030504040204" pitchFamily="34" charset="-128"/>
                <a:ea typeface="Meiryo UI" panose="020B0604030504040204" pitchFamily="34" charset="-128"/>
              </a:rPr>
              <a:t>12</a:t>
            </a:r>
            <a:r>
              <a:rPr lang="ja-JP" altLang="en-US" sz="900">
                <a:latin typeface="Meiryo UI" panose="020B0604030504040204" pitchFamily="34" charset="-128"/>
                <a:ea typeface="Meiryo UI" panose="020B0604030504040204" pitchFamily="34" charset="-128"/>
              </a:rPr>
              <a:t>桁</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イタリアンレッド・リアルブラック・ロイヤルブルー・スノーホワイト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ノートなどと一緒に持ち歩くのにも便利な、すっきりとしたフラットボタンでグッドデザイン賞も受賞したカリキュレーターです。カラーバリエーションは全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色。お好みでお選びください。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24E48A2-BC6C-F1F1-FF75-00492B30E6A5}"/>
              </a:ext>
            </a:extLst>
          </p:cNvPr>
          <p:cNvPicPr>
            <a:picLocks noChangeAspect="1"/>
          </p:cNvPicPr>
          <p:nvPr/>
        </p:nvPicPr>
        <p:blipFill>
          <a:blip r:embed="rId5"/>
          <a:stretch>
            <a:fillRect/>
          </a:stretch>
        </p:blipFill>
        <p:spPr>
          <a:xfrm>
            <a:off x="724120" y="1422052"/>
            <a:ext cx="3608238" cy="3608238"/>
          </a:xfrm>
          <a:prstGeom prst="rect">
            <a:avLst/>
          </a:prstGeom>
        </p:spPr>
      </p:pic>
    </p:spTree>
    <p:extLst>
      <p:ext uri="{BB962C8B-B14F-4D97-AF65-F5344CB8AC3E}">
        <p14:creationId xmlns:p14="http://schemas.microsoft.com/office/powerpoint/2010/main" val="2159031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ハンズフリー</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 </a:t>
            </a:r>
            <a:r>
              <a:rPr lang="en-US" altLang="ja-JP" sz="2000" dirty="0">
                <a:solidFill>
                  <a:schemeClr val="bg1"/>
                </a:solidFill>
                <a:latin typeface="Meiryo UI" panose="020B0604030504040204" pitchFamily="34" charset="-128"/>
                <a:ea typeface="Meiryo UI" panose="020B0604030504040204" pitchFamily="34" charset="-128"/>
              </a:rPr>
              <a:t>ver.2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/Φ75×50(mm) </a:t>
            </a:r>
            <a:r>
              <a:rPr lang="ja-JP" altLang="en-US" sz="900" dirty="0">
                <a:latin typeface="Meiryo UI" panose="020B0604030504040204" pitchFamily="34" charset="-128"/>
                <a:ea typeface="Meiryo UI" panose="020B0604030504040204" pitchFamily="34" charset="-128"/>
              </a:rPr>
              <a:t>ネックストラップ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860(mm)</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ケーブル付属、バッテリー容量</a:t>
            </a:r>
            <a:r>
              <a:rPr lang="en-US" altLang="ja-JP" sz="900" dirty="0">
                <a:latin typeface="Meiryo UI" panose="020B0604030504040204" pitchFamily="34" charset="-128"/>
                <a:ea typeface="Meiryo UI" panose="020B0604030504040204" pitchFamily="34" charset="-128"/>
              </a:rPr>
              <a:t>500mAh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首に下げてハンズフリーとしても、スタンドとしても利用可能な</a:t>
            </a:r>
            <a:r>
              <a:rPr lang="en-US" altLang="ja-JP" sz="1600" dirty="0"/>
              <a:t>USB</a:t>
            </a:r>
            <a:r>
              <a:rPr lang="ja-JP" altLang="en-US" sz="1600" dirty="0"/>
              <a:t>ファンです。コンパクトで持ち歩きにも便利なためノベルティ用としてもおすすめ。全</a:t>
            </a:r>
            <a:r>
              <a:rPr lang="en-US" altLang="ja-JP" sz="1600" dirty="0"/>
              <a:t>4</a:t>
            </a:r>
            <a:r>
              <a:rPr lang="ja-JP" altLang="en-US" sz="1600" dirty="0"/>
              <a:t>色展開からお選びいただけます。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960D13D-E9A0-52C9-49DD-F24DD3FFCB27}"/>
              </a:ext>
            </a:extLst>
          </p:cNvPr>
          <p:cNvPicPr>
            <a:picLocks noChangeAspect="1"/>
          </p:cNvPicPr>
          <p:nvPr/>
        </p:nvPicPr>
        <p:blipFill>
          <a:blip r:embed="rId5"/>
          <a:stretch>
            <a:fillRect/>
          </a:stretch>
        </p:blipFill>
        <p:spPr>
          <a:xfrm>
            <a:off x="729005" y="1350228"/>
            <a:ext cx="3700696" cy="3700696"/>
          </a:xfrm>
          <a:prstGeom prst="rect">
            <a:avLst/>
          </a:prstGeom>
        </p:spPr>
      </p:pic>
    </p:spTree>
    <p:extLst>
      <p:ext uri="{BB962C8B-B14F-4D97-AF65-F5344CB8AC3E}">
        <p14:creationId xmlns:p14="http://schemas.microsoft.com/office/powerpoint/2010/main" val="1635352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14.3</a:t>
            </a:r>
            <a:r>
              <a:rPr lang="ja-JP" altLang="en-US" sz="2000" dirty="0">
                <a:solidFill>
                  <a:schemeClr val="bg1"/>
                </a:solidFill>
                <a:latin typeface="Meiryo UI" panose="020B0604030504040204" pitchFamily="34" charset="-128"/>
                <a:ea typeface="Meiryo UI" panose="020B0604030504040204" pitchFamily="34" charset="-128"/>
              </a:rPr>
              <a:t>オンス キャンバス トートバッグ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大</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 </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％（キャンバス）、ナチュラル：</a:t>
            </a:r>
            <a:r>
              <a:rPr lang="en-US" altLang="ja-JP" sz="900" dirty="0">
                <a:latin typeface="Meiryo UI" panose="020B0604030504040204" pitchFamily="34" charset="-128"/>
                <a:ea typeface="Meiryo UI" panose="020B0604030504040204" pitchFamily="34" charset="-128"/>
              </a:rPr>
              <a:t>405g/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12.0oz/yd2</a:t>
            </a:r>
            <a:r>
              <a:rPr lang="ja-JP" altLang="en-US" sz="900" dirty="0">
                <a:latin typeface="Meiryo UI" panose="020B0604030504040204" pitchFamily="34" charset="-128"/>
                <a:ea typeface="Meiryo UI" panose="020B0604030504040204" pitchFamily="34" charset="-128"/>
              </a:rPr>
              <a:t>、カラー：</a:t>
            </a:r>
            <a:r>
              <a:rPr lang="en-US" altLang="ja-JP" sz="900" dirty="0">
                <a:latin typeface="Meiryo UI" panose="020B0604030504040204" pitchFamily="34" charset="-128"/>
                <a:ea typeface="Meiryo UI" panose="020B0604030504040204" pitchFamily="34" charset="-128"/>
              </a:rPr>
              <a:t>390g/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11.5oz/yd2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390×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350×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550mm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13L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肩がけもできる長めの持ち手と、</a:t>
            </a:r>
            <a:r>
              <a:rPr lang="en-US" altLang="ja-JP" sz="1600" dirty="0"/>
              <a:t>14.3</a:t>
            </a:r>
            <a:r>
              <a:rPr lang="ja-JP" altLang="en-US" sz="1600" dirty="0"/>
              <a:t>オンスの厚手で耐久性に優れたキャンバス素材がお買い物などの普段使いに非常に便利なトートバッグです。</a:t>
            </a:r>
            <a:r>
              <a:rPr lang="en-US" altLang="ja-JP" sz="1600" dirty="0"/>
              <a:t>7</a:t>
            </a:r>
            <a:r>
              <a:rPr lang="ja-JP" altLang="en-US" sz="1600" dirty="0"/>
              <a:t>色のカラー展開も魅力的。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C2AC109-D2DF-ABB3-9F74-D1FEAA7B4DF3}"/>
              </a:ext>
            </a:extLst>
          </p:cNvPr>
          <p:cNvPicPr>
            <a:picLocks noChangeAspect="1"/>
          </p:cNvPicPr>
          <p:nvPr/>
        </p:nvPicPr>
        <p:blipFill>
          <a:blip r:embed="rId5"/>
          <a:stretch>
            <a:fillRect/>
          </a:stretch>
        </p:blipFill>
        <p:spPr>
          <a:xfrm>
            <a:off x="739002" y="1391736"/>
            <a:ext cx="3560089" cy="3560089"/>
          </a:xfrm>
          <a:prstGeom prst="rect">
            <a:avLst/>
          </a:prstGeom>
        </p:spPr>
      </p:pic>
    </p:spTree>
    <p:extLst>
      <p:ext uri="{BB962C8B-B14F-4D97-AF65-F5344CB8AC3E}">
        <p14:creationId xmlns:p14="http://schemas.microsoft.com/office/powerpoint/2010/main" val="2652386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トラベルケース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220×150×90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内側ポーチ</a:t>
            </a:r>
            <a:r>
              <a:rPr lang="en" altLang="ja-JP" sz="900" dirty="0">
                <a:latin typeface="Meiryo UI" panose="020B0604030504040204" pitchFamily="34" charset="-128"/>
                <a:ea typeface="Meiryo UI" panose="020B0604030504040204" pitchFamily="34" charset="-128"/>
              </a:rPr>
              <a:t>A/</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200×40×50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内側ポーチ</a:t>
            </a:r>
            <a:r>
              <a:rPr lang="en" altLang="ja-JP" sz="900" dirty="0">
                <a:latin typeface="Meiryo UI" panose="020B0604030504040204" pitchFamily="34" charset="-128"/>
                <a:ea typeface="Meiryo UI" panose="020B0604030504040204" pitchFamily="34" charset="-128"/>
              </a:rPr>
              <a:t>B/</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200×130×40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包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アメニティーグッズを纏めたりするのにぴったりなポーチが二個付いており、それを纏めるケースは吊り下げベルト付きでとっても便利。名入れプリントも可能で、オリジナルグッズ用におすすめ。</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BE0CD451-F974-B047-8A25-4DBB2A063FDC}"/>
              </a:ext>
            </a:extLst>
          </p:cNvPr>
          <p:cNvPicPr>
            <a:picLocks noChangeAspect="1"/>
          </p:cNvPicPr>
          <p:nvPr/>
        </p:nvPicPr>
        <p:blipFill>
          <a:blip r:embed="rId5"/>
          <a:stretch>
            <a:fillRect/>
          </a:stretch>
        </p:blipFill>
        <p:spPr>
          <a:xfrm>
            <a:off x="771406" y="1446743"/>
            <a:ext cx="3569899" cy="3488765"/>
          </a:xfrm>
          <a:prstGeom prst="rect">
            <a:avLst/>
          </a:prstGeom>
        </p:spPr>
      </p:pic>
    </p:spTree>
    <p:extLst>
      <p:ext uri="{BB962C8B-B14F-4D97-AF65-F5344CB8AC3E}">
        <p14:creationId xmlns:p14="http://schemas.microsoft.com/office/powerpoint/2010/main" val="3934475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セラミックコート真空ステンレスタンブラー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素材：ステンレス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φ74×116mm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280ml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備考：真空構造、内面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セラミックコーティング</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洗いやすく汚れにくいセラミックコートと、保冷温効果の高い真空ステンレス素材が特徴の、見た目もおしゃれなタンブラーです。オリジナル名入れプリントも格安で承ります。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D7C0EF8A-B0FE-DD5C-8EF7-E0CACE6AB077}"/>
              </a:ext>
            </a:extLst>
          </p:cNvPr>
          <p:cNvPicPr>
            <a:picLocks noChangeAspect="1"/>
          </p:cNvPicPr>
          <p:nvPr/>
        </p:nvPicPr>
        <p:blipFill>
          <a:blip r:embed="rId5"/>
          <a:stretch>
            <a:fillRect/>
          </a:stretch>
        </p:blipFill>
        <p:spPr>
          <a:xfrm>
            <a:off x="699793" y="1362151"/>
            <a:ext cx="3643629" cy="3643629"/>
          </a:xfrm>
          <a:prstGeom prst="rect">
            <a:avLst/>
          </a:prstGeom>
        </p:spPr>
      </p:pic>
    </p:spTree>
    <p:extLst>
      <p:ext uri="{BB962C8B-B14F-4D97-AF65-F5344CB8AC3E}">
        <p14:creationId xmlns:p14="http://schemas.microsoft.com/office/powerpoint/2010/main" val="3228599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カチオン染めレギュラーブランケット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1000×750(mm) </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200×390(mm)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CO2</a:t>
            </a:r>
            <a:r>
              <a:rPr lang="ja-JP" altLang="en-US" sz="1600" dirty="0"/>
              <a:t>排出量が少なくエネルギー消費量も少ない染色方法「カチオン染め」で作られたレギュラーサイズのブランケット。持ち歩きに便利な巾着付き。</a:t>
            </a:r>
            <a:r>
              <a:rPr lang="en-US" altLang="ja-JP" sz="1600" dirty="0"/>
              <a:t>3</a:t>
            </a:r>
            <a:r>
              <a:rPr lang="ja-JP" altLang="en-US" sz="1600" dirty="0"/>
              <a:t>色のカラー展開から選択可能です。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CD83258-5045-61E5-89CF-0158E919954B}"/>
              </a:ext>
            </a:extLst>
          </p:cNvPr>
          <p:cNvPicPr>
            <a:picLocks noChangeAspect="1"/>
          </p:cNvPicPr>
          <p:nvPr/>
        </p:nvPicPr>
        <p:blipFill>
          <a:blip r:embed="rId5"/>
          <a:stretch>
            <a:fillRect/>
          </a:stretch>
        </p:blipFill>
        <p:spPr>
          <a:xfrm>
            <a:off x="688912" y="1353433"/>
            <a:ext cx="3654509" cy="3654509"/>
          </a:xfrm>
          <a:prstGeom prst="rect">
            <a:avLst/>
          </a:prstGeom>
        </p:spPr>
      </p:pic>
    </p:spTree>
    <p:extLst>
      <p:ext uri="{BB962C8B-B14F-4D97-AF65-F5344CB8AC3E}">
        <p14:creationId xmlns:p14="http://schemas.microsoft.com/office/powerpoint/2010/main" val="390805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タブレットケース </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カラー展開：グレー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スモークピンク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ネイビー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ブラック</a:t>
            </a:r>
          </a:p>
          <a:p>
            <a:r>
              <a:rPr lang="ja-JP" altLang="en-US" sz="900" dirty="0">
                <a:latin typeface="Meiryo UI" panose="020B0604030504040204" pitchFamily="34" charset="-128"/>
                <a:ea typeface="Meiryo UI" panose="020B0604030504040204" pitchFamily="34" charset="-128"/>
              </a:rPr>
              <a:t>素材：ポリエステル 他</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285×220×20(mm)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備考：参考収納寸法</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280×214×40(mm) 12.9</a:t>
            </a:r>
            <a:r>
              <a:rPr lang="ja-JP" altLang="en-US" sz="900" dirty="0">
                <a:latin typeface="Meiryo UI" panose="020B0604030504040204" pitchFamily="34" charset="-128"/>
                <a:ea typeface="Meiryo UI" panose="020B0604030504040204" pitchFamily="34" charset="-128"/>
              </a:rPr>
              <a:t>インチタブレット</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まで対応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参考値のため、寸法内でも形状によっては収納できない場合がございます。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素材の特性上、商品ごとに色など若干の誤差が生じる場合があります。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L</a:t>
            </a:r>
            <a:r>
              <a:rPr lang="ja-JP" altLang="en-US" sz="1600" dirty="0">
                <a:latin typeface="Meiryo UI" panose="020B0604030504040204" pitchFamily="34" charset="-128"/>
                <a:ea typeface="Meiryo UI" panose="020B0604030504040204" pitchFamily="34" charset="-128"/>
              </a:rPr>
              <a:t>字で開け閉めできるファスナーが非常に使いやすいタブレットケースです。ペンや充電ケーブルなどを収納できる外ポケット付き。ビジネスでも利用できるシンプルデザインも◎！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552BD186-D2E2-7CF4-90B1-1AACF8F11EF6}"/>
              </a:ext>
            </a:extLst>
          </p:cNvPr>
          <p:cNvPicPr>
            <a:picLocks noChangeAspect="1"/>
          </p:cNvPicPr>
          <p:nvPr/>
        </p:nvPicPr>
        <p:blipFill>
          <a:blip r:embed="rId5"/>
          <a:stretch>
            <a:fillRect/>
          </a:stretch>
        </p:blipFill>
        <p:spPr>
          <a:xfrm>
            <a:off x="807750" y="1459815"/>
            <a:ext cx="3421380" cy="3421380"/>
          </a:xfrm>
          <a:prstGeom prst="rect">
            <a:avLst/>
          </a:prstGeom>
        </p:spPr>
      </p:pic>
    </p:spTree>
    <p:extLst>
      <p:ext uri="{BB962C8B-B14F-4D97-AF65-F5344CB8AC3E}">
        <p14:creationId xmlns:p14="http://schemas.microsoft.com/office/powerpoint/2010/main" val="2065333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ナイロン ポケッタブルエコバッグ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素材：ナイロン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580×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60mm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230mm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15L</a:t>
            </a:r>
          </a:p>
          <a:p>
            <a:r>
              <a:rPr lang="ja-JP" altLang="en-US" sz="900" dirty="0">
                <a:latin typeface="Meiryo UI" panose="020B0604030504040204" pitchFamily="34" charset="-128"/>
                <a:ea typeface="Meiryo UI" panose="020B0604030504040204" pitchFamily="34" charset="-128"/>
              </a:rPr>
              <a:t>備考：内袋（巾着タイプ）紐留め付き。カラビナ付き。ポケッタブルで内袋に収納可能｜収納後のサイズ：約</a:t>
            </a:r>
            <a:r>
              <a:rPr lang="en-US" altLang="ja-JP" sz="900" dirty="0">
                <a:latin typeface="Meiryo UI" panose="020B0604030504040204" pitchFamily="34" charset="-128"/>
                <a:ea typeface="Meiryo UI" panose="020B0604030504040204" pitchFamily="34" charset="-128"/>
              </a:rPr>
              <a:t>9cm×10cm</a:t>
            </a:r>
            <a:r>
              <a:rPr lang="ja-JP" altLang="en-US" sz="900" dirty="0">
                <a:latin typeface="Meiryo UI" panose="020B0604030504040204" pitchFamily="34" charset="-128"/>
                <a:ea typeface="Meiryo UI" panose="020B0604030504040204" pitchFamily="34" charset="-128"/>
              </a:rPr>
              <a:t>。はっ水機能。◎素材の特性上、熱をかけると縮む場合がございます。◎ポリエステル素材の染色には分散染料を用いている為、熱加工によりブリードを起こす可能性がございます。お取り扱いにはご注意ください。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ポケッタブルで内側に手軽に収納可能な、軽量で耐久性にも優れたナイロン製のエコバッグです。ビビットで発色の良いカラーバリエーションも魅力的でノベルティ用にもおすすめ。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75AF847-064E-6CDB-14F0-B5EF35BF0AA9}"/>
              </a:ext>
            </a:extLst>
          </p:cNvPr>
          <p:cNvPicPr>
            <a:picLocks noChangeAspect="1"/>
          </p:cNvPicPr>
          <p:nvPr/>
        </p:nvPicPr>
        <p:blipFill>
          <a:blip r:embed="rId5"/>
          <a:stretch>
            <a:fillRect/>
          </a:stretch>
        </p:blipFill>
        <p:spPr>
          <a:xfrm>
            <a:off x="731951" y="1378787"/>
            <a:ext cx="3619649" cy="3619649"/>
          </a:xfrm>
          <a:prstGeom prst="rect">
            <a:avLst/>
          </a:prstGeom>
        </p:spPr>
      </p:pic>
    </p:spTree>
    <p:extLst>
      <p:ext uri="{BB962C8B-B14F-4D97-AF65-F5344CB8AC3E}">
        <p14:creationId xmlns:p14="http://schemas.microsoft.com/office/powerpoint/2010/main" val="4182676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竹製ボールペン </a:t>
            </a:r>
            <a:r>
              <a:rPr lang="en-US" altLang="ja-JP" sz="2000" dirty="0">
                <a:solidFill>
                  <a:schemeClr val="bg1"/>
                </a:solidFill>
                <a:latin typeface="Meiryo UI" panose="020B0604030504040204" pitchFamily="34" charset="-128"/>
                <a:ea typeface="Meiryo UI" panose="020B0604030504040204" pitchFamily="34" charset="-128"/>
              </a:rPr>
              <a:t>#CO2</a:t>
            </a:r>
            <a:r>
              <a:rPr lang="ja-JP" altLang="en-US" sz="2000" dirty="0">
                <a:solidFill>
                  <a:schemeClr val="bg1"/>
                </a:solidFill>
                <a:latin typeface="Meiryo UI" panose="020B0604030504040204" pitchFamily="34" charset="-128"/>
                <a:ea typeface="Meiryo UI" panose="020B0604030504040204" pitchFamily="34" charset="-128"/>
              </a:rPr>
              <a:t>排出権付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竹・スチール・ポリプロピレン・アルミニウム 専用ケース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竹・スチール・マグネット</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14.2cm</a:t>
            </a:r>
          </a:p>
          <a:p>
            <a:r>
              <a:rPr lang="ja-JP" altLang="en-US" sz="900" dirty="0">
                <a:latin typeface="Meiryo UI" panose="020B0604030504040204" pitchFamily="34" charset="-128"/>
                <a:ea typeface="Meiryo UI" panose="020B0604030504040204" pitchFamily="34" charset="-128"/>
              </a:rPr>
              <a:t>包装：化粧箱入り</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環境に優しい竹を使って製作したボールペン。マグネット開閉式の竹製ハードケースに収納された特別感のあるアイテムです。オリジナル名入れをして、ご成約記念・周年記念などにご活用ください。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9" name="図 98">
            <a:extLst>
              <a:ext uri="{FF2B5EF4-FFF2-40B4-BE49-F238E27FC236}">
                <a16:creationId xmlns:a16="http://schemas.microsoft.com/office/drawing/2014/main" id="{E0219B14-EE7F-92FB-5712-D9D9320A5C5E}"/>
              </a:ext>
            </a:extLst>
          </p:cNvPr>
          <p:cNvPicPr>
            <a:picLocks noChangeAspect="1"/>
          </p:cNvPicPr>
          <p:nvPr/>
        </p:nvPicPr>
        <p:blipFill>
          <a:blip r:embed="rId5"/>
          <a:stretch>
            <a:fillRect/>
          </a:stretch>
        </p:blipFill>
        <p:spPr>
          <a:xfrm>
            <a:off x="695346" y="1326980"/>
            <a:ext cx="3734448" cy="3734448"/>
          </a:xfrm>
          <a:prstGeom prst="rect">
            <a:avLst/>
          </a:prstGeom>
        </p:spPr>
      </p:pic>
    </p:spTree>
    <p:extLst>
      <p:ext uri="{BB962C8B-B14F-4D97-AF65-F5344CB8AC3E}">
        <p14:creationId xmlns:p14="http://schemas.microsoft.com/office/powerpoint/2010/main" val="1664437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COB3</a:t>
            </a:r>
            <a:r>
              <a:rPr lang="ja-JP" altLang="en-US" sz="2000">
                <a:solidFill>
                  <a:schemeClr val="bg1"/>
                </a:solidFill>
                <a:latin typeface="Meiryo UI" panose="020B0604030504040204" pitchFamily="34" charset="-128"/>
                <a:ea typeface="Meiryo UI" panose="020B0604030504040204" pitchFamily="34" charset="-128"/>
              </a:rPr>
              <a:t>フェイスランタン ビッグライト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39082" y="5281134"/>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Φ86×145(</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ランタン使用時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Φ86×195(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付属</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懐中電灯にもなるしランタンとしても使える強力なビッグライトです。アウトドアイベントはもちろん、緊急災害時などにも非常に役立ちますのでひとつ備えて置くと安心。是非ご活用ください。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7BA21CD-F192-7149-BA71-82F2D9792DF4}"/>
              </a:ext>
            </a:extLst>
          </p:cNvPr>
          <p:cNvPicPr>
            <a:picLocks noChangeAspect="1"/>
          </p:cNvPicPr>
          <p:nvPr/>
        </p:nvPicPr>
        <p:blipFill>
          <a:blip r:embed="rId5"/>
          <a:stretch>
            <a:fillRect/>
          </a:stretch>
        </p:blipFill>
        <p:spPr>
          <a:xfrm>
            <a:off x="758545" y="1576866"/>
            <a:ext cx="3393786" cy="3341707"/>
          </a:xfrm>
          <a:prstGeom prst="rect">
            <a:avLst/>
          </a:prstGeom>
        </p:spPr>
      </p:pic>
    </p:spTree>
    <p:extLst>
      <p:ext uri="{BB962C8B-B14F-4D97-AF65-F5344CB8AC3E}">
        <p14:creationId xmlns:p14="http://schemas.microsoft.com/office/powerpoint/2010/main" val="874710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折りたたみハンディ</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W80×H174×D27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ケーブル付属（</a:t>
            </a:r>
            <a:r>
              <a:rPr lang="en-US" altLang="ja-JP" sz="900" dirty="0">
                <a:latin typeface="Meiryo UI" panose="020B0604030504040204" pitchFamily="34" charset="-128"/>
                <a:ea typeface="Meiryo UI" panose="020B0604030504040204" pitchFamily="34" charset="-128"/>
              </a:rPr>
              <a:t>1000mm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備考：バッテリー容量</a:t>
            </a:r>
            <a:r>
              <a:rPr lang="en-US" altLang="ja-JP" sz="900" dirty="0">
                <a:latin typeface="Meiryo UI" panose="020B0604030504040204" pitchFamily="34" charset="-128"/>
                <a:ea typeface="Meiryo UI" panose="020B0604030504040204" pitchFamily="34" charset="-128"/>
              </a:rPr>
              <a:t>500mAh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ハンドル部分をコンパクトに折り畳めば、デスクファンとしても使える！小さく畳める持ち運びに便利な</a:t>
            </a:r>
            <a:r>
              <a:rPr lang="en-US" altLang="ja-JP" sz="1600" dirty="0"/>
              <a:t>USB</a:t>
            </a:r>
            <a:r>
              <a:rPr lang="ja-JP" altLang="en-US" sz="1600" dirty="0"/>
              <a:t>充電式のハンディファン。夏のライブ・イベント会場の物販品にもオススメです。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04BE45D3-A320-43C4-16CE-E577F5FD6469}"/>
              </a:ext>
            </a:extLst>
          </p:cNvPr>
          <p:cNvPicPr>
            <a:picLocks noChangeAspect="1"/>
          </p:cNvPicPr>
          <p:nvPr/>
        </p:nvPicPr>
        <p:blipFill>
          <a:blip r:embed="rId5"/>
          <a:stretch>
            <a:fillRect/>
          </a:stretch>
        </p:blipFill>
        <p:spPr>
          <a:xfrm>
            <a:off x="733664" y="1371901"/>
            <a:ext cx="3671454" cy="3671454"/>
          </a:xfrm>
          <a:prstGeom prst="rect">
            <a:avLst/>
          </a:prstGeom>
        </p:spPr>
      </p:pic>
    </p:spTree>
    <p:extLst>
      <p:ext uri="{BB962C8B-B14F-4D97-AF65-F5344CB8AC3E}">
        <p14:creationId xmlns:p14="http://schemas.microsoft.com/office/powerpoint/2010/main" val="2846737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COB3</a:t>
            </a:r>
            <a:r>
              <a:rPr lang="ja-JP" altLang="en-US" sz="2000">
                <a:solidFill>
                  <a:schemeClr val="bg1"/>
                </a:solidFill>
                <a:latin typeface="Meiryo UI" panose="020B0604030504040204" pitchFamily="34" charset="-128"/>
                <a:ea typeface="Meiryo UI" panose="020B0604030504040204" pitchFamily="34" charset="-128"/>
              </a:rPr>
              <a:t>フェイスランタン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HIPS､PS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φ69×183</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φ69×96</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ハンドルを引き上げると自動で点灯してくれる、見た目も雰囲気あるランタンです。</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面</a:t>
            </a:r>
            <a:r>
              <a:rPr lang="en" altLang="ja-JP" sz="1600" dirty="0">
                <a:latin typeface="Meiryo UI" panose="020B0604030504040204" pitchFamily="34" charset="-128"/>
                <a:ea typeface="Meiryo UI" panose="020B0604030504040204" pitchFamily="34" charset="-128"/>
              </a:rPr>
              <a:t>COB</a:t>
            </a:r>
            <a:r>
              <a:rPr lang="ja-JP" altLang="en-US" sz="1600">
                <a:latin typeface="Meiryo UI" panose="020B0604030504040204" pitchFamily="34" charset="-128"/>
                <a:ea typeface="Meiryo UI" panose="020B0604030504040204" pitchFamily="34" charset="-128"/>
              </a:rPr>
              <a:t>で周囲をしっかり照らしてくれます。カラーはブラックとホワイトの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色展開。名入れも承ります。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808A3DEB-9A44-0441-80BC-DF687141D6BC}"/>
              </a:ext>
            </a:extLst>
          </p:cNvPr>
          <p:cNvPicPr>
            <a:picLocks noChangeAspect="1"/>
          </p:cNvPicPr>
          <p:nvPr/>
        </p:nvPicPr>
        <p:blipFill>
          <a:blip r:embed="rId5"/>
          <a:stretch>
            <a:fillRect/>
          </a:stretch>
        </p:blipFill>
        <p:spPr>
          <a:xfrm>
            <a:off x="759971" y="1428493"/>
            <a:ext cx="3645148" cy="3555268"/>
          </a:xfrm>
          <a:prstGeom prst="rect">
            <a:avLst/>
          </a:prstGeom>
        </p:spPr>
      </p:pic>
    </p:spTree>
    <p:extLst>
      <p:ext uri="{BB962C8B-B14F-4D97-AF65-F5344CB8AC3E}">
        <p14:creationId xmlns:p14="http://schemas.microsoft.com/office/powerpoint/2010/main" val="2752274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スムースフリースブランケット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バッグ付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900×650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270×170×80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25×260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オフィスから家庭内、そしてアウトドアシーンまで幅広く利用でき、肌触りも良い上質なブランケットを専用バッグ付きのセットにしたアイテムです。ブランケットにもバッグにも名入れが可能！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23C276E3-98B8-8D4F-AC9F-9B0BBCEB7D85}"/>
              </a:ext>
            </a:extLst>
          </p:cNvPr>
          <p:cNvPicPr>
            <a:picLocks noChangeAspect="1"/>
          </p:cNvPicPr>
          <p:nvPr/>
        </p:nvPicPr>
        <p:blipFill>
          <a:blip r:embed="rId5"/>
          <a:stretch>
            <a:fillRect/>
          </a:stretch>
        </p:blipFill>
        <p:spPr>
          <a:xfrm>
            <a:off x="681812" y="1422052"/>
            <a:ext cx="3734602" cy="3570973"/>
          </a:xfrm>
          <a:prstGeom prst="rect">
            <a:avLst/>
          </a:prstGeom>
        </p:spPr>
      </p:pic>
    </p:spTree>
    <p:extLst>
      <p:ext uri="{BB962C8B-B14F-4D97-AF65-F5344CB8AC3E}">
        <p14:creationId xmlns:p14="http://schemas.microsoft.com/office/powerpoint/2010/main" val="1999323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02196"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 </a:t>
            </a:r>
            <a:r>
              <a:rPr lang="en-US" altLang="ja-JP" sz="2000" dirty="0">
                <a:solidFill>
                  <a:schemeClr val="bg1"/>
                </a:solidFill>
                <a:latin typeface="Meiryo UI" panose="020B0604030504040204" pitchFamily="34" charset="-128"/>
                <a:ea typeface="Meiryo UI" panose="020B0604030504040204" pitchFamily="34" charset="-128"/>
              </a:rPr>
              <a:t>MOTTERU </a:t>
            </a:r>
            <a:r>
              <a:rPr lang="ja-JP" altLang="en-US" sz="2000" dirty="0">
                <a:solidFill>
                  <a:schemeClr val="bg1"/>
                </a:solidFill>
                <a:latin typeface="Meiryo UI" panose="020B0604030504040204" pitchFamily="34" charset="-128"/>
                <a:ea typeface="Meiryo UI" panose="020B0604030504040204" pitchFamily="34" charset="-128"/>
              </a:rPr>
              <a:t>クーラーポーチ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190×200×110(mm)(</a:t>
            </a:r>
            <a:r>
              <a:rPr lang="ja-JP" altLang="en-US" sz="900" dirty="0">
                <a:latin typeface="Meiryo UI" panose="020B0604030504040204" pitchFamily="34" charset="-128"/>
                <a:ea typeface="Meiryo UI" panose="020B0604030504040204" pitchFamily="34" charset="-128"/>
              </a:rPr>
              <a:t>ﾙｰﾌﾟ含まず</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包装：ﾍｯﾀﾞｰ付</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表地は再生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生地使用、裏地は抗菌・防臭加工済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保冷機能付きクーラーポーチは、お弁当箱が丁度入るサイズ感で持ち運びに便利。表生地には、エコな再生</a:t>
            </a:r>
            <a:r>
              <a:rPr lang="en-US" altLang="ja-JP" sz="1600" dirty="0"/>
              <a:t>PET</a:t>
            </a:r>
            <a:r>
              <a:rPr lang="ja-JP" altLang="en-US" sz="1600" dirty="0"/>
              <a:t>を使用。オリジナル名入れをして物販・ノベルティとしてご使用ください。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72A7575-8C83-A73F-B06D-4B6A9BB6013C}"/>
              </a:ext>
            </a:extLst>
          </p:cNvPr>
          <p:cNvPicPr>
            <a:picLocks noChangeAspect="1"/>
          </p:cNvPicPr>
          <p:nvPr/>
        </p:nvPicPr>
        <p:blipFill>
          <a:blip r:embed="rId5"/>
          <a:stretch>
            <a:fillRect/>
          </a:stretch>
        </p:blipFill>
        <p:spPr>
          <a:xfrm>
            <a:off x="648986" y="1312927"/>
            <a:ext cx="3638550" cy="3638550"/>
          </a:xfrm>
          <a:prstGeom prst="rect">
            <a:avLst/>
          </a:prstGeom>
        </p:spPr>
      </p:pic>
    </p:spTree>
    <p:extLst>
      <p:ext uri="{BB962C8B-B14F-4D97-AF65-F5344CB8AC3E}">
        <p14:creationId xmlns:p14="http://schemas.microsoft.com/office/powerpoint/2010/main" val="992462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本革カップホルダー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092080"/>
            <a:ext cx="4140913" cy="12025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材：本革</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 W110×H50×D2mm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装：クリアケース入り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生産国：日本製</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p>
          <a:p>
            <a:r>
              <a:rPr lang="ja-JP" altLang="en-US" sz="900">
                <a:latin typeface="Meiryo UI" panose="020B0604030504040204" pitchFamily="34" charset="-128"/>
                <a:ea typeface="Meiryo UI" panose="020B0604030504040204" pitchFamily="34" charset="-128"/>
              </a:rPr>
              <a:t>受注生産品となりますので 発送までにお時間をいただいております。</a:t>
            </a:r>
            <a:endParaRPr lang="en-US" altLang="ja-JP" sz="900" dirty="0">
              <a:latin typeface="Meiryo UI" panose="020B0604030504040204" pitchFamily="34" charset="-128"/>
              <a:ea typeface="Meiryo UI" panose="020B0604030504040204" pitchFamily="34" charset="-128"/>
            </a:endParaRPr>
          </a:p>
          <a:p>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納期についてはお問い合わせください。</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   考：黒・ブラウン・グレージュ・赤</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98742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72005"/>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ノベルティアイテム用として、手軽ながら本革仕様で好印象を与えられるこちらのカップホルダーは人気の高い商品です。黒、ブラウン、グレージュ、赤の</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色展開の中からお選びください。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E37D26A-359D-7426-EF8E-00A8B29BF026}"/>
              </a:ext>
            </a:extLst>
          </p:cNvPr>
          <p:cNvPicPr>
            <a:picLocks noChangeAspect="1"/>
          </p:cNvPicPr>
          <p:nvPr/>
        </p:nvPicPr>
        <p:blipFill>
          <a:blip r:embed="rId5"/>
          <a:stretch>
            <a:fillRect/>
          </a:stretch>
        </p:blipFill>
        <p:spPr>
          <a:xfrm>
            <a:off x="749681" y="1411148"/>
            <a:ext cx="3451520" cy="3451520"/>
          </a:xfrm>
          <a:prstGeom prst="rect">
            <a:avLst/>
          </a:prstGeom>
        </p:spPr>
      </p:pic>
    </p:spTree>
    <p:extLst>
      <p:ext uri="{BB962C8B-B14F-4D97-AF65-F5344CB8AC3E}">
        <p14:creationId xmlns:p14="http://schemas.microsoft.com/office/powerpoint/2010/main" val="2539326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シャイニーマット真空ステンレスマグ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カラー展開：ブラウン、ブラック</a:t>
            </a:r>
          </a:p>
          <a:p>
            <a:r>
              <a:rPr lang="ja-JP" altLang="en-US" sz="900" dirty="0">
                <a:latin typeface="Meiryo UI" panose="020B0604030504040204" pitchFamily="34" charset="-128"/>
                <a:ea typeface="Meiryo UI" panose="020B0604030504040204" pitchFamily="34" charset="-128"/>
              </a:rPr>
              <a:t>素材：ステンレス鋼</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φ87×100mm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105×105×105mm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容量</a:t>
            </a:r>
            <a:r>
              <a:rPr lang="en-US" altLang="ja-JP" sz="900" dirty="0">
                <a:latin typeface="Meiryo UI" panose="020B0604030504040204" pitchFamily="34" charset="-128"/>
                <a:ea typeface="Meiryo UI" panose="020B0604030504040204" pitchFamily="34" charset="-128"/>
              </a:rPr>
              <a:t>:430ml__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真空ステンレス素材で保冷も保温もしっかりしてくれるため、美味しい飲み物を美味しい温度のまま味わえます。マットな質感もオリジナル名入れがよく映え、高級感のあるアイテムです。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9E9D23F-C45E-0C17-0523-E8EA2B87DDD2}"/>
              </a:ext>
            </a:extLst>
          </p:cNvPr>
          <p:cNvPicPr>
            <a:picLocks noChangeAspect="1"/>
          </p:cNvPicPr>
          <p:nvPr/>
        </p:nvPicPr>
        <p:blipFill>
          <a:blip r:embed="rId5"/>
          <a:stretch>
            <a:fillRect/>
          </a:stretch>
        </p:blipFill>
        <p:spPr>
          <a:xfrm>
            <a:off x="682292" y="1360192"/>
            <a:ext cx="3684270" cy="3684270"/>
          </a:xfrm>
          <a:prstGeom prst="rect">
            <a:avLst/>
          </a:prstGeom>
        </p:spPr>
      </p:pic>
    </p:spTree>
    <p:extLst>
      <p:ext uri="{BB962C8B-B14F-4D97-AF65-F5344CB8AC3E}">
        <p14:creationId xmlns:p14="http://schemas.microsoft.com/office/powerpoint/2010/main" val="1300103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防災緊急</a:t>
            </a:r>
            <a:r>
              <a:rPr lang="en-US" altLang="ja-JP" sz="2000" dirty="0">
                <a:solidFill>
                  <a:schemeClr val="bg1"/>
                </a:solidFill>
                <a:latin typeface="Meiryo UI" panose="020B0604030504040204" pitchFamily="34" charset="-128"/>
                <a:ea typeface="Meiryo UI" panose="020B0604030504040204" pitchFamily="34" charset="-128"/>
              </a:rPr>
              <a:t>9</a:t>
            </a:r>
            <a:r>
              <a:rPr lang="ja-JP" altLang="en-US" sz="2000" dirty="0">
                <a:solidFill>
                  <a:schemeClr val="bg1"/>
                </a:solidFill>
                <a:latin typeface="Meiryo UI" panose="020B0604030504040204" pitchFamily="34" charset="-128"/>
                <a:ea typeface="Meiryo UI" panose="020B0604030504040204" pitchFamily="34" charset="-128"/>
              </a:rPr>
              <a:t>点セット ケースタイプ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素材：ケース</a:t>
            </a:r>
            <a:r>
              <a:rPr lang="en-US" altLang="ja-JP" sz="800" dirty="0">
                <a:latin typeface="Meiryo UI" panose="020B0604030504040204" pitchFamily="34" charset="-128"/>
                <a:ea typeface="Meiryo UI" panose="020B0604030504040204" pitchFamily="34" charset="-128"/>
              </a:rPr>
              <a:t>/PP </a:t>
            </a:r>
            <a:r>
              <a:rPr lang="ja-JP" altLang="en-US" sz="800" dirty="0">
                <a:latin typeface="Meiryo UI" panose="020B0604030504040204" pitchFamily="34" charset="-128"/>
                <a:ea typeface="Meiryo UI" panose="020B0604030504040204" pitchFamily="34" charset="-128"/>
              </a:rPr>
              <a:t>マスク</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不織布</a:t>
            </a:r>
            <a:r>
              <a:rPr lang="en-US" altLang="ja-JP" sz="800" dirty="0">
                <a:latin typeface="Meiryo UI" panose="020B0604030504040204" pitchFamily="34" charset="-128"/>
                <a:ea typeface="Meiryo UI" panose="020B0604030504040204" pitchFamily="34" charset="-128"/>
              </a:rPr>
              <a:t>(PP) </a:t>
            </a:r>
            <a:r>
              <a:rPr lang="ja-JP" altLang="en-US" sz="800" dirty="0">
                <a:latin typeface="Meiryo UI" panose="020B0604030504040204" pitchFamily="34" charset="-128"/>
                <a:ea typeface="Meiryo UI" panose="020B0604030504040204" pitchFamily="34" charset="-128"/>
              </a:rPr>
              <a:t>圧縮タオル</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レーヨン 他 アルミブランケット</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アルミ蒸着</a:t>
            </a:r>
            <a:r>
              <a:rPr lang="en-US" altLang="ja-JP" sz="800" dirty="0">
                <a:latin typeface="Meiryo UI" panose="020B0604030504040204" pitchFamily="34" charset="-128"/>
                <a:ea typeface="Meiryo UI" panose="020B0604030504040204" pitchFamily="34" charset="-128"/>
              </a:rPr>
              <a:t>PET </a:t>
            </a:r>
            <a:r>
              <a:rPr lang="ja-JP" altLang="en-US" sz="800" dirty="0">
                <a:latin typeface="Meiryo UI" panose="020B0604030504040204" pitchFamily="34" charset="-128"/>
                <a:ea typeface="Meiryo UI" panose="020B0604030504040204" pitchFamily="34" charset="-128"/>
              </a:rPr>
              <a:t>ウェットティシュ</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ポリエステル、レーヨン 凝固剤</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〇〇 携帯トイレ付属ごみ袋</a:t>
            </a:r>
            <a:r>
              <a:rPr lang="en-US" altLang="ja-JP" sz="800" dirty="0">
                <a:latin typeface="Meiryo UI" panose="020B0604030504040204" pitchFamily="34" charset="-128"/>
                <a:ea typeface="Meiryo UI" panose="020B0604030504040204" pitchFamily="34" charset="-128"/>
              </a:rPr>
              <a:t>/PE </a:t>
            </a:r>
            <a:r>
              <a:rPr lang="ja-JP" altLang="en-US" sz="800" dirty="0">
                <a:latin typeface="Meiryo UI" panose="020B0604030504040204" pitchFamily="34" charset="-128"/>
                <a:ea typeface="Meiryo UI" panose="020B0604030504040204" pitchFamily="34" charset="-128"/>
              </a:rPr>
              <a:t>ポリ袋</a:t>
            </a:r>
            <a:r>
              <a:rPr lang="en-US" altLang="ja-JP" sz="800" dirty="0">
                <a:latin typeface="Meiryo UI" panose="020B0604030504040204" pitchFamily="34" charset="-128"/>
                <a:ea typeface="Meiryo UI" panose="020B0604030504040204" pitchFamily="34" charset="-128"/>
              </a:rPr>
              <a:t>/PE </a:t>
            </a:r>
            <a:r>
              <a:rPr lang="ja-JP" altLang="en-US" sz="800" dirty="0">
                <a:latin typeface="Meiryo UI" panose="020B0604030504040204" pitchFamily="34" charset="-128"/>
                <a:ea typeface="Meiryo UI" panose="020B0604030504040204" pitchFamily="34" charset="-128"/>
              </a:rPr>
              <a:t>ホイッスル</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アルミ 他 防災ガイド</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紙</a:t>
            </a:r>
          </a:p>
          <a:p>
            <a:r>
              <a:rPr lang="ja-JP" altLang="en-US" sz="800" dirty="0">
                <a:latin typeface="Meiryo UI" panose="020B0604030504040204" pitchFamily="34" charset="-128"/>
                <a:ea typeface="Meiryo UI" panose="020B0604030504040204" pitchFamily="34" charset="-128"/>
              </a:rPr>
              <a:t>サイズ：ケース</a:t>
            </a:r>
            <a:r>
              <a:rPr lang="en-US" altLang="ja-JP" sz="800" dirty="0">
                <a:latin typeface="Meiryo UI" panose="020B0604030504040204" pitchFamily="34" charset="-128"/>
                <a:ea typeface="Meiryo UI" panose="020B0604030504040204" pitchFamily="34" charset="-128"/>
              </a:rPr>
              <a:t>:200×160×35mm </a:t>
            </a:r>
            <a:r>
              <a:rPr lang="ja-JP" altLang="en-US" sz="800" dirty="0">
                <a:latin typeface="Meiryo UI" panose="020B0604030504040204" pitchFamily="34" charset="-128"/>
                <a:ea typeface="Meiryo UI" panose="020B0604030504040204" pitchFamily="34" charset="-128"/>
              </a:rPr>
              <a:t>マスク</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約</a:t>
            </a:r>
            <a:r>
              <a:rPr lang="en-US" altLang="ja-JP" sz="800" dirty="0">
                <a:latin typeface="Meiryo UI" panose="020B0604030504040204" pitchFamily="34" charset="-128"/>
                <a:ea typeface="Meiryo UI" panose="020B0604030504040204" pitchFamily="34" charset="-128"/>
              </a:rPr>
              <a:t>165×95(mm) </a:t>
            </a:r>
            <a:r>
              <a:rPr lang="ja-JP" altLang="en-US" sz="800" dirty="0">
                <a:latin typeface="Meiryo UI" panose="020B0604030504040204" pitchFamily="34" charset="-128"/>
                <a:ea typeface="Meiryo UI" panose="020B0604030504040204" pitchFamily="34" charset="-128"/>
              </a:rPr>
              <a:t>圧縮タオル</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広げた時</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約</a:t>
            </a:r>
            <a:r>
              <a:rPr lang="en-US" altLang="ja-JP" sz="800" dirty="0">
                <a:latin typeface="Meiryo UI" panose="020B0604030504040204" pitchFamily="34" charset="-128"/>
                <a:ea typeface="Meiryo UI" panose="020B0604030504040204" pitchFamily="34" charset="-128"/>
              </a:rPr>
              <a:t>200×220(mm) </a:t>
            </a:r>
            <a:r>
              <a:rPr lang="ja-JP" altLang="en-US" sz="800" dirty="0">
                <a:latin typeface="Meiryo UI" panose="020B0604030504040204" pitchFamily="34" charset="-128"/>
                <a:ea typeface="Meiryo UI" panose="020B0604030504040204" pitchFamily="34" charset="-128"/>
              </a:rPr>
              <a:t>アルミブランケット</a:t>
            </a:r>
            <a:r>
              <a:rPr lang="en-US" altLang="ja-JP" sz="800" dirty="0">
                <a:latin typeface="Meiryo UI" panose="020B0604030504040204" pitchFamily="34" charset="-128"/>
                <a:ea typeface="Meiryo UI" panose="020B0604030504040204" pitchFamily="34" charset="-128"/>
              </a:rPr>
              <a:t>/1400×700(mm) </a:t>
            </a:r>
            <a:r>
              <a:rPr lang="ja-JP" altLang="en-US" sz="800" dirty="0">
                <a:latin typeface="Meiryo UI" panose="020B0604030504040204" pitchFamily="34" charset="-128"/>
                <a:ea typeface="Meiryo UI" panose="020B0604030504040204" pitchFamily="34" charset="-128"/>
              </a:rPr>
              <a:t>ウェットティッシュ</a:t>
            </a:r>
            <a:r>
              <a:rPr lang="en-US" altLang="ja-JP" sz="800" dirty="0">
                <a:latin typeface="Meiryo UI" panose="020B0604030504040204" pitchFamily="34" charset="-128"/>
                <a:ea typeface="Meiryo UI" panose="020B0604030504040204" pitchFamily="34" charset="-128"/>
              </a:rPr>
              <a:t>/92×144(mm) </a:t>
            </a:r>
            <a:r>
              <a:rPr lang="ja-JP" altLang="en-US" sz="800" dirty="0">
                <a:latin typeface="Meiryo UI" panose="020B0604030504040204" pitchFamily="34" charset="-128"/>
                <a:ea typeface="Meiryo UI" panose="020B0604030504040204" pitchFamily="34" charset="-128"/>
              </a:rPr>
              <a:t>凝固剤</a:t>
            </a:r>
            <a:r>
              <a:rPr lang="en-US" altLang="ja-JP" sz="800" dirty="0">
                <a:latin typeface="Meiryo UI" panose="020B0604030504040204" pitchFamily="34" charset="-128"/>
                <a:ea typeface="Meiryo UI" panose="020B0604030504040204" pitchFamily="34" charset="-128"/>
              </a:rPr>
              <a:t>/50×83(mm) </a:t>
            </a:r>
            <a:r>
              <a:rPr lang="ja-JP" altLang="en-US" sz="800" dirty="0">
                <a:latin typeface="Meiryo UI" panose="020B0604030504040204" pitchFamily="34" charset="-128"/>
                <a:ea typeface="Meiryo UI" panose="020B0604030504040204" pitchFamily="34" charset="-128"/>
              </a:rPr>
              <a:t>携帯トイレ付属ごみ袋</a:t>
            </a:r>
            <a:r>
              <a:rPr lang="en-US" altLang="ja-JP" sz="800" dirty="0">
                <a:latin typeface="Meiryo UI" panose="020B0604030504040204" pitchFamily="34" charset="-128"/>
                <a:ea typeface="Meiryo UI" panose="020B0604030504040204" pitchFamily="34" charset="-128"/>
              </a:rPr>
              <a:t>/650×500(mm) </a:t>
            </a:r>
            <a:r>
              <a:rPr lang="ja-JP" altLang="en-US" sz="800" dirty="0">
                <a:latin typeface="Meiryo UI" panose="020B0604030504040204" pitchFamily="34" charset="-128"/>
                <a:ea typeface="Meiryo UI" panose="020B0604030504040204" pitchFamily="34" charset="-128"/>
              </a:rPr>
              <a:t>ポリ袋</a:t>
            </a:r>
            <a:r>
              <a:rPr lang="en-US" altLang="ja-JP" sz="800" dirty="0">
                <a:latin typeface="Meiryo UI" panose="020B0604030504040204" pitchFamily="34" charset="-128"/>
                <a:ea typeface="Meiryo UI" panose="020B0604030504040204" pitchFamily="34" charset="-128"/>
              </a:rPr>
              <a:t>/80×270(mm) </a:t>
            </a:r>
            <a:r>
              <a:rPr lang="ja-JP" altLang="en-US" sz="800" dirty="0">
                <a:latin typeface="Meiryo UI" panose="020B0604030504040204" pitchFamily="34" charset="-128"/>
                <a:ea typeface="Meiryo UI" panose="020B0604030504040204" pitchFamily="34" charset="-128"/>
              </a:rPr>
              <a:t>ホイッスル</a:t>
            </a:r>
            <a:r>
              <a:rPr lang="en-US" altLang="ja-JP" sz="800" dirty="0">
                <a:latin typeface="Meiryo UI" panose="020B0604030504040204" pitchFamily="34" charset="-128"/>
                <a:ea typeface="Meiryo UI" panose="020B0604030504040204" pitchFamily="34" charset="-128"/>
              </a:rPr>
              <a:t>/29×46×9(mm) </a:t>
            </a:r>
            <a:r>
              <a:rPr lang="ja-JP" altLang="en-US" sz="800" dirty="0">
                <a:latin typeface="Meiryo UI" panose="020B0604030504040204" pitchFamily="34" charset="-128"/>
                <a:ea typeface="Meiryo UI" panose="020B0604030504040204" pitchFamily="34" charset="-128"/>
              </a:rPr>
              <a:t>防災ガイド</a:t>
            </a:r>
            <a:r>
              <a:rPr lang="en-US" altLang="ja-JP" sz="800" dirty="0">
                <a:latin typeface="Meiryo UI" panose="020B0604030504040204" pitchFamily="34" charset="-128"/>
                <a:ea typeface="Meiryo UI" panose="020B0604030504040204" pitchFamily="34" charset="-128"/>
              </a:rPr>
              <a:t>/70×105(mm)</a:t>
            </a:r>
          </a:p>
          <a:p>
            <a:r>
              <a:rPr lang="ja-JP" altLang="en-US" sz="800" dirty="0">
                <a:latin typeface="Meiryo UI" panose="020B0604030504040204" pitchFamily="34" charset="-128"/>
                <a:ea typeface="Meiryo UI" panose="020B0604030504040204" pitchFamily="34" charset="-128"/>
              </a:rPr>
              <a:t>包装：</a:t>
            </a:r>
            <a:r>
              <a:rPr lang="en-US" altLang="ja-JP" sz="800" dirty="0">
                <a:latin typeface="Meiryo UI" panose="020B0604030504040204" pitchFamily="34" charset="-128"/>
                <a:ea typeface="Meiryo UI" panose="020B0604030504040204" pitchFamily="34" charset="-128"/>
              </a:rPr>
              <a:t>PE</a:t>
            </a:r>
            <a:r>
              <a:rPr lang="ja-JP" altLang="en-US" sz="800" dirty="0">
                <a:latin typeface="Meiryo UI" panose="020B0604030504040204" pitchFamily="34" charset="-128"/>
                <a:ea typeface="Meiryo UI" panose="020B0604030504040204" pitchFamily="34" charset="-128"/>
              </a:rPr>
              <a:t>袋</a:t>
            </a:r>
          </a:p>
          <a:p>
            <a:r>
              <a:rPr lang="ja-JP" altLang="en-US" sz="800" dirty="0">
                <a:latin typeface="Meiryo UI" panose="020B0604030504040204" pitchFamily="34" charset="-128"/>
                <a:ea typeface="Meiryo UI" panose="020B0604030504040204" pitchFamily="34" charset="-128"/>
              </a:rPr>
              <a:t>備考：取説付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本棚やオフィスデスクの引き出しなど、狭い場所にも収納できる！自宅や職場、避難所で待機する際に便利な、防災グッズ</a:t>
            </a:r>
            <a:r>
              <a:rPr lang="en-US" altLang="ja-JP" sz="1600" dirty="0"/>
              <a:t>9</a:t>
            </a:r>
            <a:r>
              <a:rPr lang="ja-JP" altLang="en-US" sz="1600" dirty="0"/>
              <a:t>点セット。名入れをすれば防災キャンペーンノベルティに最適です。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A80C19FE-48E8-90C6-B0F3-8F339888493A}"/>
              </a:ext>
            </a:extLst>
          </p:cNvPr>
          <p:cNvPicPr>
            <a:picLocks noChangeAspect="1"/>
          </p:cNvPicPr>
          <p:nvPr/>
        </p:nvPicPr>
        <p:blipFill>
          <a:blip r:embed="rId5"/>
          <a:stretch>
            <a:fillRect/>
          </a:stretch>
        </p:blipFill>
        <p:spPr>
          <a:xfrm>
            <a:off x="709624" y="1386087"/>
            <a:ext cx="3601334" cy="3601334"/>
          </a:xfrm>
          <a:prstGeom prst="rect">
            <a:avLst/>
          </a:prstGeom>
        </p:spPr>
      </p:pic>
    </p:spTree>
    <p:extLst>
      <p:ext uri="{BB962C8B-B14F-4D97-AF65-F5344CB8AC3E}">
        <p14:creationId xmlns:p14="http://schemas.microsoft.com/office/powerpoint/2010/main" val="3196664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ワインオープナーセット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紙箱入</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パッカーウッド</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・ステンレススチール・亜鉛合金・シリコンゴム・紙</a:t>
            </a:r>
          </a:p>
          <a:p>
            <a:r>
              <a:rPr lang="ja-JP" altLang="en-US" sz="900" dirty="0">
                <a:latin typeface="Meiryo UI" panose="020B0604030504040204" pitchFamily="34" charset="-128"/>
                <a:ea typeface="Meiryo UI" panose="020B0604030504040204" pitchFamily="34" charset="-128"/>
              </a:rPr>
              <a:t>サイズ：オープナー </a:t>
            </a:r>
            <a:r>
              <a:rPr lang="en-US" altLang="ja-JP" sz="900" dirty="0">
                <a:latin typeface="Meiryo UI" panose="020B0604030504040204" pitchFamily="34" charset="-128"/>
                <a:ea typeface="Meiryo UI" panose="020B0604030504040204" pitchFamily="34" charset="-128"/>
              </a:rPr>
              <a:t>110×25×15mm</a:t>
            </a:r>
            <a:r>
              <a:rPr lang="ja-JP" altLang="en-US" sz="900" dirty="0">
                <a:latin typeface="Meiryo UI" panose="020B0604030504040204" pitchFamily="34" charset="-128"/>
                <a:ea typeface="Meiryo UI" panose="020B0604030504040204" pitchFamily="34" charset="-128"/>
              </a:rPr>
              <a:t>、ストッパー </a:t>
            </a:r>
            <a:r>
              <a:rPr lang="en-US" altLang="ja-JP" sz="900" dirty="0">
                <a:latin typeface="Meiryo UI" panose="020B0604030504040204" pitchFamily="34" charset="-128"/>
                <a:ea typeface="Meiryo UI" panose="020B0604030504040204" pitchFamily="34" charset="-128"/>
              </a:rPr>
              <a:t>Φ25×104mm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/142×95×31mm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ワイン好きな方へのちょっとした贈り物などに最適な、高級感のあるワインオープナーです。大人向けイベントやキャンペーンの特典用、景品用などとしても人気のあるアイテムです。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16EA374-4266-6510-1A28-AAC78CC231C0}"/>
              </a:ext>
            </a:extLst>
          </p:cNvPr>
          <p:cNvPicPr>
            <a:picLocks noChangeAspect="1"/>
          </p:cNvPicPr>
          <p:nvPr/>
        </p:nvPicPr>
        <p:blipFill>
          <a:blip r:embed="rId5"/>
          <a:stretch>
            <a:fillRect/>
          </a:stretch>
        </p:blipFill>
        <p:spPr>
          <a:xfrm>
            <a:off x="690425" y="1375684"/>
            <a:ext cx="3654072" cy="3654072"/>
          </a:xfrm>
          <a:prstGeom prst="rect">
            <a:avLst/>
          </a:prstGeom>
        </p:spPr>
      </p:pic>
    </p:spTree>
    <p:extLst>
      <p:ext uri="{BB962C8B-B14F-4D97-AF65-F5344CB8AC3E}">
        <p14:creationId xmlns:p14="http://schemas.microsoft.com/office/powerpoint/2010/main" val="3141692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ステンレス・コンビニタンブラー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材：ステンレス</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zh-CN" altLang="en-US" sz="900" dirty="0">
                <a:latin typeface="Meiryo UI" panose="020B0604030504040204" pitchFamily="34" charset="-128"/>
                <a:ea typeface="Meiryo UI" panose="020B0604030504040204" pitchFamily="34" charset="-128"/>
              </a:rPr>
              <a:t>縦</a:t>
            </a:r>
            <a:r>
              <a:rPr lang="en-US" altLang="zh-CN" sz="900" dirty="0">
                <a:latin typeface="Meiryo UI" panose="020B0604030504040204" pitchFamily="34" charset="-128"/>
                <a:ea typeface="Meiryo UI" panose="020B0604030504040204" pitchFamily="34" charset="-128"/>
              </a:rPr>
              <a:t>85×</a:t>
            </a:r>
            <a:r>
              <a:rPr lang="zh-CN" altLang="en-US" sz="900" dirty="0">
                <a:latin typeface="Meiryo UI" panose="020B0604030504040204" pitchFamily="34" charset="-128"/>
                <a:ea typeface="Meiryo UI" panose="020B0604030504040204" pitchFamily="34" charset="-128"/>
              </a:rPr>
              <a:t>横</a:t>
            </a:r>
            <a:r>
              <a:rPr lang="en-US" altLang="zh-CN" sz="900" dirty="0">
                <a:latin typeface="Meiryo UI" panose="020B0604030504040204" pitchFamily="34" charset="-128"/>
                <a:ea typeface="Meiryo UI" panose="020B0604030504040204" pitchFamily="34" charset="-128"/>
              </a:rPr>
              <a:t>85×</a:t>
            </a:r>
            <a:r>
              <a:rPr lang="zh-CN" altLang="en-US" sz="900" dirty="0">
                <a:latin typeface="Meiryo UI" panose="020B0604030504040204" pitchFamily="34" charset="-128"/>
                <a:ea typeface="Meiryo UI" panose="020B0604030504040204" pitchFamily="34" charset="-128"/>
              </a:rPr>
              <a:t>奥行</a:t>
            </a:r>
            <a:r>
              <a:rPr lang="en-US" altLang="zh-CN" sz="900" dirty="0">
                <a:latin typeface="Meiryo UI" panose="020B0604030504040204" pitchFamily="34" charset="-128"/>
                <a:ea typeface="Meiryo UI" panose="020B0604030504040204" pitchFamily="34" charset="-128"/>
              </a:rPr>
              <a:t>122mm</a:t>
            </a:r>
          </a:p>
          <a:p>
            <a:r>
              <a:rPr lang="ja-JP" altLang="en-US" sz="900" dirty="0">
                <a:latin typeface="Meiryo UI" panose="020B0604030504040204" pitchFamily="34" charset="-128"/>
                <a:ea typeface="Meiryo UI" panose="020B0604030504040204" pitchFamily="34" charset="-128"/>
              </a:rPr>
              <a:t>包   装：箱入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粉体塗装（シルバーを除く）で滑りにくく持ちやすい表面と、保冷温効果の高いステンレス素材で機能的なタンブラー。シンプルでおしゃれな見た目も高ポイント。全</a:t>
            </a:r>
            <a:r>
              <a:rPr lang="en-US" altLang="ja-JP" sz="1600" dirty="0">
                <a:latin typeface="Meiryo UI" panose="020B0604030504040204" pitchFamily="34" charset="-128"/>
                <a:ea typeface="Meiryo UI" panose="020B0604030504040204" pitchFamily="34" charset="-128"/>
              </a:rPr>
              <a:t>4</a:t>
            </a:r>
            <a:r>
              <a:rPr lang="ja-JP" altLang="en-US" sz="1600" dirty="0">
                <a:latin typeface="Meiryo UI" panose="020B0604030504040204" pitchFamily="34" charset="-128"/>
                <a:ea typeface="Meiryo UI" panose="020B0604030504040204" pitchFamily="34" charset="-128"/>
              </a:rPr>
              <a:t>色展開から選択可能。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83F013F-D5B3-9D2E-5D68-740ACCD4BFE5}"/>
              </a:ext>
            </a:extLst>
          </p:cNvPr>
          <p:cNvPicPr>
            <a:picLocks noChangeAspect="1"/>
          </p:cNvPicPr>
          <p:nvPr/>
        </p:nvPicPr>
        <p:blipFill>
          <a:blip r:embed="rId5"/>
          <a:stretch>
            <a:fillRect/>
          </a:stretch>
        </p:blipFill>
        <p:spPr>
          <a:xfrm>
            <a:off x="713739" y="1371900"/>
            <a:ext cx="3632451" cy="3632451"/>
          </a:xfrm>
          <a:prstGeom prst="rect">
            <a:avLst/>
          </a:prstGeom>
        </p:spPr>
      </p:pic>
    </p:spTree>
    <p:extLst>
      <p:ext uri="{BB962C8B-B14F-4D97-AF65-F5344CB8AC3E}">
        <p14:creationId xmlns:p14="http://schemas.microsoft.com/office/powerpoint/2010/main" val="3656429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アイスネックリング</a:t>
            </a:r>
            <a:r>
              <a:rPr kumimoji="1" lang="en-US" altLang="ja-JP" sz="20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(EVA</a:t>
            </a:r>
            <a:r>
              <a:rPr kumimoji="1" lang="ja-JP" altLang="en-US" sz="20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ポーチ付</a:t>
            </a:r>
            <a:r>
              <a:rPr kumimoji="1" lang="en-US" altLang="ja-JP" sz="20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a:t>
            </a:r>
            <a:endParaRPr kumimoji="1" lang="ja-JP" altLang="en-US" sz="20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素材</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本体／（外側）</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TPU</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（内容物）</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PCM</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ポーチ／</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EVA</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サイズ</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本体／首回り約</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320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mm</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EVA</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ポーチ／約</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W185×H195</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mm</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付属品</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取説付</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包装</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OPP</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袋、</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HDPE</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袋</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C000"/>
              </a:solidFill>
              <a:effectLst/>
              <a:uLnTx/>
              <a:uFillTx/>
              <a:latin typeface="Calibri" panose="020F0502020204030204"/>
              <a:ea typeface="游ゴシック" panose="020B0400000000000000" pitchFamily="50" charset="-128"/>
              <a:cs typeface="+mn-cs"/>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a:ln>
                  <a:noFill/>
                </a:ln>
                <a:solidFill>
                  <a:srgbClr val="4472C4">
                    <a:lumMod val="50000"/>
                  </a:srgbClr>
                </a:solidFill>
                <a:effectLst/>
                <a:uLnTx/>
                <a:uFillTx/>
                <a:latin typeface="Meiryo UI" panose="020B0604030504040204" pitchFamily="34" charset="-128"/>
                <a:ea typeface="Meiryo UI" panose="020B0604030504040204" pitchFamily="34" charset="-128"/>
                <a:cs typeface="+mn-cs"/>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a:t>
            </a:r>
            <a:r>
              <a:rPr kumimoji="1" lang="ja-JP" altLang="en-US" sz="12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rPr>
              <a:t>提案書</a:t>
            </a: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a:t>
            </a:r>
            <a:endParaRPr kumimoji="1" lang="ja-JP" altLang="en-US" sz="12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532809"/>
          </a:xfrm>
          <a:prstGeom prst="rect">
            <a:avLst/>
          </a:prstGeom>
          <a:noFill/>
        </p:spPr>
        <p:txBody>
          <a:bodyPr wrap="square" lIns="0" tIns="46800" rIns="0" spcCol="360000" rtlCol="0">
            <a:spAutoFit/>
          </a:bodyPr>
          <a:lstStyle/>
          <a:p>
            <a:pPr marL="0" marR="0" lvl="0" indent="0" algn="just" defTabSz="914400" rtl="0" eaLnBrk="1" fontAlgn="auto" latinLnBrk="0" hangingPunct="1">
              <a:lnSpc>
                <a:spcPts val="24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333333"/>
                </a:solidFill>
                <a:effectLst/>
                <a:highlight>
                  <a:srgbClr val="FFFFFF"/>
                </a:highlight>
                <a:uLnTx/>
                <a:uFillTx/>
                <a:latin typeface="-apple-system"/>
                <a:ea typeface="游ゴシック" panose="020B0400000000000000" pitchFamily="50" charset="-128"/>
                <a:cs typeface="+mn-cs"/>
              </a:rPr>
              <a:t>真夏の熱中症対策にオススメのアイスネックリング。冷蔵庫・冷凍庫・冷水でリングを冷やせばくり返し何度も使用することができます。冷やしたリングを収納して持ち歩ける専用ポーチ付きです。</a:t>
            </a:r>
          </a:p>
          <a:p>
            <a:pPr marL="0" marR="0" lvl="0" indent="0" algn="just" defTabSz="914400" rtl="0" eaLnBrk="1" fontAlgn="auto" latinLnBrk="0" hangingPunct="1">
              <a:lnSpc>
                <a:spcPts val="24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333333"/>
              </a:solidFill>
              <a:effectLst/>
              <a:highlight>
                <a:srgbClr val="FFFFFF"/>
              </a:highlight>
              <a:uLnTx/>
              <a:uFillTx/>
              <a:latin typeface="-apple-system"/>
              <a:ea typeface="游ゴシック" panose="020B0400000000000000" pitchFamily="50" charset="-128"/>
              <a:cs typeface="+mn-cs"/>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4472C4">
                    <a:lumMod val="50000"/>
                  </a:srgbClr>
                </a:solidFill>
                <a:effectLst/>
                <a:uLnTx/>
                <a:uFillTx/>
                <a:latin typeface="Meiryo UI" panose="020B0604030504040204" pitchFamily="34" charset="-128"/>
                <a:ea typeface="Meiryo UI" panose="020B0604030504040204" pitchFamily="34" charset="-128"/>
                <a:cs typeface="+mn-cs"/>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4472C4">
                      <a:lumMod val="50000"/>
                    </a:srgbClr>
                  </a:solidFill>
                  <a:effectLst/>
                  <a:uLnTx/>
                  <a:uFillTx/>
                  <a:latin typeface="Meiryo UI" panose="020B0604030504040204" pitchFamily="34" charset="-128"/>
                  <a:ea typeface="Meiryo UI" panose="020B0604030504040204" pitchFamily="34" charset="-128"/>
                  <a:cs typeface="+mn-cs"/>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rPr>
              <a:t>納期スペース</a:t>
            </a:r>
            <a:endParaRPr kumimoji="1" lang="en-US" altLang="ja-JP" sz="1600" b="0" i="0" u="none" strike="noStrike" kern="1200" cap="none" spc="0" normalizeH="0" baseline="0" noProof="0" dirty="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rPr>
              <a:t>お見積りスペース</a:t>
            </a:r>
            <a:endParaRPr kumimoji="1" lang="en-US" altLang="ja-JP" sz="1600" b="0" i="0" u="none" strike="noStrike" kern="1200" cap="none" spc="0" normalizeH="0" baseline="0" noProof="0" dirty="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030" name="Picture 6">
            <a:extLst>
              <a:ext uri="{FF2B5EF4-FFF2-40B4-BE49-F238E27FC236}">
                <a16:creationId xmlns:a16="http://schemas.microsoft.com/office/drawing/2014/main" id="{3ADCF03B-3EC6-5EF1-D83D-B8C6D082AE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859" y="1486949"/>
            <a:ext cx="3485099" cy="348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066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アダプター</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ポート</a:t>
            </a:r>
            <a:r>
              <a:rPr lang="en-US" altLang="ja-JP" sz="2000" dirty="0">
                <a:solidFill>
                  <a:schemeClr val="bg1"/>
                </a:solidFill>
                <a:latin typeface="Meiryo UI" panose="020B0604030504040204" pitchFamily="34" charset="-128"/>
                <a:ea typeface="Meiryo UI" panose="020B0604030504040204" pitchFamily="34" charset="-128"/>
              </a:rPr>
              <a:t>(3.4A)</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カラー展開：ネイビー、オリーブ、グレージュ</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47×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46×</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28mm</a:t>
            </a:r>
          </a:p>
          <a:p>
            <a:r>
              <a:rPr lang="ja-JP" altLang="en-US" sz="900" dirty="0">
                <a:latin typeface="Meiryo UI" panose="020B0604030504040204" pitchFamily="34" charset="-128"/>
                <a:ea typeface="Meiryo UI" panose="020B0604030504040204" pitchFamily="34" charset="-128"/>
              </a:rPr>
              <a:t>包装：化粧箱入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2</a:t>
            </a:r>
            <a:r>
              <a:rPr lang="ja-JP" altLang="en-US" sz="1600" dirty="0"/>
              <a:t>台同時に急速充電ができる</a:t>
            </a:r>
            <a:r>
              <a:rPr lang="en-US" altLang="ja-JP" sz="1600" dirty="0"/>
              <a:t>USB</a:t>
            </a:r>
            <a:r>
              <a:rPr lang="ja-JP" altLang="en-US" sz="1600" dirty="0"/>
              <a:t>アダプター。プラグ部分を折り畳んで収納できるので、持ち運びにとても便利！オリジナルの名入れやプリントをすればノベルティグッズや物販用に最適です。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CB77F2A-F482-36F7-9542-55F9108974BD}"/>
              </a:ext>
            </a:extLst>
          </p:cNvPr>
          <p:cNvPicPr>
            <a:picLocks noChangeAspect="1"/>
          </p:cNvPicPr>
          <p:nvPr/>
        </p:nvPicPr>
        <p:blipFill>
          <a:blip r:embed="rId5"/>
          <a:stretch>
            <a:fillRect/>
          </a:stretch>
        </p:blipFill>
        <p:spPr>
          <a:xfrm>
            <a:off x="718975" y="1399162"/>
            <a:ext cx="3624446" cy="3624446"/>
          </a:xfrm>
          <a:prstGeom prst="rect">
            <a:avLst/>
          </a:prstGeom>
        </p:spPr>
      </p:pic>
    </p:spTree>
    <p:extLst>
      <p:ext uri="{BB962C8B-B14F-4D97-AF65-F5344CB8AC3E}">
        <p14:creationId xmlns:p14="http://schemas.microsoft.com/office/powerpoint/2010/main" val="2389532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くつみがきセット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ハードケース入</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・スチール・木・豚毛・綿</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70×158×47mm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/72×162×50mm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内容</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ブラシ</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ヶ・クロス</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枚・靴クリーム</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無色・黒</a:t>
            </a:r>
            <a:r>
              <a:rPr lang="en-US" altLang="ja-JP" sz="900" b="0" i="0" dirty="0">
                <a:solidFill>
                  <a:srgbClr val="333333"/>
                </a:solidFill>
                <a:effectLst/>
                <a:latin typeface="-apple-system"/>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革靴を普段から履くビジネスマンへのギフト用などに最適なくつ磨きセットです。高級感のあるハードケースも高ポイント。名入れプリントも可能なため、オリジナルグッズ用にもおすすめです。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676013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モシモニソナエル マルチ充電ランタンライト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素材：</a:t>
            </a:r>
            <a:r>
              <a:rPr lang="en-US" altLang="ja-JP" sz="1000" dirty="0">
                <a:latin typeface="Meiryo UI" panose="020B0604030504040204" pitchFamily="34" charset="-128"/>
                <a:ea typeface="Meiryo UI" panose="020B0604030504040204" pitchFamily="34" charset="-128"/>
              </a:rPr>
              <a:t>ABS</a:t>
            </a:r>
          </a:p>
          <a:p>
            <a:r>
              <a:rPr lang="ja-JP" altLang="en-US" sz="1000" dirty="0">
                <a:latin typeface="Meiryo UI" panose="020B0604030504040204" pitchFamily="34" charset="-128"/>
                <a:ea typeface="Meiryo UI" panose="020B0604030504040204" pitchFamily="34" charset="-128"/>
              </a:rPr>
              <a:t>サイズ：伸長時</a:t>
            </a:r>
            <a:r>
              <a:rPr lang="en-US" altLang="ja-JP" sz="1000" dirty="0">
                <a:latin typeface="Meiryo UI" panose="020B0604030504040204" pitchFamily="34" charset="-128"/>
                <a:ea typeface="Meiryo UI" panose="020B0604030504040204" pitchFamily="34" charset="-128"/>
              </a:rPr>
              <a:t>/φ92×200mm</a:t>
            </a:r>
            <a:r>
              <a:rPr lang="ja-JP" altLang="en-US" sz="1000" dirty="0">
                <a:latin typeface="Meiryo UI" panose="020B0604030504040204" pitchFamily="34" charset="-128"/>
                <a:ea typeface="Meiryo UI" panose="020B0604030504040204" pitchFamily="34" charset="-128"/>
              </a:rPr>
              <a:t>、収納時</a:t>
            </a:r>
            <a:r>
              <a:rPr lang="en-US" altLang="ja-JP" sz="1000" dirty="0">
                <a:latin typeface="Meiryo UI" panose="020B0604030504040204" pitchFamily="34" charset="-128"/>
                <a:ea typeface="Meiryo UI" panose="020B0604030504040204" pitchFamily="34" charset="-128"/>
              </a:rPr>
              <a:t>/φ92×143mm</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a:t>
            </a:r>
            <a:r>
              <a:rPr lang="en-US" altLang="ja-JP" sz="1000" dirty="0">
                <a:latin typeface="Meiryo UI" panose="020B0604030504040204" pitchFamily="34" charset="-128"/>
                <a:ea typeface="Meiryo UI" panose="020B0604030504040204" pitchFamily="34" charset="-128"/>
              </a:rPr>
              <a:t>LED6+1</a:t>
            </a:r>
            <a:r>
              <a:rPr lang="ja-JP" altLang="en-US" sz="1000" dirty="0">
                <a:latin typeface="Meiryo UI" panose="020B0604030504040204" pitchFamily="34" charset="-128"/>
                <a:ea typeface="Meiryo UI" panose="020B0604030504040204" pitchFamily="34" charset="-128"/>
              </a:rPr>
              <a:t>灯式、</a:t>
            </a:r>
            <a:r>
              <a:rPr lang="en-US" altLang="ja-JP" sz="1000" dirty="0">
                <a:latin typeface="Meiryo UI" panose="020B0604030504040204" pitchFamily="34" charset="-128"/>
                <a:ea typeface="Meiryo UI" panose="020B0604030504040204" pitchFamily="34" charset="-128"/>
              </a:rPr>
              <a:t>USB</a:t>
            </a:r>
            <a:r>
              <a:rPr lang="ja-JP" altLang="en-US" sz="1000" dirty="0">
                <a:latin typeface="Meiryo UI" panose="020B0604030504040204" pitchFamily="34" charset="-128"/>
                <a:ea typeface="Meiryo UI" panose="020B0604030504040204" pitchFamily="34" charset="-128"/>
              </a:rPr>
              <a:t>ケーブル付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ソーラー充電も</a:t>
            </a:r>
            <a:r>
              <a:rPr lang="en-US" altLang="ja-JP" sz="1600" dirty="0"/>
              <a:t>USB</a:t>
            </a:r>
            <a:r>
              <a:rPr lang="ja-JP" altLang="en-US" sz="1600" dirty="0"/>
              <a:t>充電もできるため、災害時用としていざというとき役立つランタンライトです。ハンディライトとランタンライトの</a:t>
            </a:r>
            <a:r>
              <a:rPr lang="en-US" altLang="ja-JP" sz="1600" dirty="0"/>
              <a:t>2WAY</a:t>
            </a:r>
            <a:r>
              <a:rPr lang="ja-JP" altLang="en-US" sz="1600" dirty="0"/>
              <a:t>仕様な上、スマホなどを充電することも可能！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A9E334BA-EE14-690A-0104-A51B465C3179}"/>
              </a:ext>
            </a:extLst>
          </p:cNvPr>
          <p:cNvPicPr>
            <a:picLocks noChangeAspect="1"/>
          </p:cNvPicPr>
          <p:nvPr/>
        </p:nvPicPr>
        <p:blipFill>
          <a:blip r:embed="rId5"/>
          <a:stretch>
            <a:fillRect/>
          </a:stretch>
        </p:blipFill>
        <p:spPr>
          <a:xfrm>
            <a:off x="650818" y="1413585"/>
            <a:ext cx="3616171" cy="3616171"/>
          </a:xfrm>
          <a:prstGeom prst="rect">
            <a:avLst/>
          </a:prstGeom>
        </p:spPr>
      </p:pic>
    </p:spTree>
    <p:extLst>
      <p:ext uri="{BB962C8B-B14F-4D97-AF65-F5344CB8AC3E}">
        <p14:creationId xmlns:p14="http://schemas.microsoft.com/office/powerpoint/2010/main" val="196506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モシモニソナエル 防災ボトル</a:t>
            </a:r>
            <a:r>
              <a:rPr lang="en-US" altLang="ja-JP" sz="2000" dirty="0">
                <a:solidFill>
                  <a:schemeClr val="bg1"/>
                </a:solidFill>
                <a:latin typeface="Meiryo UI" panose="020B0604030504040204" pitchFamily="34" charset="-128"/>
                <a:ea typeface="Meiryo UI" panose="020B0604030504040204" pitchFamily="34" charset="-128"/>
              </a:rPr>
              <a:t>9</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カラー展開：単色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・アルミニウム・</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HDPE</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SAP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IXPE</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不織布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a:t>
            </a:r>
          </a:p>
          <a:p>
            <a:r>
              <a:rPr lang="ja-JP" altLang="en-US" sz="900" dirty="0">
                <a:latin typeface="Meiryo UI" panose="020B0604030504040204" pitchFamily="34" charset="-128"/>
                <a:ea typeface="Meiryo UI" panose="020B0604030504040204" pitchFamily="34" charset="-128"/>
              </a:rPr>
              <a:t>サイズ：ボトル</a:t>
            </a:r>
            <a:r>
              <a:rPr lang="en-US" altLang="ja-JP" sz="900" dirty="0">
                <a:latin typeface="Meiryo UI" panose="020B0604030504040204" pitchFamily="34" charset="-128"/>
                <a:ea typeface="Meiryo UI" panose="020B0604030504040204" pitchFamily="34" charset="-128"/>
              </a:rPr>
              <a:t>/φ80×235mm</a:t>
            </a:r>
          </a:p>
          <a:p>
            <a:r>
              <a:rPr lang="ja-JP" altLang="en-US" sz="900" dirty="0">
                <a:latin typeface="Meiryo UI" panose="020B0604030504040204" pitchFamily="34" charset="-128"/>
                <a:ea typeface="Meiryo UI" panose="020B0604030504040204" pitchFamily="34" charset="-128"/>
              </a:rPr>
              <a:t>包装：化粧箱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コンパクトに給水ボトルにまとめられる</a:t>
            </a:r>
            <a:r>
              <a:rPr lang="en-US" altLang="ja-JP" sz="1600" dirty="0"/>
              <a:t>9</a:t>
            </a:r>
            <a:r>
              <a:rPr lang="ja-JP" altLang="en-US" sz="1600" dirty="0"/>
              <a:t>点の防災セットです。保管場所に困らない上に、いざという時に必ず役立つため、防災イベントやキャンペーンのノベルティ用にもおすすめです。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F346D7E8-B502-9D12-85BE-7ABDE7D3CA35}"/>
              </a:ext>
            </a:extLst>
          </p:cNvPr>
          <p:cNvPicPr>
            <a:picLocks noChangeAspect="1"/>
          </p:cNvPicPr>
          <p:nvPr/>
        </p:nvPicPr>
        <p:blipFill>
          <a:blip r:embed="rId5"/>
          <a:stretch>
            <a:fillRect/>
          </a:stretch>
        </p:blipFill>
        <p:spPr>
          <a:xfrm>
            <a:off x="617324" y="1371901"/>
            <a:ext cx="3697986" cy="3697986"/>
          </a:xfrm>
          <a:prstGeom prst="rect">
            <a:avLst/>
          </a:prstGeom>
        </p:spPr>
      </p:pic>
    </p:spTree>
    <p:extLst>
      <p:ext uri="{BB962C8B-B14F-4D97-AF65-F5344CB8AC3E}">
        <p14:creationId xmlns:p14="http://schemas.microsoft.com/office/powerpoint/2010/main" val="3097620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真空断熱タンブラー </a:t>
            </a:r>
            <a:r>
              <a:rPr lang="en-US" altLang="ja-JP" sz="2000" dirty="0">
                <a:solidFill>
                  <a:schemeClr val="bg1"/>
                </a:solidFill>
                <a:latin typeface="Meiryo UI" panose="020B0604030504040204" pitchFamily="34" charset="-128"/>
                <a:ea typeface="Meiryo UI" panose="020B0604030504040204" pitchFamily="34" charset="-128"/>
              </a:rPr>
              <a:t>300ml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幅</a:t>
            </a:r>
            <a:r>
              <a:rPr lang="en-US" altLang="ja-JP" sz="900" b="0" i="0" dirty="0">
                <a:solidFill>
                  <a:srgbClr val="333333"/>
                </a:solidFill>
                <a:effectLst/>
                <a:latin typeface="-apple-system"/>
              </a:rPr>
              <a:t>70×</a:t>
            </a:r>
            <a:r>
              <a:rPr lang="ja-JP" altLang="en-US" sz="900" b="0" i="0" dirty="0">
                <a:solidFill>
                  <a:srgbClr val="333333"/>
                </a:solidFill>
                <a:effectLst/>
                <a:latin typeface="-apple-system"/>
              </a:rPr>
              <a:t>奥行</a:t>
            </a:r>
            <a:r>
              <a:rPr lang="en-US" altLang="ja-JP" sz="900" b="0" i="0" dirty="0">
                <a:solidFill>
                  <a:srgbClr val="333333"/>
                </a:solidFill>
                <a:effectLst/>
                <a:latin typeface="-apple-system"/>
              </a:rPr>
              <a:t>70×</a:t>
            </a:r>
            <a:r>
              <a:rPr lang="ja-JP" altLang="en-US" sz="900" b="0" i="0" dirty="0">
                <a:solidFill>
                  <a:srgbClr val="333333"/>
                </a:solidFill>
                <a:effectLst/>
                <a:latin typeface="-apple-system"/>
              </a:rPr>
              <a:t>高さ</a:t>
            </a:r>
            <a:r>
              <a:rPr lang="en-US" altLang="ja-JP" sz="900" b="0" i="0" dirty="0">
                <a:solidFill>
                  <a:srgbClr val="333333"/>
                </a:solidFill>
                <a:effectLst/>
                <a:latin typeface="-apple-system"/>
              </a:rPr>
              <a:t>125mm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300ml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100g</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保温・保冷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非常にシンプルなデザインのため、名入れプリントするオリジナルデザインもよく映えてオシャレな</a:t>
            </a:r>
            <a:r>
              <a:rPr lang="en-US" altLang="ja-JP" sz="1600" b="0" i="0" dirty="0">
                <a:solidFill>
                  <a:srgbClr val="333333"/>
                </a:solidFill>
                <a:effectLst/>
                <a:latin typeface="-apple-system"/>
              </a:rPr>
              <a:t>300ml</a:t>
            </a:r>
            <a:r>
              <a:rPr lang="ja-JP" altLang="en-US" sz="1600" b="0" i="0" dirty="0">
                <a:solidFill>
                  <a:srgbClr val="333333"/>
                </a:solidFill>
                <a:effectLst/>
                <a:latin typeface="-apple-system"/>
              </a:rPr>
              <a:t>タンブラー。外側が熱くならず、結露もしにくいため使い勝手は抜群です。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18126" y="1635301"/>
            <a:ext cx="3174086" cy="3174086"/>
          </a:xfrm>
          <a:prstGeom prst="rect">
            <a:avLst/>
          </a:prstGeom>
        </p:spPr>
      </p:pic>
    </p:spTree>
    <p:extLst>
      <p:ext uri="{BB962C8B-B14F-4D97-AF65-F5344CB8AC3E}">
        <p14:creationId xmlns:p14="http://schemas.microsoft.com/office/powerpoint/2010/main" val="528469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クリアワイヤレス充電器 ラウンド </a:t>
            </a:r>
            <a:r>
              <a:rPr lang="en-US" altLang="ja-JP" sz="2000" dirty="0">
                <a:solidFill>
                  <a:schemeClr val="bg1"/>
                </a:solidFill>
                <a:latin typeface="Meiryo UI" panose="020B0604030504040204" pitchFamily="34" charset="-128"/>
                <a:ea typeface="Meiryo UI" panose="020B0604030504040204" pitchFamily="34" charset="-128"/>
              </a:rPr>
              <a:t>5W</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素材：アクリル、</a:t>
            </a:r>
            <a:r>
              <a:rPr lang="en-US" altLang="ja-JP" sz="900" dirty="0">
                <a:latin typeface="Meiryo UI" panose="020B0604030504040204" pitchFamily="34" charset="-128"/>
                <a:ea typeface="Meiryo UI" panose="020B0604030504040204" pitchFamily="34" charset="-128"/>
              </a:rPr>
              <a:t>ABS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Φ100×9(mm)</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備考：取説付、出力</a:t>
            </a:r>
            <a:r>
              <a:rPr lang="en-US" altLang="ja-JP" sz="900" dirty="0">
                <a:latin typeface="Meiryo UI" panose="020B0604030504040204" pitchFamily="34" charset="-128"/>
                <a:ea typeface="Meiryo UI" panose="020B0604030504040204" pitchFamily="34" charset="-128"/>
              </a:rPr>
              <a:t>/5W</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ケーブル付属、</a:t>
            </a:r>
            <a:r>
              <a:rPr lang="en-US" altLang="ja-JP" sz="900" dirty="0">
                <a:latin typeface="Meiryo UI" panose="020B0604030504040204" pitchFamily="34" charset="-128"/>
                <a:ea typeface="Meiryo UI" panose="020B0604030504040204" pitchFamily="34" charset="-128"/>
              </a:rPr>
              <a:t>Qi</a:t>
            </a:r>
            <a:r>
              <a:rPr lang="ja-JP" altLang="en-US" sz="900" dirty="0">
                <a:latin typeface="Meiryo UI" panose="020B0604030504040204" pitchFamily="34" charset="-128"/>
                <a:ea typeface="Meiryo UI" panose="020B0604030504040204" pitchFamily="34" charset="-128"/>
              </a:rPr>
              <a:t>規格対応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ラウンドタイプのワイヤレス充電器。</a:t>
            </a:r>
            <a:r>
              <a:rPr lang="en-US" altLang="ja-JP" sz="1600" dirty="0"/>
              <a:t>Qi</a:t>
            </a:r>
            <a:r>
              <a:rPr lang="ja-JP" altLang="en-US" sz="1600" dirty="0"/>
              <a:t>規格対応のスマートホンなら置くだけで充電可能です。クリア仕様で充電中は青色に光るため見た目にも格好良いアイテム。販促用にも人気です。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3" name="図 12">
            <a:extLst>
              <a:ext uri="{FF2B5EF4-FFF2-40B4-BE49-F238E27FC236}">
                <a16:creationId xmlns:a16="http://schemas.microsoft.com/office/drawing/2014/main" id="{749937DE-A74F-156A-4C6C-582B7F60CEBA}"/>
              </a:ext>
            </a:extLst>
          </p:cNvPr>
          <p:cNvPicPr>
            <a:picLocks noChangeAspect="1"/>
          </p:cNvPicPr>
          <p:nvPr/>
        </p:nvPicPr>
        <p:blipFill>
          <a:blip r:embed="rId5"/>
          <a:stretch>
            <a:fillRect/>
          </a:stretch>
        </p:blipFill>
        <p:spPr>
          <a:xfrm>
            <a:off x="724120" y="1451640"/>
            <a:ext cx="3560089" cy="3560089"/>
          </a:xfrm>
          <a:prstGeom prst="rect">
            <a:avLst/>
          </a:prstGeom>
        </p:spPr>
      </p:pic>
    </p:spTree>
    <p:extLst>
      <p:ext uri="{BB962C8B-B14F-4D97-AF65-F5344CB8AC3E}">
        <p14:creationId xmlns:p14="http://schemas.microsoft.com/office/powerpoint/2010/main" val="3272803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スリム急速充電モバイルバッテリー</a:t>
            </a:r>
            <a:r>
              <a:rPr lang="en-US" altLang="ja-JP" sz="2000" dirty="0">
                <a:solidFill>
                  <a:schemeClr val="bg1"/>
                </a:solidFill>
                <a:latin typeface="Meiryo UI" panose="020B0604030504040204" pitchFamily="34" charset="-128"/>
                <a:ea typeface="Meiryo UI" panose="020B0604030504040204" pitchFamily="34" charset="-128"/>
              </a:rPr>
              <a:t>5000</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カラー展開：ホワイト、ブラック</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98×64×16mm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187×109×23mm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本体、蓄電用ケーブル</a:t>
            </a:r>
            <a:r>
              <a:rPr lang="en-US" altLang="ja-JP" sz="900" dirty="0">
                <a:latin typeface="Meiryo UI" panose="020B0604030504040204" pitchFamily="34" charset="-128"/>
                <a:ea typeface="Meiryo UI" panose="020B0604030504040204" pitchFamily="34" charset="-128"/>
              </a:rPr>
              <a:t>(Type-C)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5000mAh</a:t>
            </a:r>
            <a:r>
              <a:rPr lang="ja-JP" altLang="en-US" sz="1600" dirty="0"/>
              <a:t>容量で、</a:t>
            </a:r>
            <a:r>
              <a:rPr lang="en-US" altLang="ja-JP" sz="1600" dirty="0"/>
              <a:t>2</a:t>
            </a:r>
            <a:r>
              <a:rPr lang="ja-JP" altLang="en-US" sz="1600"/>
              <a:t>台同時充電も可能なモバイルバッテリー。すっきりとしたシンプルなデザインのためフルカラーのオリジナル名入れも良く映え、販促用としても人気です。</a:t>
            </a:r>
            <a:endParaRPr lang="ja-JP" altLang="en-US"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E8347B7-F258-0308-CCFB-C5782A6DA999}"/>
              </a:ext>
            </a:extLst>
          </p:cNvPr>
          <p:cNvPicPr>
            <a:picLocks noChangeAspect="1"/>
          </p:cNvPicPr>
          <p:nvPr/>
        </p:nvPicPr>
        <p:blipFill>
          <a:blip r:embed="rId5"/>
          <a:stretch>
            <a:fillRect/>
          </a:stretch>
        </p:blipFill>
        <p:spPr>
          <a:xfrm>
            <a:off x="624882" y="1373082"/>
            <a:ext cx="3569970" cy="3569970"/>
          </a:xfrm>
          <a:prstGeom prst="rect">
            <a:avLst/>
          </a:prstGeom>
        </p:spPr>
      </p:pic>
    </p:spTree>
    <p:extLst>
      <p:ext uri="{BB962C8B-B14F-4D97-AF65-F5344CB8AC3E}">
        <p14:creationId xmlns:p14="http://schemas.microsoft.com/office/powerpoint/2010/main" val="1670874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592</TotalTime>
  <Words>3200</Words>
  <Application>Microsoft Office PowerPoint</Application>
  <PresentationFormat>画面に合わせる (4:3)</PresentationFormat>
  <Paragraphs>483</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236</cp:revision>
  <cp:lastPrinted>2021-07-20T08:57:41Z</cp:lastPrinted>
  <dcterms:created xsi:type="dcterms:W3CDTF">2021-06-21T09:41:39Z</dcterms:created>
  <dcterms:modified xsi:type="dcterms:W3CDTF">2024-09-13T04:59:30Z</dcterms:modified>
</cp:coreProperties>
</file>