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6" r:id="rId3"/>
  </p:sldMasterIdLst>
  <p:notesMasterIdLst>
    <p:notesMasterId r:id="rId36"/>
  </p:notesMasterIdLst>
  <p:sldIdLst>
    <p:sldId id="281" r:id="rId4"/>
    <p:sldId id="288" r:id="rId5"/>
    <p:sldId id="282" r:id="rId6"/>
    <p:sldId id="262" r:id="rId7"/>
    <p:sldId id="278" r:id="rId8"/>
    <p:sldId id="283" r:id="rId9"/>
    <p:sldId id="274" r:id="rId10"/>
    <p:sldId id="289" r:id="rId11"/>
    <p:sldId id="275" r:id="rId12"/>
    <p:sldId id="265" r:id="rId13"/>
    <p:sldId id="264" r:id="rId14"/>
    <p:sldId id="259" r:id="rId15"/>
    <p:sldId id="276" r:id="rId16"/>
    <p:sldId id="271" r:id="rId17"/>
    <p:sldId id="280" r:id="rId18"/>
    <p:sldId id="267" r:id="rId19"/>
    <p:sldId id="258" r:id="rId20"/>
    <p:sldId id="266" r:id="rId21"/>
    <p:sldId id="268" r:id="rId22"/>
    <p:sldId id="279" r:id="rId23"/>
    <p:sldId id="261" r:id="rId24"/>
    <p:sldId id="269" r:id="rId25"/>
    <p:sldId id="270" r:id="rId26"/>
    <p:sldId id="287" r:id="rId27"/>
    <p:sldId id="272" r:id="rId28"/>
    <p:sldId id="277" r:id="rId29"/>
    <p:sldId id="257" r:id="rId30"/>
    <p:sldId id="263" r:id="rId31"/>
    <p:sldId id="273" r:id="rId32"/>
    <p:sldId id="260" r:id="rId33"/>
    <p:sldId id="256" r:id="rId34"/>
    <p:sldId id="290" r:id="rId35"/>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959"/>
    <p:restoredTop sz="94656"/>
  </p:normalViewPr>
  <p:slideViewPr>
    <p:cSldViewPr snapToGrid="0" snapToObjects="1">
      <p:cViewPr varScale="1">
        <p:scale>
          <a:sx n="85" d="100"/>
          <a:sy n="85" d="100"/>
        </p:scale>
        <p:origin x="114" y="45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2024/12/25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PlaceHolder 1"/>
          <p:cNvSpPr>
            <a:spLocks noGrp="1" noRot="1" noChangeAspect="1"/>
          </p:cNvSpPr>
          <p:nvPr>
            <p:ph type="sldImg"/>
          </p:nvPr>
        </p:nvSpPr>
        <p:spPr>
          <a:xfrm>
            <a:off x="1371600" y="1143000"/>
            <a:ext cx="4114800" cy="3086100"/>
          </a:xfrm>
          <a:prstGeom prst="rect">
            <a:avLst/>
          </a:prstGeom>
          <a:ln w="0">
            <a:noFill/>
          </a:ln>
        </p:spPr>
      </p:sp>
      <p:sp>
        <p:nvSpPr>
          <p:cNvPr id="81" name="PlaceHolder 2"/>
          <p:cNvSpPr>
            <a:spLocks noGrp="1"/>
          </p:cNvSpPr>
          <p:nvPr>
            <p:ph type="body"/>
          </p:nvPr>
        </p:nvSpPr>
        <p:spPr>
          <a:xfrm>
            <a:off x="685800" y="4400640"/>
            <a:ext cx="5486040" cy="3600000"/>
          </a:xfrm>
          <a:prstGeom prst="rect">
            <a:avLst/>
          </a:prstGeom>
          <a:noFill/>
          <a:ln w="0">
            <a:noFill/>
          </a:ln>
        </p:spPr>
        <p:txBody>
          <a:bodyPr anchor="t">
            <a:noAutofit/>
          </a:bodyPr>
          <a:lstStyle/>
          <a:p>
            <a:endParaRPr lang="en-US" sz="2000" b="0" strike="noStrike" spc="-1">
              <a:latin typeface="Arial"/>
            </a:endParaRPr>
          </a:p>
        </p:txBody>
      </p:sp>
      <p:sp>
        <p:nvSpPr>
          <p:cNvPr id="82" name="PlaceHolder 3"/>
          <p:cNvSpPr>
            <a:spLocks noGrp="1"/>
          </p:cNvSpPr>
          <p:nvPr>
            <p:ph type="sldNum"/>
          </p:nvPr>
        </p:nvSpPr>
        <p:spPr>
          <a:xfrm>
            <a:off x="3884760" y="8685360"/>
            <a:ext cx="2971440" cy="458280"/>
          </a:xfrm>
          <a:prstGeom prst="rect">
            <a:avLst/>
          </a:prstGeom>
          <a:noFill/>
          <a:ln w="0">
            <a:noFill/>
          </a:ln>
        </p:spPr>
        <p:txBody>
          <a:bodyPr anchor="b">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7F5C47-60B8-4959-B99C-5BDD68F2690A}" type="slidenum">
              <a:rPr kumimoji="1" lang="en-US" sz="1200" b="0" i="0" u="none" strike="noStrike" kern="1200" cap="none" spc="-1" normalizeH="0" baseline="0" noProof="0">
                <a:ln>
                  <a:noFill/>
                </a:ln>
                <a:solidFill>
                  <a:prstClr val="black"/>
                </a:solidFill>
                <a:effectLst/>
                <a:uLnTx/>
                <a:uFillTx/>
                <a:latin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en-US" sz="1200" b="0" i="0" u="none" strike="noStrike" kern="1200" cap="none" spc="-1" normalizeH="0" baseline="0" noProof="0">
              <a:ln>
                <a:noFill/>
              </a:ln>
              <a:solidFill>
                <a:prstClr val="black"/>
              </a:solidFill>
              <a:effectLst/>
              <a:uLnTx/>
              <a:uFillTx/>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7044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8"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extLst>
      <p:ext uri="{BB962C8B-B14F-4D97-AF65-F5344CB8AC3E}">
        <p14:creationId xmlns:p14="http://schemas.microsoft.com/office/powerpoint/2010/main" val="1676938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10"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3864986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12"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13"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1257823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Tree>
    <p:extLst>
      <p:ext uri="{BB962C8B-B14F-4D97-AF65-F5344CB8AC3E}">
        <p14:creationId xmlns:p14="http://schemas.microsoft.com/office/powerpoint/2010/main" val="126899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685800" y="1122480"/>
            <a:ext cx="7772040" cy="1106676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extLst>
      <p:ext uri="{BB962C8B-B14F-4D97-AF65-F5344CB8AC3E}">
        <p14:creationId xmlns:p14="http://schemas.microsoft.com/office/powerpoint/2010/main" val="34084007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17"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18"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19"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11630064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21"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22"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23"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46464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25"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26"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27"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29259896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29"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0"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36229736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32"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3"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4"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5"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34738527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37"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8"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9"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40"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41"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42"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35940261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039287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29301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4"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extLst>
      <p:ext uri="{BB962C8B-B14F-4D97-AF65-F5344CB8AC3E}">
        <p14:creationId xmlns:p14="http://schemas.microsoft.com/office/powerpoint/2010/main" val="6003791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6"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40893637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8"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9"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37051242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Tree>
    <p:extLst>
      <p:ext uri="{BB962C8B-B14F-4D97-AF65-F5344CB8AC3E}">
        <p14:creationId xmlns:p14="http://schemas.microsoft.com/office/powerpoint/2010/main" val="2239561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685800" y="1122480"/>
            <a:ext cx="7771680" cy="1106496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extLst>
      <p:ext uri="{BB962C8B-B14F-4D97-AF65-F5344CB8AC3E}">
        <p14:creationId xmlns:p14="http://schemas.microsoft.com/office/powerpoint/2010/main" val="21540724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13"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4"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5"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13926783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17"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8"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9"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17825595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21"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2"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3"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17916796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25"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6"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36119870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28"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9"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0"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1"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18265267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33"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4"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5"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6"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7"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8"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36163426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88720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2024/12/25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2024/12/25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2024/12/25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2024/12/25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2024/12/25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2024/12/25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2024/12/25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1122480"/>
            <a:ext cx="7772040" cy="2387160"/>
          </a:xfrm>
          <a:prstGeom prst="rect">
            <a:avLst/>
          </a:prstGeom>
          <a:noFill/>
          <a:ln w="0">
            <a:noFill/>
          </a:ln>
        </p:spPr>
        <p:txBody>
          <a:bodyPr anchor="b">
            <a:noAutofit/>
          </a:bodyPr>
          <a:lstStyle/>
          <a:p>
            <a:pPr algn="ctr">
              <a:lnSpc>
                <a:spcPct val="90000"/>
              </a:lnSpc>
            </a:pPr>
            <a:r>
              <a:rPr lang="ja-JP" sz="6000" b="0" strike="noStrike" spc="-1">
                <a:solidFill>
                  <a:srgbClr val="000000"/>
                </a:solidFill>
                <a:latin typeface="Calibri Light"/>
              </a:rPr>
              <a:t>マスター タイトルの書式設定</a:t>
            </a:r>
            <a:endParaRPr lang="en-US" sz="6000" b="0" strike="noStrike" spc="-1">
              <a:solidFill>
                <a:srgbClr val="000000"/>
              </a:solidFill>
              <a:latin typeface="Calibri"/>
            </a:endParaRPr>
          </a:p>
        </p:txBody>
      </p:sp>
      <p:sp>
        <p:nvSpPr>
          <p:cNvPr id="8" name="PlaceHolder 2"/>
          <p:cNvSpPr>
            <a:spLocks noGrp="1"/>
          </p:cNvSpPr>
          <p:nvPr>
            <p:ph type="dt"/>
          </p:nvPr>
        </p:nvSpPr>
        <p:spPr>
          <a:xfrm>
            <a:off x="628560" y="6356520"/>
            <a:ext cx="2057040" cy="364680"/>
          </a:xfrm>
          <a:prstGeom prst="rect">
            <a:avLst/>
          </a:prstGeom>
          <a:noFill/>
          <a:ln w="0">
            <a:noFill/>
          </a:ln>
        </p:spPr>
        <p:txBody>
          <a:bodyPr anchor="ctr">
            <a:noAutofit/>
          </a:bodyPr>
          <a:lstStyle/>
          <a:p>
            <a:pPr>
              <a:lnSpc>
                <a:spcPct val="100000"/>
              </a:lnSpc>
            </a:pPr>
            <a:fld id="{92795484-5F89-4350-9A94-B43A378258C8}" type="datetime">
              <a:rPr lang="en-US" sz="1200" b="0" strike="noStrike" spc="-1">
                <a:solidFill>
                  <a:srgbClr val="8B8B8B"/>
                </a:solidFill>
                <a:latin typeface="Calibri"/>
              </a:rPr>
              <a:t>12/25/2024</a:t>
            </a:fld>
            <a:endParaRPr lang="en-US" sz="1200" b="0" strike="noStrike" spc="-1">
              <a:latin typeface="Times New Roman"/>
            </a:endParaRPr>
          </a:p>
        </p:txBody>
      </p:sp>
      <p:sp>
        <p:nvSpPr>
          <p:cNvPr id="2" name="PlaceHolder 3"/>
          <p:cNvSpPr>
            <a:spLocks noGrp="1"/>
          </p:cNvSpPr>
          <p:nvPr>
            <p:ph type="ftr"/>
          </p:nvPr>
        </p:nvSpPr>
        <p:spPr>
          <a:xfrm>
            <a:off x="3029040" y="6356520"/>
            <a:ext cx="3085920" cy="364680"/>
          </a:xfrm>
          <a:prstGeom prst="rect">
            <a:avLst/>
          </a:prstGeom>
          <a:noFill/>
          <a:ln w="0">
            <a:noFill/>
          </a:ln>
        </p:spPr>
        <p:txBody>
          <a:bodyPr anchor="ctr">
            <a:noAutofit/>
          </a:bodyPr>
          <a:lstStyle/>
          <a:p>
            <a:endParaRPr lang="en-US" sz="2400" b="0" strike="noStrike" spc="-1">
              <a:latin typeface="Times New Roman"/>
            </a:endParaRPr>
          </a:p>
        </p:txBody>
      </p:sp>
      <p:sp>
        <p:nvSpPr>
          <p:cNvPr id="3" name="PlaceHolder 4"/>
          <p:cNvSpPr>
            <a:spLocks noGrp="1"/>
          </p:cNvSpPr>
          <p:nvPr>
            <p:ph type="sldNum"/>
          </p:nvPr>
        </p:nvSpPr>
        <p:spPr>
          <a:xfrm>
            <a:off x="6458040" y="6356520"/>
            <a:ext cx="2057040" cy="364680"/>
          </a:xfrm>
          <a:prstGeom prst="rect">
            <a:avLst/>
          </a:prstGeom>
          <a:noFill/>
          <a:ln w="0">
            <a:noFill/>
          </a:ln>
        </p:spPr>
        <p:txBody>
          <a:bodyPr anchor="ctr">
            <a:noAutofit/>
          </a:bodyPr>
          <a:lstStyle/>
          <a:p>
            <a:pPr algn="r">
              <a:lnSpc>
                <a:spcPct val="100000"/>
              </a:lnSpc>
            </a:pPr>
            <a:fld id="{93E65D6E-C358-422E-8923-DC3E42D038D7}" type="slidenum">
              <a:rPr lang="en-US" sz="1200" b="0" strike="noStrike" spc="-1">
                <a:solidFill>
                  <a:srgbClr val="8B8B8B"/>
                </a:solidFill>
                <a:latin typeface="Calibri"/>
              </a:rPr>
              <a:t>‹#›</a:t>
            </a:fld>
            <a:endParaRPr lang="en-US" sz="1200" b="0" strike="noStrike" spc="-1">
              <a:latin typeface="Times New Roman"/>
            </a:endParaRPr>
          </a:p>
        </p:txBody>
      </p:sp>
      <p:sp>
        <p:nvSpPr>
          <p:cNvPr id="4" name="正方形/長方形 7"/>
          <p:cNvSpPr/>
          <p:nvPr/>
        </p:nvSpPr>
        <p:spPr>
          <a:xfrm>
            <a:off x="279360" y="1295280"/>
            <a:ext cx="4471200" cy="5081400"/>
          </a:xfrm>
          <a:prstGeom prst="rect">
            <a:avLst/>
          </a:prstGeom>
          <a:solidFill>
            <a:schemeClr val="bg1"/>
          </a:solidFill>
          <a:ln>
            <a:noFill/>
          </a:ln>
          <a:effectLst>
            <a:outerShdw blurRad="127080" dist="50402"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5" name="正方形/長方形 8"/>
          <p:cNvSpPr/>
          <p:nvPr/>
        </p:nvSpPr>
        <p:spPr>
          <a:xfrm>
            <a:off x="281520" y="484920"/>
            <a:ext cx="8582760" cy="603000"/>
          </a:xfrm>
          <a:prstGeom prst="rect">
            <a:avLst/>
          </a:prstGeom>
          <a:gradFill rotWithShape="0">
            <a:gsLst>
              <a:gs pos="0">
                <a:srgbClr val="203864"/>
              </a:gs>
              <a:gs pos="100000">
                <a:srgbClr val="3660AB"/>
              </a:gs>
            </a:gsLst>
            <a:lin ang="0"/>
          </a:gradFill>
          <a:ln>
            <a:noFill/>
          </a:ln>
        </p:spPr>
        <p:style>
          <a:lnRef idx="2">
            <a:schemeClr val="accent1">
              <a:shade val="50000"/>
            </a:schemeClr>
          </a:lnRef>
          <a:fillRef idx="1">
            <a:schemeClr val="accent1"/>
          </a:fillRef>
          <a:effectRef idx="0">
            <a:schemeClr val="accent1"/>
          </a:effectRef>
          <a:fontRef idx="minor"/>
        </p:style>
      </p:sp>
      <p:sp>
        <p:nvSpPr>
          <p:cNvPr id="6"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ja-JP" sz="2800" b="0" strike="noStrike" spc="-1">
                <a:solidFill>
                  <a:srgbClr val="000000"/>
                </a:solidFill>
                <a:latin typeface="Calibri"/>
              </a:rPr>
              <a:t>クリックしてアウトラインのテキストを編集</a:t>
            </a:r>
            <a:endParaRPr lang="en-US" sz="2800" b="0" strike="noStrike" spc="-1">
              <a:solidFill>
                <a:srgbClr val="000000"/>
              </a:solidFill>
              <a:latin typeface="Calibri"/>
            </a:endParaRPr>
          </a:p>
          <a:p>
            <a:pPr marL="864000" lvl="1" indent="-324000">
              <a:spcBef>
                <a:spcPts val="1134"/>
              </a:spcBef>
              <a:buClr>
                <a:srgbClr val="000000"/>
              </a:buClr>
              <a:buSzPct val="75000"/>
              <a:buFont typeface="Symbol" charset="2"/>
              <a:buChar char=""/>
            </a:pPr>
            <a:r>
              <a:rPr lang="en-US" sz="2000" b="0" strike="noStrike" spc="-1">
                <a:solidFill>
                  <a:srgbClr val="000000"/>
                </a:solidFill>
                <a:latin typeface="Calibri"/>
              </a:rPr>
              <a:t>2</a:t>
            </a:r>
            <a:r>
              <a:rPr lang="ja-JP" sz="2000" b="0" strike="noStrike" spc="-1">
                <a:solidFill>
                  <a:srgbClr val="000000"/>
                </a:solidFill>
                <a:latin typeface="Calibri"/>
              </a:rPr>
              <a:t>レベル目のアウトライン</a:t>
            </a:r>
            <a:endParaRPr lang="en-US" sz="2000" b="0" strike="noStrike" spc="-1">
              <a:solidFill>
                <a:srgbClr val="000000"/>
              </a:solidFill>
              <a:latin typeface="Calibri"/>
            </a:endParaRP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Calibri"/>
              </a:rPr>
              <a:t>3</a:t>
            </a:r>
            <a:r>
              <a:rPr lang="ja-JP" sz="1800" b="0" strike="noStrike" spc="-1">
                <a:solidFill>
                  <a:srgbClr val="000000"/>
                </a:solidFill>
                <a:latin typeface="Calibri"/>
              </a:rPr>
              <a:t>レベル目のアウトライン</a:t>
            </a:r>
            <a:endParaRPr lang="en-US" sz="1800" b="0" strike="noStrike" spc="-1">
              <a:solidFill>
                <a:srgbClr val="000000"/>
              </a:solidFill>
              <a:latin typeface="Calibri"/>
            </a:endParaRPr>
          </a:p>
          <a:p>
            <a:pPr marL="1728000" lvl="3" indent="-216000">
              <a:spcBef>
                <a:spcPts val="567"/>
              </a:spcBef>
              <a:buClr>
                <a:srgbClr val="000000"/>
              </a:buClr>
              <a:buSzPct val="75000"/>
              <a:buFont typeface="Symbol" charset="2"/>
              <a:buChar char=""/>
            </a:pPr>
            <a:r>
              <a:rPr lang="en-US" sz="1800" b="0" strike="noStrike" spc="-1">
                <a:solidFill>
                  <a:srgbClr val="000000"/>
                </a:solidFill>
                <a:latin typeface="Calibri"/>
              </a:rPr>
              <a:t>4</a:t>
            </a:r>
            <a:r>
              <a:rPr lang="ja-JP" sz="1800" b="0" strike="noStrike" spc="-1">
                <a:solidFill>
                  <a:srgbClr val="000000"/>
                </a:solidFill>
                <a:latin typeface="Calibri"/>
              </a:rPr>
              <a:t>レベル目のアウトライン</a:t>
            </a:r>
            <a:endParaRPr lang="en-US" sz="1800" b="0" strike="noStrike" spc="-1">
              <a:solidFill>
                <a:srgbClr val="000000"/>
              </a:solidFill>
              <a:latin typeface="Calibri"/>
            </a:endParaRP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5</a:t>
            </a:r>
            <a:r>
              <a:rPr lang="ja-JP" sz="2000" b="0" strike="noStrike" spc="-1">
                <a:solidFill>
                  <a:srgbClr val="000000"/>
                </a:solidFill>
                <a:latin typeface="Calibri"/>
              </a:rPr>
              <a:t>レベル目のアウトライン</a:t>
            </a:r>
            <a:endParaRPr lang="en-US" sz="2000" b="0" strike="noStrike" spc="-1">
              <a:solidFill>
                <a:srgbClr val="000000"/>
              </a:solidFill>
              <a:latin typeface="Calibri"/>
            </a:endParaRP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6</a:t>
            </a:r>
            <a:r>
              <a:rPr lang="ja-JP" sz="2000" b="0" strike="noStrike" spc="-1">
                <a:solidFill>
                  <a:srgbClr val="000000"/>
                </a:solidFill>
                <a:latin typeface="Calibri"/>
              </a:rPr>
              <a:t>レベル目のアウトライン</a:t>
            </a:r>
            <a:endParaRPr lang="en-US" sz="2000" b="0" strike="noStrike" spc="-1">
              <a:solidFill>
                <a:srgbClr val="000000"/>
              </a:solidFill>
              <a:latin typeface="Calibri"/>
            </a:endParaRP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7</a:t>
            </a:r>
            <a:r>
              <a:rPr lang="ja-JP" sz="2000" b="0" strike="noStrike" spc="-1">
                <a:solidFill>
                  <a:srgbClr val="000000"/>
                </a:solidFill>
                <a:latin typeface="Calibri"/>
              </a:rPr>
              <a:t>レベル目のアウトライン</a:t>
            </a:r>
            <a:endParaRPr lang="en-US" sz="2000" b="0" strike="noStrike" spc="-1">
              <a:solidFill>
                <a:srgbClr val="000000"/>
              </a:solidFill>
              <a:latin typeface="Calibri"/>
            </a:endParaRPr>
          </a:p>
        </p:txBody>
      </p:sp>
    </p:spTree>
    <p:extLst>
      <p:ext uri="{BB962C8B-B14F-4D97-AF65-F5344CB8AC3E}">
        <p14:creationId xmlns:p14="http://schemas.microsoft.com/office/powerpoint/2010/main" val="42836474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正方形/長方形 7"/>
          <p:cNvSpPr/>
          <p:nvPr/>
        </p:nvSpPr>
        <p:spPr>
          <a:xfrm>
            <a:off x="279360" y="1295280"/>
            <a:ext cx="4470840" cy="5081040"/>
          </a:xfrm>
          <a:prstGeom prst="rect">
            <a:avLst/>
          </a:prstGeom>
          <a:solidFill>
            <a:schemeClr val="bg1"/>
          </a:solidFill>
          <a:ln>
            <a:noFill/>
          </a:ln>
          <a:effectLst>
            <a:outerShdw blurRad="127080" dist="49893"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4" name="正方形/長方形 8"/>
          <p:cNvSpPr/>
          <p:nvPr/>
        </p:nvSpPr>
        <p:spPr>
          <a:xfrm>
            <a:off x="281520" y="484920"/>
            <a:ext cx="8582400" cy="602640"/>
          </a:xfrm>
          <a:prstGeom prst="rect">
            <a:avLst/>
          </a:prstGeom>
          <a:gradFill rotWithShape="0">
            <a:gsLst>
              <a:gs pos="0">
                <a:srgbClr val="203864"/>
              </a:gs>
              <a:gs pos="100000">
                <a:srgbClr val="3660AB"/>
              </a:gs>
            </a:gsLst>
            <a:lin ang="0"/>
          </a:gradFill>
          <a:ln>
            <a:noFill/>
          </a:ln>
        </p:spPr>
        <p:style>
          <a:lnRef idx="2">
            <a:schemeClr val="accent1">
              <a:shade val="50000"/>
            </a:schemeClr>
          </a:lnRef>
          <a:fillRef idx="1">
            <a:schemeClr val="accent1"/>
          </a:fillRef>
          <a:effectRef idx="0">
            <a:schemeClr val="accent1"/>
          </a:effectRef>
          <a:fontRef idx="minor"/>
        </p:style>
      </p:sp>
      <p:sp>
        <p:nvSpPr>
          <p:cNvPr id="2"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r>
              <a:rPr lang="ja-JP" sz="1800" b="0" strike="noStrike" spc="-1">
                <a:latin typeface="Arial"/>
              </a:rPr>
              <a:t>クリックしてタイトルテキストを編集</a:t>
            </a:r>
            <a:endParaRPr lang="en-US" sz="1800" b="0" strike="noStrike" spc="-1">
              <a:latin typeface="Arial"/>
            </a:endParaRPr>
          </a:p>
        </p:txBody>
      </p:sp>
    </p:spTree>
    <p:extLst>
      <p:ext uri="{BB962C8B-B14F-4D97-AF65-F5344CB8AC3E}">
        <p14:creationId xmlns:p14="http://schemas.microsoft.com/office/powerpoint/2010/main" val="318558851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4.xml"/><Relationship Id="rId5" Type="http://schemas.openxmlformats.org/officeDocument/2006/relationships/image" Target="../media/image3.jp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24.xml"/><Relationship Id="rId5" Type="http://schemas.openxmlformats.org/officeDocument/2006/relationships/image" Target="../media/image17.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8.bmp"/><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24.xml"/><Relationship Id="rId5" Type="http://schemas.openxmlformats.org/officeDocument/2006/relationships/image" Target="../media/image19.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37.xml"/><Relationship Id="rId5" Type="http://schemas.openxmlformats.org/officeDocument/2006/relationships/image" Target="../media/image4.jp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24.xml"/><Relationship Id="rId5" Type="http://schemas.openxmlformats.org/officeDocument/2006/relationships/image" Target="../media/image24.jp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37.xml"/><Relationship Id="rId5" Type="http://schemas.openxmlformats.org/officeDocument/2006/relationships/image" Target="../media/image28.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24.xml"/><Relationship Id="rId5" Type="http://schemas.openxmlformats.org/officeDocument/2006/relationships/image" Target="../media/image30.pn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4.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24.xml"/><Relationship Id="rId5" Type="http://schemas.openxmlformats.org/officeDocument/2006/relationships/image" Target="../media/image10.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1.jpe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7.xml"/><Relationship Id="rId5" Type="http://schemas.openxmlformats.org/officeDocument/2006/relationships/image" Target="../media/image12.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24.xml"/><Relationship Id="rId5" Type="http://schemas.openxmlformats.org/officeDocument/2006/relationships/image" Target="../media/image1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カラビナソーラーライト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105×40×15mm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機　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電源</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ソーラー</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/108×43×17mm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太陽光で充電できるため電源いらずで、便利な手のひらサイズのコンパクトで可愛らしいライトです。名入れプリントも可能ですので、オリジナルグッズやノベルティアイテムとしてもおすすめです。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856578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スリムフロストボトル </a:t>
            </a:r>
            <a:r>
              <a:rPr lang="en-US" altLang="ja-JP" sz="2000" dirty="0">
                <a:solidFill>
                  <a:schemeClr val="bg1"/>
                </a:solidFill>
                <a:latin typeface="Meiryo UI" panose="020B0604030504040204" pitchFamily="34" charset="-128"/>
                <a:ea typeface="Meiryo UI" panose="020B0604030504040204" pitchFamily="34" charset="-128"/>
              </a:rPr>
              <a:t>500</a:t>
            </a:r>
            <a:r>
              <a:rPr lang="en" altLang="ja-JP" sz="2000" dirty="0">
                <a:solidFill>
                  <a:schemeClr val="bg1"/>
                </a:solidFill>
                <a:latin typeface="Meiryo UI" panose="020B0604030504040204" pitchFamily="34" charset="-128"/>
                <a:ea typeface="Meiryo UI" panose="020B0604030504040204" pitchFamily="34" charset="-128"/>
              </a:rPr>
              <a:t>ml </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AS</a:t>
            </a:r>
            <a:r>
              <a:rPr lang="ja-JP" altLang="en"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PP</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φ67×187</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500ml</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機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80℃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考：食品衛生検査済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ブルー、クリア、ブラック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ノベルティ用にも最適な、フロストな半透明ボディが爽やかかつシンプルなスリムボディです。カラーバリエーションは全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色。オリジナルデザインの名入れプリントに合わせてお選びください。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AAD2B8C-05C4-732C-F513-EA808B77EE4E}"/>
              </a:ext>
            </a:extLst>
          </p:cNvPr>
          <p:cNvPicPr>
            <a:picLocks noChangeAspect="1"/>
          </p:cNvPicPr>
          <p:nvPr/>
        </p:nvPicPr>
        <p:blipFill>
          <a:blip r:embed="rId5"/>
          <a:stretch>
            <a:fillRect/>
          </a:stretch>
        </p:blipFill>
        <p:spPr>
          <a:xfrm>
            <a:off x="638795" y="1371901"/>
            <a:ext cx="3711819" cy="3711819"/>
          </a:xfrm>
          <a:prstGeom prst="rect">
            <a:avLst/>
          </a:prstGeom>
        </p:spPr>
      </p:pic>
    </p:spTree>
    <p:extLst>
      <p:ext uri="{BB962C8B-B14F-4D97-AF65-F5344CB8AC3E}">
        <p14:creationId xmlns:p14="http://schemas.microsoft.com/office/powerpoint/2010/main" val="2858267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ダブルウォールタンブラー</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バンブーファイバー配合</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、ﾊﾞﾝﾌﾞｰﾌｧｲﾊﾞｰ 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φ92×128</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340ml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本体耐熱温度</a:t>
            </a:r>
            <a:r>
              <a:rPr lang="en-US" altLang="ja-JP" sz="900" dirty="0">
                <a:latin typeface="Meiryo UI" panose="020B0604030504040204" pitchFamily="34" charset="-128"/>
                <a:ea typeface="Meiryo UI" panose="020B0604030504040204" pitchFamily="34" charset="-128"/>
              </a:rPr>
              <a:t>100℃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軽量で割れにくく</a:t>
            </a:r>
            <a:r>
              <a:rPr lang="en-US" altLang="ja-JP" sz="1600" dirty="0" err="1"/>
              <a:t>SDgs</a:t>
            </a:r>
            <a:r>
              <a:rPr lang="ja-JP" altLang="en-US" sz="1600" dirty="0"/>
              <a:t>に貢献できる、バイブーファイバー配合素材のタンブラーです。カラーバリエーションはホワイト、ブラック、カーキの全</a:t>
            </a:r>
            <a:r>
              <a:rPr lang="en-US" altLang="ja-JP" sz="1600" dirty="0"/>
              <a:t>3</a:t>
            </a:r>
            <a:r>
              <a:rPr lang="ja-JP" altLang="en-US" sz="1600" dirty="0"/>
              <a:t>色展開。特典用やノベルティ用におすすめ。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F9D5AE4-11E4-8BCC-FBE8-3C2D45AB9F7D}"/>
              </a:ext>
            </a:extLst>
          </p:cNvPr>
          <p:cNvPicPr>
            <a:picLocks noChangeAspect="1"/>
          </p:cNvPicPr>
          <p:nvPr/>
        </p:nvPicPr>
        <p:blipFill>
          <a:blip r:embed="rId5"/>
          <a:stretch>
            <a:fillRect/>
          </a:stretch>
        </p:blipFill>
        <p:spPr>
          <a:xfrm>
            <a:off x="705073" y="1397246"/>
            <a:ext cx="3636743" cy="3636743"/>
          </a:xfrm>
          <a:prstGeom prst="rect">
            <a:avLst/>
          </a:prstGeom>
        </p:spPr>
      </p:pic>
    </p:spTree>
    <p:extLst>
      <p:ext uri="{BB962C8B-B14F-4D97-AF65-F5344CB8AC3E}">
        <p14:creationId xmlns:p14="http://schemas.microsoft.com/office/powerpoint/2010/main" val="2336144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a:solidFill>
                  <a:schemeClr val="bg1"/>
                </a:solidFill>
                <a:latin typeface="Meiryo UI" panose="020B0604030504040204" pitchFamily="34" charset="-128"/>
                <a:ea typeface="Meiryo UI" panose="020B0604030504040204" pitchFamily="34" charset="-128"/>
              </a:rPr>
              <a:t>USB</a:t>
            </a:r>
            <a:r>
              <a:rPr lang="ja-JP" altLang="en-US" sz="2000">
                <a:solidFill>
                  <a:schemeClr val="bg1"/>
                </a:solidFill>
                <a:latin typeface="Meiryo UI" panose="020B0604030504040204" pitchFamily="34" charset="-128"/>
                <a:ea typeface="Meiryo UI" panose="020B0604030504040204" pitchFamily="34" charset="-128"/>
              </a:rPr>
              <a:t>ハブ フラット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ABS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52×41×10mm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a:t>
            </a:r>
            <a:r>
              <a:rPr lang="en" altLang="ja-JP" sz="900" dirty="0">
                <a:latin typeface="Meiryo UI" panose="020B0604030504040204" pitchFamily="34" charset="-128"/>
                <a:ea typeface="Meiryo UI" panose="020B0604030504040204" pitchFamily="34" charset="-128"/>
              </a:rPr>
              <a:t>USB2.0</a:t>
            </a:r>
            <a:r>
              <a:rPr lang="ja-JP" altLang="en-US" sz="900">
                <a:latin typeface="Meiryo UI" panose="020B0604030504040204" pitchFamily="34" charset="-128"/>
                <a:ea typeface="Meiryo UI" panose="020B0604030504040204" pitchFamily="34" charset="-128"/>
              </a:rPr>
              <a:t>規格</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パソコンまわりにあると便利な</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ポートタイプの</a:t>
            </a:r>
            <a:r>
              <a:rPr lang="en" altLang="ja-JP" sz="1600" dirty="0">
                <a:latin typeface="Meiryo UI" panose="020B0604030504040204" pitchFamily="34" charset="-128"/>
                <a:ea typeface="Meiryo UI" panose="020B0604030504040204" pitchFamily="34" charset="-128"/>
              </a:rPr>
              <a:t>USB</a:t>
            </a:r>
            <a:r>
              <a:rPr lang="ja-JP" altLang="en-US" sz="1600">
                <a:latin typeface="Meiryo UI" panose="020B0604030504040204" pitchFamily="34" charset="-128"/>
                <a:ea typeface="Meiryo UI" panose="020B0604030504040204" pitchFamily="34" charset="-128"/>
              </a:rPr>
              <a:t>ハブです。デザインは非常にシンプルですっきりとしています。オリジナルデザインの名入れプリントもよく映えて、販促用に最適！</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DFB725AA-F767-644F-8E89-76FFEA4D4304}"/>
              </a:ext>
            </a:extLst>
          </p:cNvPr>
          <p:cNvPicPr>
            <a:picLocks noChangeAspect="1"/>
          </p:cNvPicPr>
          <p:nvPr/>
        </p:nvPicPr>
        <p:blipFill>
          <a:blip r:embed="rId5"/>
          <a:stretch>
            <a:fillRect/>
          </a:stretch>
        </p:blipFill>
        <p:spPr>
          <a:xfrm>
            <a:off x="381509" y="2008121"/>
            <a:ext cx="4216544" cy="2236512"/>
          </a:xfrm>
          <a:prstGeom prst="rect">
            <a:avLst/>
          </a:prstGeom>
        </p:spPr>
      </p:pic>
    </p:spTree>
    <p:extLst>
      <p:ext uri="{BB962C8B-B14F-4D97-AF65-F5344CB8AC3E}">
        <p14:creationId xmlns:p14="http://schemas.microsoft.com/office/powerpoint/2010/main" val="1950608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Wood</a:t>
            </a:r>
            <a:r>
              <a:rPr lang="ja-JP" altLang="en-US" sz="2000" dirty="0">
                <a:solidFill>
                  <a:schemeClr val="bg1"/>
                </a:solidFill>
                <a:latin typeface="Meiryo UI" panose="020B0604030504040204" pitchFamily="34" charset="-128"/>
                <a:ea typeface="Meiryo UI" panose="020B0604030504040204" pitchFamily="34" charset="-128"/>
              </a:rPr>
              <a:t>シューホーン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素材：木（樺）</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200×38×11mm</a:t>
            </a:r>
          </a:p>
          <a:p>
            <a:r>
              <a:rPr lang="ja-JP" altLang="en-US" sz="900" dirty="0">
                <a:latin typeface="Meiryo UI" panose="020B0604030504040204" pitchFamily="34" charset="-128"/>
                <a:ea typeface="Meiryo UI" panose="020B0604030504040204" pitchFamily="34" charset="-128"/>
              </a:rPr>
              <a:t>包装：箱入　箱サイズ／</a:t>
            </a:r>
            <a:r>
              <a:rPr lang="en-US" altLang="ja-JP" sz="900" dirty="0">
                <a:latin typeface="Meiryo UI" panose="020B0604030504040204" pitchFamily="34" charset="-128"/>
                <a:ea typeface="Meiryo UI" panose="020B0604030504040204" pitchFamily="34" charset="-128"/>
              </a:rPr>
              <a:t>228×60×35mm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比較的コンパクトな</a:t>
            </a:r>
            <a:r>
              <a:rPr lang="en-US" altLang="ja-JP" sz="1600" dirty="0"/>
              <a:t>200×38×11mm</a:t>
            </a:r>
            <a:r>
              <a:rPr lang="ja-JP" altLang="en-US" sz="1600" dirty="0"/>
              <a:t>サイズで持ち歩くのにも便利でシンプルな靴べらです。温かみのある木製で愛着も湧きやすいアイテム。ノベルティ用にも人気です。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dirty="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FCD5A7F-C8FD-4999-8E9A-B4D9615038A9}"/>
              </a:ext>
            </a:extLst>
          </p:cNvPr>
          <p:cNvPicPr>
            <a:picLocks noChangeAspect="1"/>
          </p:cNvPicPr>
          <p:nvPr/>
        </p:nvPicPr>
        <p:blipFill>
          <a:blip r:embed="rId5"/>
          <a:stretch>
            <a:fillRect/>
          </a:stretch>
        </p:blipFill>
        <p:spPr>
          <a:xfrm>
            <a:off x="681224" y="1376535"/>
            <a:ext cx="3638550" cy="3638550"/>
          </a:xfrm>
          <a:prstGeom prst="rect">
            <a:avLst/>
          </a:prstGeom>
        </p:spPr>
      </p:pic>
    </p:spTree>
    <p:extLst>
      <p:ext uri="{BB962C8B-B14F-4D97-AF65-F5344CB8AC3E}">
        <p14:creationId xmlns:p14="http://schemas.microsoft.com/office/powerpoint/2010/main" val="2631814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エマージェンシーボトルキット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材：ボトル：</a:t>
            </a:r>
            <a:r>
              <a:rPr lang="en-US" altLang="ja-JP" sz="900" dirty="0">
                <a:latin typeface="Meiryo UI" panose="020B0604030504040204" pitchFamily="34" charset="-128"/>
                <a:ea typeface="Meiryo UI" panose="020B0604030504040204" pitchFamily="34" charset="-128"/>
              </a:rPr>
              <a:t>AS</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：ボトル：</a:t>
            </a:r>
            <a:r>
              <a:rPr lang="el-GR" altLang="ja-JP" sz="900" dirty="0">
                <a:latin typeface="Meiryo UI" panose="020B0604030504040204" pitchFamily="34" charset="-128"/>
                <a:ea typeface="Meiryo UI" panose="020B0604030504040204" pitchFamily="34" charset="-128"/>
              </a:rPr>
              <a:t>φ75×190</a:t>
            </a:r>
            <a:r>
              <a:rPr lang="en-US"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（包装形態：化粧箱：</a:t>
            </a:r>
            <a:r>
              <a:rPr lang="en-US" altLang="ja-JP" sz="900" dirty="0">
                <a:latin typeface="Meiryo UI" panose="020B0604030504040204" pitchFamily="34" charset="-128"/>
                <a:ea typeface="Meiryo UI" panose="020B0604030504040204" pitchFamily="34" charset="-128"/>
              </a:rPr>
              <a:t>80×80×200mm</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190g</a:t>
            </a:r>
          </a:p>
          <a:p>
            <a:r>
              <a:rPr lang="ja-JP" altLang="en-US" sz="900">
                <a:latin typeface="Meiryo UI" panose="020B0604030504040204" pitchFamily="34" charset="-128"/>
                <a:ea typeface="Meiryo UI" panose="020B0604030504040204" pitchFamily="34" charset="-128"/>
              </a:rPr>
              <a:t>付属品：セット内容：ウォーターボトル（満水容量</a:t>
            </a:r>
            <a:r>
              <a:rPr lang="en-US" altLang="ja-JP" sz="900" dirty="0">
                <a:latin typeface="Meiryo UI" panose="020B0604030504040204" pitchFamily="34" charset="-128"/>
                <a:ea typeface="Meiryo UI" panose="020B0604030504040204" pitchFamily="34" charset="-128"/>
              </a:rPr>
              <a:t>690ml)</a:t>
            </a:r>
            <a:r>
              <a:rPr lang="ja-JP" altLang="en-US" sz="900">
                <a:latin typeface="Meiryo UI" panose="020B0604030504040204" pitchFamily="34" charset="-128"/>
                <a:ea typeface="Meiryo UI" panose="020B0604030504040204" pitchFamily="34" charset="-128"/>
              </a:rPr>
              <a:t>・懐中電灯、</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防寒用アルミシート、マスク、救急絆創膏</a:t>
            </a:r>
            <a:r>
              <a:rPr lang="en-US" altLang="ja-JP" sz="900" dirty="0">
                <a:latin typeface="Meiryo UI" panose="020B0604030504040204" pitchFamily="34" charset="-128"/>
                <a:ea typeface="Meiryo UI" panose="020B0604030504040204" pitchFamily="34" charset="-128"/>
              </a:rPr>
              <a:t>2</a:t>
            </a:r>
            <a:r>
              <a:rPr lang="ja-JP" altLang="en-US" sz="900">
                <a:latin typeface="Meiryo UI" panose="020B0604030504040204" pitchFamily="34" charset="-128"/>
                <a:ea typeface="Meiryo UI" panose="020B0604030504040204" pitchFamily="34" charset="-128"/>
              </a:rPr>
              <a:t>枚</a:t>
            </a:r>
          </a:p>
          <a:p>
            <a:r>
              <a:rPr lang="ja-JP" altLang="en-US" sz="900">
                <a:latin typeface="Meiryo UI" panose="020B0604030504040204" pitchFamily="34" charset="-128"/>
                <a:ea typeface="Meiryo UI" panose="020B0604030504040204" pitchFamily="34" charset="-128"/>
              </a:rPr>
              <a:t>生産国：日本国内でセット加工しています。</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考：電池（懐中電灯）：単</a:t>
            </a:r>
            <a:r>
              <a:rPr lang="en-US" altLang="ja-JP" sz="900" dirty="0">
                <a:latin typeface="Meiryo UI" panose="020B0604030504040204" pitchFamily="34" charset="-128"/>
                <a:ea typeface="Meiryo UI" panose="020B0604030504040204" pitchFamily="34" charset="-128"/>
              </a:rPr>
              <a:t>4</a:t>
            </a:r>
            <a:r>
              <a:rPr lang="ja-JP" altLang="en-US" sz="900">
                <a:latin typeface="Meiryo UI" panose="020B0604030504040204" pitchFamily="34" charset="-128"/>
                <a:ea typeface="Meiryo UI" panose="020B0604030504040204" pitchFamily="34" charset="-128"/>
              </a:rPr>
              <a:t>電池</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本使用（別売</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携帯がしやすいウォーターボトルに非常時重宝する懐中電灯、防寒用アルミシート、マスク、救急絆創膏をセットしました。ご家庭で必要なものを追加封入して常備する事もできます。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DA9E699C-BDC2-2303-152F-4E6E7D9A5833}"/>
              </a:ext>
            </a:extLst>
          </p:cNvPr>
          <p:cNvPicPr>
            <a:picLocks noChangeAspect="1"/>
          </p:cNvPicPr>
          <p:nvPr/>
        </p:nvPicPr>
        <p:blipFill>
          <a:blip r:embed="rId5"/>
          <a:stretch>
            <a:fillRect/>
          </a:stretch>
        </p:blipFill>
        <p:spPr>
          <a:xfrm>
            <a:off x="690362" y="1371901"/>
            <a:ext cx="3702827" cy="3702827"/>
          </a:xfrm>
          <a:prstGeom prst="rect">
            <a:avLst/>
          </a:prstGeom>
        </p:spPr>
      </p:pic>
    </p:spTree>
    <p:extLst>
      <p:ext uri="{BB962C8B-B14F-4D97-AF65-F5344CB8AC3E}">
        <p14:creationId xmlns:p14="http://schemas.microsoft.com/office/powerpoint/2010/main" val="855483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防災緊急</a:t>
            </a:r>
            <a:r>
              <a:rPr lang="en-US" altLang="ja-JP" sz="2000" dirty="0">
                <a:solidFill>
                  <a:schemeClr val="bg1"/>
                </a:solidFill>
                <a:latin typeface="Meiryo UI" panose="020B0604030504040204" pitchFamily="34" charset="-128"/>
                <a:ea typeface="Meiryo UI" panose="020B0604030504040204" pitchFamily="34" charset="-128"/>
              </a:rPr>
              <a:t>6</a:t>
            </a:r>
            <a:r>
              <a:rPr lang="ja-JP" altLang="en-US" sz="2000" dirty="0">
                <a:solidFill>
                  <a:schemeClr val="bg1"/>
                </a:solidFill>
                <a:latin typeface="Meiryo UI" panose="020B0604030504040204" pitchFamily="34" charset="-128"/>
                <a:ea typeface="Meiryo UI" panose="020B0604030504040204" pitchFamily="34" charset="-128"/>
              </a:rPr>
              <a:t>点セット 巾着タイプ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コットン マスク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不織布</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 アルミブランケット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アルミ蒸着</a:t>
            </a:r>
            <a:r>
              <a:rPr lang="en-US" altLang="ja-JP" sz="900" dirty="0">
                <a:latin typeface="Meiryo UI" panose="020B0604030504040204" pitchFamily="34" charset="-128"/>
                <a:ea typeface="Meiryo UI" panose="020B0604030504040204" pitchFamily="34" charset="-128"/>
              </a:rPr>
              <a:t>PET </a:t>
            </a:r>
            <a:r>
              <a:rPr lang="ja-JP" altLang="en-US" sz="900" dirty="0">
                <a:latin typeface="Meiryo UI" panose="020B0604030504040204" pitchFamily="34" charset="-128"/>
                <a:ea typeface="Meiryo UI" panose="020B0604030504040204" pitchFamily="34" charset="-128"/>
              </a:rPr>
              <a:t>防災ガイド</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 マスキングテープ</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スカッシュボールペン</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AS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サイズ：巾着</a:t>
            </a:r>
            <a:r>
              <a:rPr lang="en-US" altLang="ja-JP" sz="900" dirty="0">
                <a:latin typeface="Meiryo UI" panose="020B0604030504040204" pitchFamily="34" charset="-128"/>
                <a:ea typeface="Meiryo UI" panose="020B0604030504040204" pitchFamily="34" charset="-128"/>
              </a:rPr>
              <a:t>/175×240(mm) </a:t>
            </a:r>
            <a:r>
              <a:rPr lang="ja-JP" altLang="en-US" sz="900" dirty="0">
                <a:latin typeface="Meiryo UI" panose="020B0604030504040204" pitchFamily="34" charset="-128"/>
                <a:ea typeface="Meiryo UI" panose="020B0604030504040204" pitchFamily="34" charset="-128"/>
              </a:rPr>
              <a:t>マスク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165×95(mm) </a:t>
            </a:r>
            <a:r>
              <a:rPr lang="ja-JP" altLang="en-US" sz="900" dirty="0">
                <a:latin typeface="Meiryo UI" panose="020B0604030504040204" pitchFamily="34" charset="-128"/>
                <a:ea typeface="Meiryo UI" panose="020B0604030504040204" pitchFamily="34" charset="-128"/>
              </a:rPr>
              <a:t>アルミブランケット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700×1400(mm) </a:t>
            </a:r>
            <a:r>
              <a:rPr lang="ja-JP" altLang="en-US" sz="900" dirty="0">
                <a:latin typeface="Meiryo UI" panose="020B0604030504040204" pitchFamily="34" charset="-128"/>
                <a:ea typeface="Meiryo UI" panose="020B0604030504040204" pitchFamily="34" charset="-128"/>
              </a:rPr>
              <a:t>マスキングテープ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15×2000(mm) </a:t>
            </a:r>
            <a:r>
              <a:rPr lang="ja-JP" altLang="en-US" sz="900" dirty="0">
                <a:latin typeface="Meiryo UI" panose="020B0604030504040204" pitchFamily="34" charset="-128"/>
                <a:ea typeface="Meiryo UI" panose="020B0604030504040204" pitchFamily="34" charset="-128"/>
              </a:rPr>
              <a:t>スカッシュボールペン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144(mm)</a:t>
            </a:r>
            <a:r>
              <a:rPr lang="ja-JP" altLang="en-US" sz="900" dirty="0">
                <a:latin typeface="Meiryo UI" panose="020B0604030504040204" pitchFamily="34" charset="-128"/>
                <a:ea typeface="Meiryo UI" panose="020B0604030504040204" pitchFamily="34" charset="-128"/>
              </a:rPr>
              <a:t>防災ガイド</a:t>
            </a:r>
            <a:r>
              <a:rPr lang="en-US" altLang="ja-JP" sz="900" dirty="0">
                <a:latin typeface="Meiryo UI" panose="020B0604030504040204" pitchFamily="34" charset="-128"/>
                <a:ea typeface="Meiryo UI" panose="020B0604030504040204" pitchFamily="34" charset="-128"/>
              </a:rPr>
              <a:t>/70×105(mm)(mm)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災害発生時に避難所で役立つアイテムを、名入れができるコットン巾着袋に収納した</a:t>
            </a:r>
            <a:r>
              <a:rPr lang="en-US" altLang="ja-JP" sz="1600" dirty="0"/>
              <a:t>6</a:t>
            </a:r>
            <a:r>
              <a:rPr lang="ja-JP" altLang="en-US" sz="1600" dirty="0"/>
              <a:t>点セット。通勤通学用のバッグにも収納しやすいサイズ感です。防災啓発のノベルティに最適です。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3" name="図 32">
            <a:extLst>
              <a:ext uri="{FF2B5EF4-FFF2-40B4-BE49-F238E27FC236}">
                <a16:creationId xmlns:a16="http://schemas.microsoft.com/office/drawing/2014/main" id="{7397898C-74F5-2473-746A-67547DC45674}"/>
              </a:ext>
            </a:extLst>
          </p:cNvPr>
          <p:cNvPicPr>
            <a:picLocks noChangeAspect="1"/>
          </p:cNvPicPr>
          <p:nvPr/>
        </p:nvPicPr>
        <p:blipFill>
          <a:blip r:embed="rId5"/>
          <a:stretch>
            <a:fillRect/>
          </a:stretch>
        </p:blipFill>
        <p:spPr>
          <a:xfrm>
            <a:off x="726803" y="1396801"/>
            <a:ext cx="3590620" cy="3590620"/>
          </a:xfrm>
          <a:prstGeom prst="rect">
            <a:avLst/>
          </a:prstGeom>
        </p:spPr>
      </p:pic>
    </p:spTree>
    <p:extLst>
      <p:ext uri="{BB962C8B-B14F-4D97-AF65-F5344CB8AC3E}">
        <p14:creationId xmlns:p14="http://schemas.microsoft.com/office/powerpoint/2010/main" val="2519857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テントクロス保冷温ランチバッグ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カラー展開：ブラック、グレー、ネイビー、オリーブ</a:t>
            </a:r>
          </a:p>
          <a:p>
            <a:r>
              <a:rPr lang="ja-JP" altLang="en-US" sz="900" dirty="0">
                <a:latin typeface="Meiryo UI" panose="020B0604030504040204" pitchFamily="34" charset="-128"/>
                <a:ea typeface="Meiryo UI" panose="020B0604030504040204" pitchFamily="34" charset="-128"/>
              </a:rPr>
              <a:t>素材：ポリエステル、アルミ蒸着フィルム他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320×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325×</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170mm</a:t>
            </a:r>
          </a:p>
          <a:p>
            <a:r>
              <a:rPr lang="ja-JP" altLang="en-US" sz="900" dirty="0">
                <a:latin typeface="Meiryo UI" panose="020B0604030504040204" pitchFamily="34" charset="-128"/>
                <a:ea typeface="Meiryo UI" panose="020B0604030504040204" pitchFamily="34" charset="-128"/>
              </a:rPr>
              <a:t>包装：台紙、</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テントクロス生地を使った小さく畳める保冷温ランチバッグ。丈夫でしなやかな生地で雨や汚れに強く、保冷温効果抜群！マチ付きで底が広く、中身に合わせてくるくる巻けば高さ調整が可能です。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C866502-BBF2-9CA0-C281-206498D43242}"/>
              </a:ext>
            </a:extLst>
          </p:cNvPr>
          <p:cNvPicPr>
            <a:picLocks noChangeAspect="1"/>
          </p:cNvPicPr>
          <p:nvPr/>
        </p:nvPicPr>
        <p:blipFill>
          <a:blip r:embed="rId5"/>
          <a:stretch>
            <a:fillRect/>
          </a:stretch>
        </p:blipFill>
        <p:spPr>
          <a:xfrm>
            <a:off x="714166" y="1433932"/>
            <a:ext cx="3569894" cy="3569894"/>
          </a:xfrm>
          <a:prstGeom prst="rect">
            <a:avLst/>
          </a:prstGeom>
        </p:spPr>
      </p:pic>
    </p:spTree>
    <p:extLst>
      <p:ext uri="{BB962C8B-B14F-4D97-AF65-F5344CB8AC3E}">
        <p14:creationId xmlns:p14="http://schemas.microsoft.com/office/powerpoint/2010/main" val="172335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メモリ付きフロスティボトル </a:t>
            </a:r>
            <a:r>
              <a:rPr lang="en-US" altLang="ja-JP" sz="2000" dirty="0">
                <a:solidFill>
                  <a:schemeClr val="bg1"/>
                </a:solidFill>
                <a:latin typeface="Meiryo UI" panose="020B0604030504040204" pitchFamily="34" charset="-128"/>
                <a:ea typeface="Meiryo UI" panose="020B0604030504040204" pitchFamily="34" charset="-128"/>
              </a:rPr>
              <a:t>350ml(</a:t>
            </a:r>
            <a:r>
              <a:rPr lang="ja-JP" altLang="en-US" sz="2000" dirty="0">
                <a:solidFill>
                  <a:schemeClr val="bg1"/>
                </a:solidFill>
                <a:latin typeface="Meiryo UI" panose="020B0604030504040204" pitchFamily="34" charset="-128"/>
                <a:ea typeface="Meiryo UI" panose="020B0604030504040204" pitchFamily="34" charset="-128"/>
              </a:rPr>
              <a:t>ストラップ付き</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:AS</a:t>
            </a:r>
            <a:r>
              <a:rPr lang="ja-JP" altLang="en-US" sz="900" dirty="0">
                <a:latin typeface="Meiryo UI" panose="020B0604030504040204" pitchFamily="34" charset="-128"/>
                <a:ea typeface="Meiryo UI" panose="020B0604030504040204" pitchFamily="34" charset="-128"/>
              </a:rPr>
              <a:t>樹脂蓋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ステンレス、ポリプロピレン、シリコーンゴム ストラップ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φ57×187mm </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195×60×60mm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備考：名入れ可能、容量</a:t>
            </a:r>
            <a:r>
              <a:rPr lang="en-US" altLang="ja-JP" sz="900" dirty="0">
                <a:latin typeface="Meiryo UI" panose="020B0604030504040204" pitchFamily="34" charset="-128"/>
                <a:ea typeface="Meiryo UI" panose="020B0604030504040204" pitchFamily="34" charset="-128"/>
              </a:rPr>
              <a:t>:350ml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en-US" altLang="ja-JP" sz="1600" dirty="0"/>
              <a:t>350ml</a:t>
            </a:r>
            <a:r>
              <a:rPr lang="ja-JP" altLang="en-US" sz="1600" dirty="0"/>
              <a:t>サイズのフロスティボトルです。すっきりとしたシンプルなデザインながらハイセンスなデザインで、どんなオリジナル名入れにもマッチします。メモリ付きでダイエットなどにも最適！</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4" name="図 73">
            <a:extLst>
              <a:ext uri="{FF2B5EF4-FFF2-40B4-BE49-F238E27FC236}">
                <a16:creationId xmlns:a16="http://schemas.microsoft.com/office/drawing/2014/main" id="{3F0EC3B2-CFDD-13EA-2D25-7DF5A8648312}"/>
              </a:ext>
            </a:extLst>
          </p:cNvPr>
          <p:cNvPicPr>
            <a:picLocks noChangeAspect="1"/>
          </p:cNvPicPr>
          <p:nvPr/>
        </p:nvPicPr>
        <p:blipFill>
          <a:blip r:embed="rId5"/>
          <a:stretch>
            <a:fillRect/>
          </a:stretch>
        </p:blipFill>
        <p:spPr>
          <a:xfrm>
            <a:off x="661438" y="1329942"/>
            <a:ext cx="3704048" cy="3704048"/>
          </a:xfrm>
          <a:prstGeom prst="rect">
            <a:avLst/>
          </a:prstGeom>
        </p:spPr>
      </p:pic>
    </p:spTree>
    <p:extLst>
      <p:ext uri="{BB962C8B-B14F-4D97-AF65-F5344CB8AC3E}">
        <p14:creationId xmlns:p14="http://schemas.microsoft.com/office/powerpoint/2010/main" val="1794940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4</a:t>
            </a:r>
            <a:r>
              <a:rPr lang="ja-JP" altLang="en-US" sz="2000">
                <a:solidFill>
                  <a:schemeClr val="bg1"/>
                </a:solidFill>
                <a:latin typeface="Meiryo UI" panose="020B0604030504040204" pitchFamily="34" charset="-128"/>
                <a:ea typeface="Meiryo UI" panose="020B0604030504040204" pitchFamily="34" charset="-128"/>
              </a:rPr>
              <a:t>アクションペンメタル</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a:solidFill>
                  <a:schemeClr val="bg1"/>
                </a:solidFill>
                <a:latin typeface="Meiryo UI" panose="020B0604030504040204" pitchFamily="34" charset="-128"/>
                <a:ea typeface="Meiryo UI" panose="020B0604030504040204" pitchFamily="34" charset="-128"/>
              </a:rPr>
              <a:t>ケース付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真鍮 他･ケース</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AS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/145</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ケース</a:t>
            </a:r>
            <a:r>
              <a:rPr lang="en-US" altLang="ja-JP"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Φ21×150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考：ペン先の種類</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レッド</a:t>
            </a:r>
            <a:r>
              <a:rPr lang="en-US" altLang="ja-JP" sz="900" dirty="0">
                <a:latin typeface="Meiryo UI" panose="020B0604030504040204" pitchFamily="34" charset="-128"/>
                <a:ea typeface="Meiryo UI" panose="020B0604030504040204" pitchFamily="34" charset="-128"/>
              </a:rPr>
              <a:t>1.0</a:t>
            </a:r>
            <a:r>
              <a:rPr lang="en"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ブルー</a:t>
            </a:r>
            <a:r>
              <a:rPr lang="en-US" altLang="ja-JP" sz="900" dirty="0">
                <a:latin typeface="Meiryo UI" panose="020B0604030504040204" pitchFamily="34" charset="-128"/>
                <a:ea typeface="Meiryo UI" panose="020B0604030504040204" pitchFamily="34" charset="-128"/>
              </a:rPr>
              <a:t>1.0</a:t>
            </a:r>
            <a:r>
              <a:rPr lang="en"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ブラック</a:t>
            </a:r>
            <a:r>
              <a:rPr lang="en-US" altLang="ja-JP" sz="900" dirty="0">
                <a:latin typeface="Meiryo UI" panose="020B0604030504040204" pitchFamily="34" charset="-128"/>
                <a:ea typeface="Meiryo UI" panose="020B0604030504040204" pitchFamily="34" charset="-128"/>
              </a:rPr>
              <a:t>1.0</a:t>
            </a:r>
            <a:r>
              <a:rPr lang="en"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シャープペン</a:t>
            </a:r>
            <a:r>
              <a:rPr lang="en-US" altLang="ja-JP" sz="900" dirty="0">
                <a:latin typeface="Meiryo UI" panose="020B0604030504040204" pitchFamily="34" charset="-128"/>
                <a:ea typeface="Meiryo UI" panose="020B0604030504040204" pitchFamily="34" charset="-128"/>
              </a:rPr>
              <a:t>0.5</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　　　　　　ライトシルバー・クロムブラック・スノーホワイト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シャープペンと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色のボールペンがひとつになった機能性に加え、オシャレでメタルな見た目もグッドなアイテムです。専用ケースも同じくオシャレですので、記念用などにも最適です。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4" name="図 23">
            <a:extLst>
              <a:ext uri="{FF2B5EF4-FFF2-40B4-BE49-F238E27FC236}">
                <a16:creationId xmlns:a16="http://schemas.microsoft.com/office/drawing/2014/main" id="{49A525D9-A08F-E14C-B35C-B3F39DBDFC05}"/>
              </a:ext>
            </a:extLst>
          </p:cNvPr>
          <p:cNvPicPr>
            <a:picLocks noChangeAspect="1"/>
          </p:cNvPicPr>
          <p:nvPr/>
        </p:nvPicPr>
        <p:blipFill>
          <a:blip r:embed="rId5"/>
          <a:stretch>
            <a:fillRect/>
          </a:stretch>
        </p:blipFill>
        <p:spPr>
          <a:xfrm>
            <a:off x="750436" y="1489448"/>
            <a:ext cx="3404441" cy="3446060"/>
          </a:xfrm>
          <a:prstGeom prst="rect">
            <a:avLst/>
          </a:prstGeom>
        </p:spPr>
      </p:pic>
    </p:spTree>
    <p:extLst>
      <p:ext uri="{BB962C8B-B14F-4D97-AF65-F5344CB8AC3E}">
        <p14:creationId xmlns:p14="http://schemas.microsoft.com/office/powerpoint/2010/main" val="2250789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スタンド付き</a:t>
            </a: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ファン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素材：本体・卓上スタンド</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:175×89×45mm</a:t>
            </a:r>
            <a:r>
              <a:rPr lang="ja-JP" altLang="en-US" sz="900" dirty="0">
                <a:latin typeface="Meiryo UI" panose="020B0604030504040204" pitchFamily="34" charset="-128"/>
                <a:ea typeface="Meiryo UI" panose="020B0604030504040204" pitchFamily="34" charset="-128"/>
              </a:rPr>
              <a:t>卓上スタンド</a:t>
            </a:r>
            <a:r>
              <a:rPr lang="en-US" altLang="ja-JP" sz="900" dirty="0">
                <a:latin typeface="Meiryo UI" panose="020B0604030504040204" pitchFamily="34" charset="-128"/>
                <a:ea typeface="Meiryo UI" panose="020B0604030504040204" pitchFamily="34" charset="-128"/>
              </a:rPr>
              <a:t>:29×56×45mm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181×95×50mm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備考：名入れ可能、単三乾電池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本体、卓上スタンド</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月上旬入荷予定</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職場のデスク上や勉強机などでスタンドファンとしても利用できるハンディファンです。暑さ対策グッズとして今や定番であり、いくつあっても困らないため、特典用としても喜ばれます。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8392AD7-75F3-6547-7AEC-B1539C7348BE}"/>
              </a:ext>
            </a:extLst>
          </p:cNvPr>
          <p:cNvPicPr>
            <a:picLocks noChangeAspect="1"/>
          </p:cNvPicPr>
          <p:nvPr/>
        </p:nvPicPr>
        <p:blipFill>
          <a:blip r:embed="rId5"/>
          <a:stretch>
            <a:fillRect/>
          </a:stretch>
        </p:blipFill>
        <p:spPr>
          <a:xfrm>
            <a:off x="717428" y="1371901"/>
            <a:ext cx="3615520" cy="3615520"/>
          </a:xfrm>
          <a:prstGeom prst="rect">
            <a:avLst/>
          </a:prstGeom>
        </p:spPr>
      </p:pic>
    </p:spTree>
    <p:extLst>
      <p:ext uri="{BB962C8B-B14F-4D97-AF65-F5344CB8AC3E}">
        <p14:creationId xmlns:p14="http://schemas.microsoft.com/office/powerpoint/2010/main" val="1056285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LED9</a:t>
            </a:r>
            <a:r>
              <a:rPr lang="ja-JP" altLang="en-US" sz="2000" dirty="0">
                <a:solidFill>
                  <a:schemeClr val="bg1"/>
                </a:solidFill>
                <a:latin typeface="Meiryo UI" panose="020B0604030504040204" pitchFamily="34" charset="-128"/>
                <a:ea typeface="Meiryo UI" panose="020B0604030504040204" pitchFamily="34" charset="-128"/>
              </a:rPr>
              <a:t>灯カラビナ付ライト スムース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アルミ 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φ26×142</a:t>
            </a:r>
            <a:r>
              <a:rPr lang="en-US" altLang="ja-JP" sz="900" b="0" i="0" dirty="0">
                <a:solidFill>
                  <a:srgbClr val="333333"/>
                </a:solidFill>
                <a:effectLst/>
                <a:latin typeface="-apple-system"/>
              </a:rPr>
              <a:t>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単</a:t>
            </a:r>
            <a:r>
              <a:rPr lang="en-US" altLang="zh-TW" sz="900" b="0" i="0" dirty="0">
                <a:solidFill>
                  <a:srgbClr val="333333"/>
                </a:solidFill>
                <a:effectLst/>
                <a:latin typeface="-apple-system"/>
              </a:rPr>
              <a:t>4</a:t>
            </a:r>
            <a:r>
              <a:rPr lang="zh-TW" altLang="en-US" sz="900" b="0" i="0" dirty="0">
                <a:solidFill>
                  <a:srgbClr val="333333"/>
                </a:solidFill>
                <a:effectLst/>
                <a:latin typeface="-apple-system"/>
              </a:rPr>
              <a:t>乾電池</a:t>
            </a:r>
            <a:r>
              <a:rPr lang="en-US" altLang="zh-TW" sz="900" b="0" i="0" dirty="0">
                <a:solidFill>
                  <a:srgbClr val="333333"/>
                </a:solidFill>
                <a:effectLst/>
                <a:latin typeface="-apple-system"/>
              </a:rPr>
              <a:t>3</a:t>
            </a:r>
            <a:r>
              <a:rPr lang="zh-TW" altLang="en-US" sz="900" b="0" i="0" dirty="0">
                <a:solidFill>
                  <a:srgbClr val="333333"/>
                </a:solidFill>
                <a:effectLst/>
                <a:latin typeface="-apple-system"/>
              </a:rPr>
              <a:t>本</a:t>
            </a:r>
            <a:r>
              <a:rPr lang="en-US" altLang="zh-TW" sz="900" b="0" i="0" dirty="0">
                <a:solidFill>
                  <a:srgbClr val="333333"/>
                </a:solidFill>
                <a:effectLst/>
                <a:latin typeface="-apple-system"/>
              </a:rPr>
              <a:t>(</a:t>
            </a:r>
            <a:r>
              <a:rPr lang="zh-TW" altLang="en-US" sz="900" b="0" i="0" dirty="0">
                <a:solidFill>
                  <a:srgbClr val="333333"/>
                </a:solidFill>
                <a:effectLst/>
                <a:latin typeface="-apple-system"/>
              </a:rPr>
              <a:t>付属</a:t>
            </a:r>
            <a:r>
              <a:rPr lang="en-US" altLang="zh-TW" sz="900" b="0" i="0" dirty="0">
                <a:solidFill>
                  <a:srgbClr val="333333"/>
                </a:solidFill>
                <a:effectLst/>
                <a:latin typeface="-apple-system"/>
              </a:rPr>
              <a:t>)､</a:t>
            </a:r>
            <a:r>
              <a:rPr lang="zh-TW" altLang="en-US" sz="900" b="0" i="0" dirty="0">
                <a:solidFill>
                  <a:srgbClr val="333333"/>
                </a:solidFill>
                <a:effectLst/>
                <a:latin typeface="-apple-system"/>
              </a:rPr>
              <a:t>取説付</a:t>
            </a:r>
            <a:r>
              <a:rPr lang="en-US" altLang="zh-TW" sz="900" b="0" i="0" dirty="0">
                <a:solidFill>
                  <a:srgbClr val="333333"/>
                </a:solidFill>
                <a:effectLst/>
                <a:latin typeface="-apple-system"/>
              </a:rPr>
              <a:t>(</a:t>
            </a:r>
            <a:r>
              <a:rPr lang="zh-TW" altLang="en-US" sz="900" b="0" i="0" dirty="0">
                <a:solidFill>
                  <a:srgbClr val="333333"/>
                </a:solidFill>
                <a:effectLst/>
                <a:latin typeface="-apple-system"/>
              </a:rPr>
              <a:t>紙箱面</a:t>
            </a:r>
            <a:r>
              <a:rPr lang="en-US" altLang="zh-TW" sz="900" b="0" i="0" dirty="0">
                <a:solidFill>
                  <a:srgbClr val="333333"/>
                </a:solidFill>
                <a:effectLst/>
                <a:latin typeface="-apple-system"/>
              </a:rPr>
              <a:t>)</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エアパッキン</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紙箱</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スムースなクールな見た目が格好良い、すっきりとした</a:t>
            </a:r>
            <a:r>
              <a:rPr lang="en-US" altLang="ja-JP" sz="1600" b="0" i="0" dirty="0">
                <a:solidFill>
                  <a:srgbClr val="333333"/>
                </a:solidFill>
                <a:effectLst/>
                <a:latin typeface="-apple-system"/>
              </a:rPr>
              <a:t>LED</a:t>
            </a:r>
            <a:r>
              <a:rPr lang="ja-JP" altLang="en-US" sz="1600" b="0" i="0" dirty="0">
                <a:solidFill>
                  <a:srgbClr val="333333"/>
                </a:solidFill>
                <a:effectLst/>
                <a:latin typeface="-apple-system"/>
              </a:rPr>
              <a:t>ライトです。</a:t>
            </a:r>
            <a:r>
              <a:rPr lang="en-US" altLang="ja-JP" sz="1600" b="0" i="0" dirty="0">
                <a:solidFill>
                  <a:srgbClr val="333333"/>
                </a:solidFill>
                <a:effectLst/>
                <a:latin typeface="-apple-system"/>
              </a:rPr>
              <a:t>9</a:t>
            </a:r>
            <a:r>
              <a:rPr lang="ja-JP" altLang="en-US" sz="1600" b="0" i="0" dirty="0">
                <a:solidFill>
                  <a:srgbClr val="333333"/>
                </a:solidFill>
                <a:effectLst/>
                <a:latin typeface="-apple-system"/>
              </a:rPr>
              <a:t>灯でとっても明るく照らしてくれますのでキャンプ用にも災害用にもおすすめ。</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色のカラー展開からお選びください。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220109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レザーマウスパッド</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a:solidFill>
                  <a:schemeClr val="bg1"/>
                </a:solidFill>
                <a:latin typeface="Meiryo UI" panose="020B0604030504040204" pitchFamily="34" charset="-128"/>
                <a:ea typeface="Meiryo UI" panose="020B0604030504040204" pitchFamily="34" charset="-128"/>
              </a:rPr>
              <a:t>スクエア</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材：リサクイルレザー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170×150mm</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考：ネイビー・ブラウン・リアルブラック・ミルキーホワイト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ネイビー、ブラウン、リアルブラック、ミルキーホワイトの</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カラーバリエーションから自由に選べるレザー素材のマウスパッドです。高級感のある見た目は印象も良いためおすすめです。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4499352-C17F-BB4E-8E8E-3561C05F61F9}"/>
              </a:ext>
            </a:extLst>
          </p:cNvPr>
          <p:cNvPicPr>
            <a:picLocks noChangeAspect="1"/>
          </p:cNvPicPr>
          <p:nvPr/>
        </p:nvPicPr>
        <p:blipFill>
          <a:blip r:embed="rId5"/>
          <a:stretch>
            <a:fillRect/>
          </a:stretch>
        </p:blipFill>
        <p:spPr>
          <a:xfrm>
            <a:off x="453253" y="2071703"/>
            <a:ext cx="4059224" cy="2542059"/>
          </a:xfrm>
          <a:prstGeom prst="rect">
            <a:avLst/>
          </a:prstGeom>
        </p:spPr>
      </p:pic>
    </p:spTree>
    <p:extLst>
      <p:ext uri="{BB962C8B-B14F-4D97-AF65-F5344CB8AC3E}">
        <p14:creationId xmlns:p14="http://schemas.microsoft.com/office/powerpoint/2010/main" val="2277772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カフェタンブラースタッキング</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バンブーファイバー配合</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カラー展開：ブラック、ホワイト、カーキ、ネイビー、アンバー</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、バンブーファイバー、シリコーンゴム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φ83×126(mm)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370ml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、食品衛生検査済、本体耐熱温度</a:t>
            </a:r>
            <a:r>
              <a:rPr lang="en-US" altLang="ja-JP" sz="900" dirty="0">
                <a:latin typeface="Meiryo UI" panose="020B0604030504040204" pitchFamily="34" charset="-128"/>
                <a:ea typeface="Meiryo UI" panose="020B0604030504040204" pitchFamily="34" charset="-128"/>
              </a:rPr>
              <a:t>80℃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バンブーファイバー配合のエシカルなカフェタンブラー。ホット用の小飲み口とアイス用の大飲み口付きで、分解＆重ねてコンパクトに収納できます。オリジナルの名入れをすれば物販品に最適です。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92293A24-039C-E568-BE43-753FCA0E6890}"/>
              </a:ext>
            </a:extLst>
          </p:cNvPr>
          <p:cNvPicPr>
            <a:picLocks noChangeAspect="1"/>
          </p:cNvPicPr>
          <p:nvPr/>
        </p:nvPicPr>
        <p:blipFill>
          <a:blip r:embed="rId5"/>
          <a:stretch>
            <a:fillRect/>
          </a:stretch>
        </p:blipFill>
        <p:spPr>
          <a:xfrm>
            <a:off x="724180" y="1411148"/>
            <a:ext cx="3628910" cy="3628910"/>
          </a:xfrm>
          <a:prstGeom prst="rect">
            <a:avLst/>
          </a:prstGeom>
        </p:spPr>
      </p:pic>
    </p:spTree>
    <p:extLst>
      <p:ext uri="{BB962C8B-B14F-4D97-AF65-F5344CB8AC3E}">
        <p14:creationId xmlns:p14="http://schemas.microsoft.com/office/powerpoint/2010/main" val="33597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フリースベーシックブランケット レギュラー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カラー展開：ネイビー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ブラック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ロイヤルブルー</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780×620(mm)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レギュラーサイズのすっきりシンプルなベーシックタイプのブランケットです。ネイビー、ブラック、ライトブルーの</a:t>
            </a:r>
            <a:r>
              <a:rPr lang="en-US" altLang="ja-JP" sz="1600" dirty="0"/>
              <a:t>3</a:t>
            </a:r>
            <a:r>
              <a:rPr lang="ja-JP" altLang="en-US" sz="1600" dirty="0"/>
              <a:t>色展開でジェンダーレスに使用でき、オフィスなどでも利用可能です。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DE1EBDC-8A21-9AA5-253C-6C1323CCD8DE}"/>
              </a:ext>
            </a:extLst>
          </p:cNvPr>
          <p:cNvPicPr>
            <a:picLocks noChangeAspect="1"/>
          </p:cNvPicPr>
          <p:nvPr/>
        </p:nvPicPr>
        <p:blipFill>
          <a:blip r:embed="rId5"/>
          <a:stretch>
            <a:fillRect/>
          </a:stretch>
        </p:blipFill>
        <p:spPr>
          <a:xfrm>
            <a:off x="764816" y="1397432"/>
            <a:ext cx="3605940" cy="3605940"/>
          </a:xfrm>
          <a:prstGeom prst="rect">
            <a:avLst/>
          </a:prstGeom>
        </p:spPr>
      </p:pic>
    </p:spTree>
    <p:extLst>
      <p:ext uri="{BB962C8B-B14F-4D97-AF65-F5344CB8AC3E}">
        <p14:creationId xmlns:p14="http://schemas.microsoft.com/office/powerpoint/2010/main" val="1827704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ホワイトボード型</a:t>
            </a:r>
            <a:r>
              <a:rPr lang="en-US" altLang="ja-JP" sz="2000" dirty="0">
                <a:solidFill>
                  <a:schemeClr val="bg1"/>
                </a:solidFill>
                <a:latin typeface="Meiryo UI" panose="020B0604030504040204" pitchFamily="34" charset="-128"/>
                <a:ea typeface="Meiryo UI" panose="020B0604030504040204" pitchFamily="34" charset="-128"/>
              </a:rPr>
              <a:t>A5</a:t>
            </a:r>
            <a:r>
              <a:rPr lang="ja-JP" altLang="en-US" sz="2000" dirty="0">
                <a:solidFill>
                  <a:schemeClr val="bg1"/>
                </a:solidFill>
                <a:latin typeface="Meiryo UI" panose="020B0604030504040204" pitchFamily="34" charset="-128"/>
                <a:ea typeface="Meiryo UI" panose="020B0604030504040204" pitchFamily="34" charset="-128"/>
              </a:rPr>
              <a:t>ノート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素材：紙、</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210×153×12(mm)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注意事項：ホワイトボード</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8</a:t>
            </a:r>
            <a:r>
              <a:rPr lang="ja-JP" altLang="en-US" sz="900" dirty="0">
                <a:latin typeface="Meiryo UI" panose="020B0604030504040204" pitchFamily="34" charset="-128"/>
                <a:ea typeface="Meiryo UI" panose="020B0604030504040204" pitchFamily="34" charset="-128"/>
              </a:rPr>
              <a:t>ページ）、クリアシート（</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枚）、ホワイトボード専用マーカー</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本、取説付</a:t>
            </a:r>
          </a:p>
          <a:p>
            <a:r>
              <a:rPr lang="ja-JP" altLang="en-US" sz="900" dirty="0">
                <a:latin typeface="Meiryo UI" panose="020B0604030504040204" pitchFamily="34" charset="-128"/>
                <a:ea typeface="Meiryo UI" panose="020B0604030504040204" pitchFamily="34" charset="-128"/>
              </a:rPr>
              <a:t>備考：ホワイトボード</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8</a:t>
            </a:r>
            <a:r>
              <a:rPr lang="ja-JP" altLang="en-US" sz="900" dirty="0">
                <a:latin typeface="Meiryo UI" panose="020B0604030504040204" pitchFamily="34" charset="-128"/>
                <a:ea typeface="Meiryo UI" panose="020B0604030504040204" pitchFamily="34" charset="-128"/>
              </a:rPr>
              <a:t>ページ）、クリアシート（</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枚）、ホワイトボード専用マーカー</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本、取説付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en-US" altLang="ja-JP" sz="1600" dirty="0"/>
              <a:t>A5</a:t>
            </a:r>
            <a:r>
              <a:rPr lang="ja-JP" altLang="en-US" sz="1600" dirty="0"/>
              <a:t>サイズでコンパクトなため持ち歩きにも便利な、ホワイトボード型のノートです。カラーバリエーションはホワイトとブラックの二色展開。ペーパーレス化にも貢献できるアイテムです。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6" name="図 65">
            <a:extLst>
              <a:ext uri="{FF2B5EF4-FFF2-40B4-BE49-F238E27FC236}">
                <a16:creationId xmlns:a16="http://schemas.microsoft.com/office/drawing/2014/main" id="{1A46335A-0A9A-2806-3A3C-E871491AE1FB}"/>
              </a:ext>
            </a:extLst>
          </p:cNvPr>
          <p:cNvPicPr>
            <a:picLocks noChangeAspect="1"/>
          </p:cNvPicPr>
          <p:nvPr/>
        </p:nvPicPr>
        <p:blipFill>
          <a:blip r:embed="rId5"/>
          <a:stretch>
            <a:fillRect/>
          </a:stretch>
        </p:blipFill>
        <p:spPr>
          <a:xfrm>
            <a:off x="714901" y="1390748"/>
            <a:ext cx="3528349" cy="3528349"/>
          </a:xfrm>
          <a:prstGeom prst="rect">
            <a:avLst/>
          </a:prstGeom>
        </p:spPr>
      </p:pic>
    </p:spTree>
    <p:extLst>
      <p:ext uri="{BB962C8B-B14F-4D97-AF65-F5344CB8AC3E}">
        <p14:creationId xmlns:p14="http://schemas.microsoft.com/office/powerpoint/2010/main" val="1520287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卓上コンパクトクリーナー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樹脂・ポリプロピレン ブラシ部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ナイロン お手入れブラシ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ポリプロピレン・ナイロン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直径</a:t>
            </a:r>
            <a:r>
              <a:rPr lang="en-US" altLang="ja-JP" sz="900" dirty="0">
                <a:latin typeface="Meiryo UI" panose="020B0604030504040204" pitchFamily="34" charset="-128"/>
                <a:ea typeface="Meiryo UI" panose="020B0604030504040204" pitchFamily="34" charset="-128"/>
              </a:rPr>
              <a:t>8.3cm </a:t>
            </a:r>
            <a:r>
              <a:rPr lang="ja-JP" altLang="en-US" sz="900" dirty="0">
                <a:latin typeface="Meiryo UI" panose="020B0604030504040204" pitchFamily="34" charset="-128"/>
                <a:ea typeface="Meiryo UI" panose="020B0604030504040204" pitchFamily="34" charset="-128"/>
              </a:rPr>
              <a:t>高さ</a:t>
            </a:r>
            <a:r>
              <a:rPr lang="en-US" altLang="ja-JP" sz="900" dirty="0">
                <a:latin typeface="Meiryo UI" panose="020B0604030504040204" pitchFamily="34" charset="-128"/>
                <a:ea typeface="Meiryo UI" panose="020B0604030504040204" pitchFamily="34" charset="-128"/>
              </a:rPr>
              <a:t>5.8cm </a:t>
            </a:r>
            <a:r>
              <a:rPr lang="ja-JP" altLang="en-US" sz="900" dirty="0">
                <a:latin typeface="Meiryo UI" panose="020B0604030504040204" pitchFamily="34" charset="-128"/>
                <a:ea typeface="Meiryo UI" panose="020B0604030504040204" pitchFamily="34" charset="-128"/>
              </a:rPr>
              <a:t>お手入れブラシ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全長約</a:t>
            </a:r>
            <a:r>
              <a:rPr lang="en-US" altLang="ja-JP" sz="900" dirty="0">
                <a:latin typeface="Meiryo UI" panose="020B0604030504040204" pitchFamily="34" charset="-128"/>
                <a:ea typeface="Meiryo UI" panose="020B0604030504040204" pitchFamily="34" charset="-128"/>
              </a:rPr>
              <a:t>5.5cm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107.8g</a:t>
            </a:r>
          </a:p>
          <a:p>
            <a:r>
              <a:rPr lang="ja-JP" altLang="en-US" sz="900" dirty="0">
                <a:latin typeface="Meiryo UI" panose="020B0604030504040204" pitchFamily="34" charset="-128"/>
                <a:ea typeface="Meiryo UI" panose="020B0604030504040204" pitchFamily="34" charset="-128"/>
              </a:rPr>
              <a:t>包装：化粧箱入り</a:t>
            </a:r>
          </a:p>
          <a:p>
            <a:r>
              <a:rPr lang="ja-JP" altLang="en-US" sz="900" dirty="0">
                <a:latin typeface="Meiryo UI" panose="020B0604030504040204" pitchFamily="34" charset="-128"/>
                <a:ea typeface="Meiryo UI" panose="020B0604030504040204" pitchFamily="34" charset="-128"/>
              </a:rPr>
              <a:t>備考：単</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形アルカリ乾電池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デスク周りのお掃除にとっても役立つ、手の平サイズで持ち歩きにも便利なコンパクトクリーナーです。オリジナル名入れも可能なアイテムですので、ノベルティ用等にもおすすめです。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1E265EA-70EC-51C7-D4CE-C334C54ACEAA}"/>
              </a:ext>
            </a:extLst>
          </p:cNvPr>
          <p:cNvPicPr>
            <a:picLocks noChangeAspect="1"/>
          </p:cNvPicPr>
          <p:nvPr/>
        </p:nvPicPr>
        <p:blipFill>
          <a:blip r:embed="rId5"/>
          <a:stretch>
            <a:fillRect/>
          </a:stretch>
        </p:blipFill>
        <p:spPr>
          <a:xfrm>
            <a:off x="712385" y="1388836"/>
            <a:ext cx="3662088" cy="3662088"/>
          </a:xfrm>
          <a:prstGeom prst="rect">
            <a:avLst/>
          </a:prstGeom>
        </p:spPr>
      </p:pic>
    </p:spTree>
    <p:extLst>
      <p:ext uri="{BB962C8B-B14F-4D97-AF65-F5344CB8AC3E}">
        <p14:creationId xmlns:p14="http://schemas.microsoft.com/office/powerpoint/2010/main" val="3585593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ホワイトボード型</a:t>
            </a:r>
            <a:r>
              <a:rPr lang="en-US" altLang="ja-JP" sz="2000" dirty="0">
                <a:solidFill>
                  <a:schemeClr val="bg1"/>
                </a:solidFill>
                <a:latin typeface="Meiryo UI" panose="020B0604030504040204" pitchFamily="34" charset="-128"/>
                <a:ea typeface="Meiryo UI" panose="020B0604030504040204" pitchFamily="34" charset="-128"/>
              </a:rPr>
              <a:t>A4</a:t>
            </a:r>
            <a:r>
              <a:rPr lang="ja-JP" altLang="en-US" sz="2000" dirty="0">
                <a:solidFill>
                  <a:schemeClr val="bg1"/>
                </a:solidFill>
                <a:latin typeface="Meiryo UI" panose="020B0604030504040204" pitchFamily="34" charset="-128"/>
                <a:ea typeface="Meiryo UI" panose="020B0604030504040204" pitchFamily="34" charset="-128"/>
              </a:rPr>
              <a:t>ノート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ホワイト</a:t>
            </a:r>
          </a:p>
          <a:p>
            <a:r>
              <a:rPr lang="ja-JP" altLang="en-US" sz="900" dirty="0">
                <a:latin typeface="Meiryo UI" panose="020B0604030504040204" pitchFamily="34" charset="-128"/>
                <a:ea typeface="Meiryo UI" panose="020B0604030504040204" pitchFamily="34" charset="-128"/>
              </a:rPr>
              <a:t>素材 ：紙、</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/297×215×11(mm)</a:t>
            </a:r>
            <a:r>
              <a:rPr lang="ja-JP" altLang="en-US" sz="900" dirty="0">
                <a:latin typeface="Meiryo UI" panose="020B0604030504040204" pitchFamily="34" charset="-128"/>
                <a:ea typeface="Meiryo UI" panose="020B0604030504040204" pitchFamily="34" charset="-128"/>
              </a:rPr>
              <a:t>、マーカー</a:t>
            </a:r>
            <a:r>
              <a:rPr lang="en-US" altLang="ja-JP" sz="900" dirty="0">
                <a:latin typeface="Meiryo UI" panose="020B0604030504040204" pitchFamily="34" charset="-128"/>
                <a:ea typeface="Meiryo UI" panose="020B0604030504040204" pitchFamily="34" charset="-128"/>
              </a:rPr>
              <a:t>/114〈mm)</a:t>
            </a:r>
            <a:r>
              <a:rPr lang="ja-JP" altLang="en-US" sz="900" dirty="0">
                <a:latin typeface="Meiryo UI" panose="020B0604030504040204" pitchFamily="34" charset="-128"/>
                <a:ea typeface="Meiryo UI" panose="020B0604030504040204" pitchFamily="34" charset="-128"/>
              </a:rPr>
              <a:t>、ペンループ</a:t>
            </a:r>
            <a:r>
              <a:rPr lang="en-US" altLang="ja-JP" sz="900" dirty="0">
                <a:latin typeface="Meiryo UI" panose="020B0604030504040204" pitchFamily="34" charset="-128"/>
                <a:ea typeface="Meiryo UI" panose="020B0604030504040204" pitchFamily="34" charset="-128"/>
              </a:rPr>
              <a:t>/45×33(mm)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備考：ホワイトボード</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(6</a:t>
            </a:r>
            <a:r>
              <a:rPr lang="ja-JP" altLang="en-US" sz="900" dirty="0">
                <a:latin typeface="Meiryo UI" panose="020B0604030504040204" pitchFamily="34" charset="-128"/>
                <a:ea typeface="Meiryo UI" panose="020B0604030504040204" pitchFamily="34" charset="-128"/>
              </a:rPr>
              <a:t>ページ</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、クリアシート</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枚、ホワイトボード専用マーカー</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本、ペンループ</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個、取説付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会議やミーティングで非常に便利な</a:t>
            </a:r>
            <a:r>
              <a:rPr lang="en-US" altLang="ja-JP" sz="1600" dirty="0"/>
              <a:t>A4</a:t>
            </a:r>
            <a:r>
              <a:rPr lang="ja-JP" altLang="en-US" sz="1600" dirty="0"/>
              <a:t>ノート型のホワイトボードです。ホワイトボードフィルムが</a:t>
            </a:r>
            <a:r>
              <a:rPr lang="en-US" altLang="ja-JP" sz="1600" dirty="0"/>
              <a:t>3</a:t>
            </a:r>
            <a:r>
              <a:rPr lang="ja-JP" altLang="en-US" sz="1600" dirty="0"/>
              <a:t>枚セットになっており、消したくない内容はフィルムを被せて保存することが可能。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A0E6895-5249-A40B-E1A9-C175A00352B6}"/>
              </a:ext>
            </a:extLst>
          </p:cNvPr>
          <p:cNvPicPr>
            <a:picLocks noChangeAspect="1"/>
          </p:cNvPicPr>
          <p:nvPr/>
        </p:nvPicPr>
        <p:blipFill>
          <a:blip r:embed="rId5"/>
          <a:stretch>
            <a:fillRect/>
          </a:stretch>
        </p:blipFill>
        <p:spPr>
          <a:xfrm>
            <a:off x="718975" y="1461600"/>
            <a:ext cx="3560089" cy="3560089"/>
          </a:xfrm>
          <a:prstGeom prst="rect">
            <a:avLst/>
          </a:prstGeom>
        </p:spPr>
      </p:pic>
    </p:spTree>
    <p:extLst>
      <p:ext uri="{BB962C8B-B14F-4D97-AF65-F5344CB8AC3E}">
        <p14:creationId xmlns:p14="http://schemas.microsoft.com/office/powerpoint/2010/main" val="459601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ワイヤーロック（シルバー・ブラック）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素材：亜鉛合金・ステンレススチール・</a:t>
            </a:r>
            <a:r>
              <a:rPr lang="en-US" altLang="ja-JP" sz="900" dirty="0">
                <a:latin typeface="Meiryo UI" panose="020B0604030504040204" pitchFamily="34" charset="-128"/>
                <a:ea typeface="Meiryo UI" panose="020B0604030504040204" pitchFamily="34" charset="-128"/>
              </a:rPr>
              <a:t>ABS</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40×78×25mm</a:t>
            </a:r>
          </a:p>
          <a:p>
            <a:r>
              <a:rPr lang="ja-JP" altLang="en-US" sz="900" dirty="0">
                <a:latin typeface="Meiryo UI" panose="020B0604030504040204" pitchFamily="34" charset="-128"/>
                <a:ea typeface="Meiryo UI" panose="020B0604030504040204" pitchFamily="34" charset="-128"/>
              </a:rPr>
              <a:t>包装：箱入 箱サイズ</a:t>
            </a:r>
            <a:r>
              <a:rPr lang="en-US" altLang="ja-JP" sz="900" dirty="0">
                <a:latin typeface="Meiryo UI" panose="020B0604030504040204" pitchFamily="34" charset="-128"/>
                <a:ea typeface="Meiryo UI" panose="020B0604030504040204" pitchFamily="34" charset="-128"/>
              </a:rPr>
              <a:t>/45×83×23mm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鍵を持ち歩く必要がなく便利なダイヤル式のワイヤーロック。軽量かつコンパクトサイズなため持ち歩きに適しており、自転車やヘルメットの盗難防止用に最適なアイテムです。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3" name="図 32">
            <a:extLst>
              <a:ext uri="{FF2B5EF4-FFF2-40B4-BE49-F238E27FC236}">
                <a16:creationId xmlns:a16="http://schemas.microsoft.com/office/drawing/2014/main" id="{C6E1C70A-1792-1679-93B9-D2E30134A94A}"/>
              </a:ext>
            </a:extLst>
          </p:cNvPr>
          <p:cNvPicPr>
            <a:picLocks noChangeAspect="1"/>
          </p:cNvPicPr>
          <p:nvPr/>
        </p:nvPicPr>
        <p:blipFill>
          <a:blip r:embed="rId5"/>
          <a:stretch>
            <a:fillRect/>
          </a:stretch>
        </p:blipFill>
        <p:spPr>
          <a:xfrm>
            <a:off x="703633" y="1395160"/>
            <a:ext cx="3655737" cy="3655737"/>
          </a:xfrm>
          <a:prstGeom prst="rect">
            <a:avLst/>
          </a:prstGeom>
        </p:spPr>
      </p:pic>
    </p:spTree>
    <p:extLst>
      <p:ext uri="{BB962C8B-B14F-4D97-AF65-F5344CB8AC3E}">
        <p14:creationId xmlns:p14="http://schemas.microsoft.com/office/powerpoint/2010/main" val="3077826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涼感マフラータオル 抗菌タイプ</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ボトル ケース付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863955"/>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カラー展開：全</a:t>
            </a:r>
            <a:r>
              <a:rPr lang="en-US" altLang="ja-JP" sz="1000" dirty="0">
                <a:latin typeface="Meiryo UI" panose="020B0604030504040204" pitchFamily="34" charset="-128"/>
                <a:ea typeface="Meiryo UI" panose="020B0604030504040204" pitchFamily="34" charset="-128"/>
              </a:rPr>
              <a:t>2</a:t>
            </a:r>
            <a:r>
              <a:rPr lang="ja-JP" altLang="en-US" sz="1000" dirty="0">
                <a:latin typeface="Meiryo UI" panose="020B0604030504040204" pitchFamily="34" charset="-128"/>
                <a:ea typeface="Meiryo UI" panose="020B0604030504040204" pitchFamily="34" charset="-128"/>
              </a:rPr>
              <a:t>色</a:t>
            </a:r>
          </a:p>
          <a:p>
            <a:r>
              <a:rPr lang="ja-JP" altLang="en-US" sz="1000" dirty="0">
                <a:latin typeface="Meiryo UI" panose="020B0604030504040204" pitchFamily="34" charset="-128"/>
                <a:ea typeface="Meiryo UI" panose="020B0604030504040204" pitchFamily="34" charset="-128"/>
              </a:rPr>
              <a:t>素材：タオル</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ポリエステル、ボトル</a:t>
            </a:r>
            <a:r>
              <a:rPr lang="en-US" altLang="ja-JP" sz="1000" dirty="0">
                <a:latin typeface="Meiryo UI" panose="020B0604030504040204" pitchFamily="34" charset="-128"/>
                <a:ea typeface="Meiryo UI" panose="020B0604030504040204" pitchFamily="34" charset="-128"/>
              </a:rPr>
              <a:t>/PET </a:t>
            </a:r>
            <a:r>
              <a:rPr lang="ja-JP" altLang="en-US" sz="1000" dirty="0">
                <a:latin typeface="Meiryo UI" panose="020B0604030504040204" pitchFamily="34" charset="-128"/>
                <a:ea typeface="Meiryo UI" panose="020B0604030504040204" pitchFamily="34" charset="-128"/>
              </a:rPr>
              <a:t>他</a:t>
            </a:r>
          </a:p>
          <a:p>
            <a:r>
              <a:rPr lang="ja-JP" altLang="en-US" sz="1000" dirty="0">
                <a:latin typeface="Meiryo UI" panose="020B0604030504040204" pitchFamily="34" charset="-128"/>
                <a:ea typeface="Meiryo UI" panose="020B0604030504040204" pitchFamily="34" charset="-128"/>
              </a:rPr>
              <a:t>サイズ：タオル</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約</a:t>
            </a:r>
            <a:r>
              <a:rPr lang="en-US" altLang="ja-JP" sz="1000" dirty="0">
                <a:latin typeface="Meiryo UI" panose="020B0604030504040204" pitchFamily="34" charset="-128"/>
                <a:ea typeface="Meiryo UI" panose="020B0604030504040204" pitchFamily="34" charset="-128"/>
              </a:rPr>
              <a:t>900×200(mm)</a:t>
            </a:r>
            <a:r>
              <a:rPr lang="ja-JP" altLang="en-US" sz="1000" dirty="0">
                <a:latin typeface="Meiryo UI" panose="020B0604030504040204" pitchFamily="34" charset="-128"/>
                <a:ea typeface="Meiryo UI" panose="020B0604030504040204" pitchFamily="34" charset="-128"/>
              </a:rPr>
              <a:t>、ボトル</a:t>
            </a:r>
            <a:r>
              <a:rPr lang="en-US" altLang="ja-JP" sz="1000" dirty="0">
                <a:latin typeface="Meiryo UI" panose="020B0604030504040204" pitchFamily="34" charset="-128"/>
                <a:ea typeface="Meiryo UI" panose="020B0604030504040204" pitchFamily="34" charset="-128"/>
              </a:rPr>
              <a:t>/φ67×159(mm)</a:t>
            </a:r>
          </a:p>
          <a:p>
            <a:r>
              <a:rPr lang="ja-JP" altLang="en-US" sz="1000" dirty="0">
                <a:latin typeface="Meiryo UI" panose="020B0604030504040204" pitchFamily="34" charset="-128"/>
                <a:ea typeface="Meiryo UI" panose="020B0604030504040204" pitchFamily="34" charset="-128"/>
              </a:rPr>
              <a:t>包装：</a:t>
            </a:r>
            <a:r>
              <a:rPr lang="en-US" altLang="ja-JP" sz="1000" dirty="0">
                <a:latin typeface="Meiryo UI" panose="020B0604030504040204" pitchFamily="34" charset="-128"/>
                <a:ea typeface="Meiryo UI" panose="020B0604030504040204" pitchFamily="34" charset="-128"/>
              </a:rPr>
              <a:t>PE</a:t>
            </a:r>
            <a:r>
              <a:rPr lang="ja-JP" altLang="en-US" sz="1000" dirty="0">
                <a:latin typeface="Meiryo UI" panose="020B0604030504040204" pitchFamily="34" charset="-128"/>
                <a:ea typeface="Meiryo UI" panose="020B0604030504040204" pitchFamily="34" charset="-128"/>
              </a:rPr>
              <a:t>袋、紙箱</a:t>
            </a:r>
          </a:p>
          <a:p>
            <a:r>
              <a:rPr lang="ja-JP" altLang="en-US" sz="1000" dirty="0">
                <a:latin typeface="Meiryo UI" panose="020B0604030504040204" pitchFamily="34" charset="-128"/>
                <a:ea typeface="Meiryo UI" panose="020B0604030504040204" pitchFamily="34" charset="-128"/>
              </a:rPr>
              <a:t>備考：取説付 </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水に濡らして絞るだけでひんやりと気持ち良い涼感マフラータオルと専用のボトルケースです。ボトルは持ち手付きのため携帯するのにも便利で、スポーツイベントの特典用などに人気です。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46CBD42-2B54-C8E1-E2B0-648FD640CCBC}"/>
              </a:ext>
            </a:extLst>
          </p:cNvPr>
          <p:cNvPicPr>
            <a:picLocks noChangeAspect="1"/>
          </p:cNvPicPr>
          <p:nvPr/>
        </p:nvPicPr>
        <p:blipFill>
          <a:blip r:embed="rId5"/>
          <a:stretch>
            <a:fillRect/>
          </a:stretch>
        </p:blipFill>
        <p:spPr>
          <a:xfrm>
            <a:off x="677087" y="1393370"/>
            <a:ext cx="3666335" cy="3666335"/>
          </a:xfrm>
          <a:prstGeom prst="rect">
            <a:avLst/>
          </a:prstGeom>
        </p:spPr>
      </p:pic>
    </p:spTree>
    <p:extLst>
      <p:ext uri="{BB962C8B-B14F-4D97-AF65-F5344CB8AC3E}">
        <p14:creationId xmlns:p14="http://schemas.microsoft.com/office/powerpoint/2010/main" val="2527243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メタルプレートキーホルダー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材：亜鉛合金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32×94×9mm </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飽きの来ないシンプルな長方形は、洗練された高級感ある見た目で、とても格好良いメタルプレートキーホルダーです。オリジナル名入れがよく映えるアイテムですのでオリジナルグッズにおすすめ。</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8" name="図 27">
            <a:extLst>
              <a:ext uri="{FF2B5EF4-FFF2-40B4-BE49-F238E27FC236}">
                <a16:creationId xmlns:a16="http://schemas.microsoft.com/office/drawing/2014/main" id="{1E295878-4F8F-124C-835A-4C3F0EE45077}"/>
              </a:ext>
            </a:extLst>
          </p:cNvPr>
          <p:cNvPicPr>
            <a:picLocks noChangeAspect="1"/>
          </p:cNvPicPr>
          <p:nvPr/>
        </p:nvPicPr>
        <p:blipFill>
          <a:blip r:embed="rId5"/>
          <a:stretch>
            <a:fillRect/>
          </a:stretch>
        </p:blipFill>
        <p:spPr>
          <a:xfrm>
            <a:off x="917108" y="1413951"/>
            <a:ext cx="2854774" cy="3380441"/>
          </a:xfrm>
          <a:prstGeom prst="rect">
            <a:avLst/>
          </a:prstGeom>
        </p:spPr>
      </p:pic>
    </p:spTree>
    <p:extLst>
      <p:ext uri="{BB962C8B-B14F-4D97-AF65-F5344CB8AC3E}">
        <p14:creationId xmlns:p14="http://schemas.microsoft.com/office/powerpoint/2010/main" val="41600056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UV</a:t>
            </a:r>
            <a:r>
              <a:rPr lang="ja-JP" altLang="en-US" sz="2000" dirty="0">
                <a:solidFill>
                  <a:schemeClr val="bg1"/>
                </a:solidFill>
                <a:latin typeface="Meiryo UI" panose="020B0604030504040204" pitchFamily="34" charset="-128"/>
                <a:ea typeface="Meiryo UI" panose="020B0604030504040204" pitchFamily="34" charset="-128"/>
              </a:rPr>
              <a:t>ブロックスクリーン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235×400mm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機　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UPF25</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UV</a:t>
            </a:r>
            <a:r>
              <a:rPr lang="ja-JP" altLang="en-US" sz="900" b="0" i="0" dirty="0">
                <a:solidFill>
                  <a:srgbClr val="333333"/>
                </a:solidFill>
                <a:effectLst/>
                <a:latin typeface="-apple-system"/>
              </a:rPr>
              <a:t>遮蔽率</a:t>
            </a:r>
            <a:r>
              <a:rPr lang="en-US" altLang="ja-JP" sz="900" b="0" i="0" dirty="0">
                <a:solidFill>
                  <a:srgbClr val="333333"/>
                </a:solidFill>
                <a:effectLst/>
                <a:latin typeface="-apple-system"/>
              </a:rPr>
              <a:t>95%</a:t>
            </a:r>
            <a:r>
              <a:rPr lang="ja-JP" altLang="en-US" sz="900" b="0" i="0" dirty="0">
                <a:solidFill>
                  <a:srgbClr val="333333"/>
                </a:solidFill>
                <a:effectLst/>
                <a:latin typeface="-apple-system"/>
              </a:rPr>
              <a:t>以上</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台紙付ポリ入 台紙サイズ</a:t>
            </a:r>
            <a:r>
              <a:rPr lang="en-US" altLang="ja-JP" sz="900" b="0" i="0" dirty="0">
                <a:solidFill>
                  <a:srgbClr val="333333"/>
                </a:solidFill>
                <a:effectLst/>
                <a:latin typeface="-apple-system"/>
              </a:rPr>
              <a:t>/99×325mm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暑い夏の紫外線避けにとっても便利！お持ちのキャップに簡単に取り付けることが可能な</a:t>
            </a:r>
            <a:r>
              <a:rPr lang="en-US" altLang="ja-JP" sz="1600" b="0" i="0" dirty="0">
                <a:solidFill>
                  <a:srgbClr val="333333"/>
                </a:solidFill>
                <a:effectLst/>
                <a:latin typeface="-apple-system"/>
              </a:rPr>
              <a:t>UV</a:t>
            </a:r>
            <a:r>
              <a:rPr lang="ja-JP" altLang="en-US" sz="1600" b="0" i="0" dirty="0">
                <a:solidFill>
                  <a:srgbClr val="333333"/>
                </a:solidFill>
                <a:effectLst/>
                <a:latin typeface="-apple-system"/>
              </a:rPr>
              <a:t>カットカバーです。カラーバリエーションは全</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色ございますので、お好みでお選びください。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A4E42608-1A95-281B-5EDE-A5A3FA73538B}"/>
              </a:ext>
            </a:extLst>
          </p:cNvPr>
          <p:cNvPicPr>
            <a:picLocks noChangeAspect="1"/>
          </p:cNvPicPr>
          <p:nvPr/>
        </p:nvPicPr>
        <p:blipFill>
          <a:blip r:embed="rId5"/>
          <a:stretch>
            <a:fillRect/>
          </a:stretch>
        </p:blipFill>
        <p:spPr>
          <a:xfrm>
            <a:off x="710227" y="1358667"/>
            <a:ext cx="3692257" cy="3692257"/>
          </a:xfrm>
          <a:prstGeom prst="rect">
            <a:avLst/>
          </a:prstGeom>
        </p:spPr>
      </p:pic>
    </p:spTree>
    <p:extLst>
      <p:ext uri="{BB962C8B-B14F-4D97-AF65-F5344CB8AC3E}">
        <p14:creationId xmlns:p14="http://schemas.microsoft.com/office/powerpoint/2010/main" val="2912459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ホットネックリング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カラー展開：アイボリー・ブラウン </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色取混ぜ</a:t>
            </a:r>
          </a:p>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/PVC</a:t>
            </a:r>
            <a:r>
              <a:rPr lang="ja-JP" altLang="en-US" sz="900" dirty="0">
                <a:latin typeface="Meiryo UI" panose="020B0604030504040204" pitchFamily="34" charset="-128"/>
                <a:ea typeface="Meiryo UI" panose="020B0604030504040204" pitchFamily="34" charset="-128"/>
              </a:rPr>
              <a:t>、カバー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175×160×25mm</a:t>
            </a:r>
          </a:p>
          <a:p>
            <a:r>
              <a:rPr lang="ja-JP" altLang="en-US" sz="900" dirty="0">
                <a:latin typeface="Meiryo UI" panose="020B0604030504040204" pitchFamily="34" charset="-128"/>
                <a:ea typeface="Meiryo UI" panose="020B0604030504040204" pitchFamily="34" charset="-128"/>
              </a:rPr>
              <a:t>包装：包装袋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プレートを押すだけで発熱してくれるため誰でも手軽に使える上、首元をしっかり温めてくれるホットネックリング。ふかふかで肌触りの良い専用カバー付きも高ポイントです。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6FD9654A-E466-0FF0-E69A-62734726CFEF}"/>
              </a:ext>
            </a:extLst>
          </p:cNvPr>
          <p:cNvPicPr>
            <a:picLocks noChangeAspect="1"/>
          </p:cNvPicPr>
          <p:nvPr/>
        </p:nvPicPr>
        <p:blipFill>
          <a:blip r:embed="rId5"/>
          <a:stretch>
            <a:fillRect/>
          </a:stretch>
        </p:blipFill>
        <p:spPr>
          <a:xfrm>
            <a:off x="709624" y="1422052"/>
            <a:ext cx="3617893" cy="3617893"/>
          </a:xfrm>
          <a:prstGeom prst="rect">
            <a:avLst/>
          </a:prstGeom>
        </p:spPr>
      </p:pic>
    </p:spTree>
    <p:extLst>
      <p:ext uri="{BB962C8B-B14F-4D97-AF65-F5344CB8AC3E}">
        <p14:creationId xmlns:p14="http://schemas.microsoft.com/office/powerpoint/2010/main" val="40645513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ぺん先ヒカル君</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アルミニウム</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145×16×12mm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ボタン電池</a:t>
            </a:r>
            <a:r>
              <a:rPr lang="en-US" altLang="ja-JP" sz="900" b="0" i="0" dirty="0">
                <a:solidFill>
                  <a:srgbClr val="333333"/>
                </a:solidFill>
                <a:effectLst/>
                <a:latin typeface="-apple-system"/>
              </a:rPr>
              <a:t>(LR626)4</a:t>
            </a:r>
            <a:r>
              <a:rPr lang="ja-JP" altLang="en-US" sz="900" b="0" i="0" dirty="0">
                <a:solidFill>
                  <a:srgbClr val="333333"/>
                </a:solidFill>
                <a:effectLst/>
                <a:latin typeface="-apple-system"/>
              </a:rPr>
              <a:t>ヶ付</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モニター</a:t>
            </a:r>
            <a:r>
              <a:rPr lang="en-US" altLang="ja-JP" sz="900" b="0" i="0" dirty="0">
                <a:solidFill>
                  <a:srgbClr val="333333"/>
                </a:solidFill>
                <a:effectLst/>
                <a:latin typeface="-apple-system"/>
              </a:rPr>
              <a:t>)</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台紙付ポリ入　台紙サイズ</a:t>
            </a:r>
            <a:r>
              <a:rPr lang="en-US" altLang="ja-JP" sz="900" b="0" i="0" dirty="0">
                <a:solidFill>
                  <a:srgbClr val="333333"/>
                </a:solidFill>
                <a:effectLst/>
                <a:latin typeface="-apple-system"/>
              </a:rPr>
              <a:t>/150×40mm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ペン先が内蔵ライトで光りますので暗い場所でも文字がらくらく書けてとっても便利なボールペンです。カラーバリエーションはホワイトとブラックの</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色展開。是非ご活用ください。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6895831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キャンバストート</a:t>
            </a:r>
            <a:r>
              <a:rPr lang="en-US"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(370g/㎡)</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360×370×110mm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25×560mm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10L</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考：ロイヤルブルー・レッド・ミッドナイトブルー・ナチュラル・ナイトブラック</a:t>
            </a:r>
          </a:p>
          <a:p>
            <a:r>
              <a:rPr lang="ja-JP" altLang="en-US" sz="900">
                <a:latin typeface="Meiryo UI" panose="020B0604030504040204" pitchFamily="34" charset="-128"/>
                <a:ea typeface="Meiryo UI" panose="020B0604030504040204" pitchFamily="34" charset="-128"/>
              </a:rPr>
              <a:t>　　　　　　スカイグレー・ダークグリーン・ワインレッド・カーキ・サンドベージュ</a:t>
            </a:r>
          </a:p>
          <a:p>
            <a:r>
              <a:rPr lang="ja-JP" altLang="en-US" sz="900">
                <a:latin typeface="Meiryo UI" panose="020B0604030504040204" pitchFamily="34" charset="-128"/>
                <a:ea typeface="Meiryo UI" panose="020B0604030504040204" pitchFamily="34" charset="-128"/>
              </a:rPr>
              <a:t>　　　　　　ピンク・ライトブルー・ホワイト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12</a:t>
            </a:r>
            <a:r>
              <a:rPr lang="ja-JP" altLang="en-US" sz="1600">
                <a:latin typeface="Meiryo UI" panose="020B0604030504040204" pitchFamily="34" charset="-128"/>
                <a:ea typeface="Meiryo UI" panose="020B0604030504040204" pitchFamily="34" charset="-128"/>
              </a:rPr>
              <a:t>オンスのしっかりとした厚みのあるキャンバス素材を使用したシンプルなトートバッグです。マチ付きのため見た目以上に容量があります。こちらは使い勝手の良い</a:t>
            </a:r>
            <a:r>
              <a:rPr lang="en-US"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A98AD9C-0E67-5741-A8E4-C7B215A9B27C}"/>
              </a:ext>
            </a:extLst>
          </p:cNvPr>
          <p:cNvPicPr>
            <a:picLocks noChangeAspect="1"/>
          </p:cNvPicPr>
          <p:nvPr/>
        </p:nvPicPr>
        <p:blipFill>
          <a:blip r:embed="rId5"/>
          <a:stretch>
            <a:fillRect/>
          </a:stretch>
        </p:blipFill>
        <p:spPr>
          <a:xfrm>
            <a:off x="1163744" y="1401892"/>
            <a:ext cx="2785224" cy="3696156"/>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a:solidFill>
                  <a:schemeClr val="bg1"/>
                </a:solidFill>
                <a:latin typeface="Meiryo UI" panose="020B0604030504040204" pitchFamily="34" charset="-128"/>
                <a:ea typeface="Meiryo UI" panose="020B0604030504040204" pitchFamily="34" charset="-128"/>
              </a:rPr>
              <a:t>USB</a:t>
            </a:r>
            <a:r>
              <a:rPr lang="ja-JP" altLang="en-US" sz="2000">
                <a:solidFill>
                  <a:schemeClr val="bg1"/>
                </a:solidFill>
                <a:latin typeface="Meiryo UI" panose="020B0604030504040204" pitchFamily="34" charset="-128"/>
                <a:ea typeface="Meiryo UI" panose="020B0604030504040204" pitchFamily="34" charset="-128"/>
              </a:rPr>
              <a:t>ハブ ラウンド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 ABS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Φ52×18</a:t>
            </a:r>
            <a:r>
              <a:rPr lang="en" altLang="ja-JP" sz="900" dirty="0">
                <a:latin typeface="Meiryo UI" panose="020B0604030504040204" pitchFamily="34" charset="-128"/>
                <a:ea typeface="Meiryo UI" panose="020B0604030504040204" pitchFamily="34" charset="-128"/>
              </a:rPr>
              <a:t>mm </a:t>
            </a:r>
            <a:r>
              <a:rPr lang="ja-JP" altLang="en-US" sz="900">
                <a:latin typeface="Meiryo UI" panose="020B0604030504040204" pitchFamily="34" charset="-128"/>
                <a:ea typeface="Meiryo UI" panose="020B0604030504040204" pitchFamily="34" charset="-128"/>
              </a:rPr>
              <a:t>コード長</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125</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a:t>
            </a:r>
            <a:r>
              <a:rPr lang="en" altLang="ja-JP" sz="900" dirty="0">
                <a:latin typeface="Meiryo UI" panose="020B0604030504040204" pitchFamily="34" charset="-128"/>
                <a:ea typeface="Meiryo UI" panose="020B0604030504040204" pitchFamily="34" charset="-128"/>
              </a:rPr>
              <a:t>USB2.0</a:t>
            </a:r>
            <a:r>
              <a:rPr lang="ja-JP" altLang="en-US" sz="900">
                <a:latin typeface="Meiryo UI" panose="020B0604030504040204" pitchFamily="34" charset="-128"/>
                <a:ea typeface="Meiryo UI" panose="020B0604030504040204" pitchFamily="34" charset="-128"/>
              </a:rPr>
              <a:t>規格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まん丸な形状が可愛らしく持ち運びも容易な</a:t>
            </a:r>
            <a:r>
              <a:rPr lang="en" altLang="ja-JP" sz="1600" dirty="0">
                <a:latin typeface="Meiryo UI" panose="020B0604030504040204" pitchFamily="34" charset="-128"/>
                <a:ea typeface="Meiryo UI" panose="020B0604030504040204" pitchFamily="34" charset="-128"/>
              </a:rPr>
              <a:t>USB</a:t>
            </a:r>
            <a:r>
              <a:rPr lang="ja-JP" altLang="en-US" sz="1600">
                <a:latin typeface="Meiryo UI" panose="020B0604030504040204" pitchFamily="34" charset="-128"/>
                <a:ea typeface="Meiryo UI" panose="020B0604030504040204" pitchFamily="34" charset="-128"/>
              </a:rPr>
              <a:t>ハブ。ポートが</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口あるためとても便利に利用できます。カラー展開はホワイトとブラックの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色。名入れデザインに合わせてお選びください。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8BA86783-6280-F640-8CFF-D44947DBEC02}"/>
              </a:ext>
            </a:extLst>
          </p:cNvPr>
          <p:cNvPicPr>
            <a:picLocks noChangeAspect="1"/>
          </p:cNvPicPr>
          <p:nvPr/>
        </p:nvPicPr>
        <p:blipFill>
          <a:blip r:embed="rId5"/>
          <a:stretch>
            <a:fillRect/>
          </a:stretch>
        </p:blipFill>
        <p:spPr>
          <a:xfrm>
            <a:off x="747767" y="1411148"/>
            <a:ext cx="3641128" cy="3597678"/>
          </a:xfrm>
          <a:prstGeom prst="rect">
            <a:avLst/>
          </a:prstGeom>
        </p:spPr>
      </p:pic>
    </p:spTree>
    <p:extLst>
      <p:ext uri="{BB962C8B-B14F-4D97-AF65-F5344CB8AC3E}">
        <p14:creationId xmlns:p14="http://schemas.microsoft.com/office/powerpoint/2010/main" val="3540643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ハードカバーノート </a:t>
            </a:r>
            <a:r>
              <a:rPr lang="en-US" altLang="ja-JP" sz="2000" dirty="0">
                <a:solidFill>
                  <a:schemeClr val="bg1"/>
                </a:solidFill>
                <a:latin typeface="Meiryo UI" panose="020B0604030504040204" pitchFamily="34" charset="-128"/>
                <a:ea typeface="Meiryo UI" panose="020B0604030504040204" pitchFamily="34" charset="-128"/>
              </a:rPr>
              <a:t>A5</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PU</a:t>
            </a:r>
            <a:r>
              <a:rPr lang="ja-JP" altLang="en-US" sz="900" b="0" i="0" dirty="0">
                <a:solidFill>
                  <a:srgbClr val="333333"/>
                </a:solidFill>
                <a:effectLst/>
                <a:latin typeface="-apple-system"/>
              </a:rPr>
              <a:t>・紙</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210×143×18mm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ノート</a:t>
            </a:r>
            <a:r>
              <a:rPr lang="en-US" altLang="ja-JP" sz="900" b="0" i="0" dirty="0">
                <a:solidFill>
                  <a:srgbClr val="333333"/>
                </a:solidFill>
                <a:effectLst/>
                <a:latin typeface="-apple-system"/>
              </a:rPr>
              <a:t>96</a:t>
            </a:r>
            <a:r>
              <a:rPr lang="ja-JP" altLang="en-US" sz="900" b="0" i="0" dirty="0">
                <a:solidFill>
                  <a:srgbClr val="333333"/>
                </a:solidFill>
                <a:effectLst/>
                <a:latin typeface="-apple-system"/>
              </a:rPr>
              <a:t>枚</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本革のような重厚感のあるハードカバーが印象的で格好良い</a:t>
            </a:r>
            <a:r>
              <a:rPr lang="en-US" altLang="ja-JP" sz="1600" b="0" i="0" dirty="0">
                <a:solidFill>
                  <a:srgbClr val="333333"/>
                </a:solidFill>
                <a:effectLst/>
                <a:latin typeface="-apple-system"/>
              </a:rPr>
              <a:t>A5</a:t>
            </a:r>
            <a:r>
              <a:rPr lang="ja-JP" altLang="en-US" sz="1600" b="0" i="0" dirty="0">
                <a:solidFill>
                  <a:srgbClr val="333333"/>
                </a:solidFill>
                <a:effectLst/>
                <a:latin typeface="-apple-system"/>
              </a:rPr>
              <a:t>サイズのノートです。型押しでオリジナル名入れも可能です記念品などにも最適。カラー展開はレッド、ブラック、ネイビーの</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色。</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B39C84BD-2165-8255-C729-858438C94F64}"/>
              </a:ext>
            </a:extLst>
          </p:cNvPr>
          <p:cNvPicPr>
            <a:picLocks noChangeAspect="1"/>
          </p:cNvPicPr>
          <p:nvPr/>
        </p:nvPicPr>
        <p:blipFill>
          <a:blip r:embed="rId5"/>
          <a:stretch>
            <a:fillRect/>
          </a:stretch>
        </p:blipFill>
        <p:spPr>
          <a:xfrm>
            <a:off x="671826" y="1357024"/>
            <a:ext cx="3726955" cy="3726955"/>
          </a:xfrm>
          <a:prstGeom prst="rect">
            <a:avLst/>
          </a:prstGeom>
        </p:spPr>
      </p:pic>
    </p:spTree>
    <p:extLst>
      <p:ext uri="{BB962C8B-B14F-4D97-AF65-F5344CB8AC3E}">
        <p14:creationId xmlns:p14="http://schemas.microsoft.com/office/powerpoint/2010/main" val="972279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リール付本革ストラップ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素材：牛革・亜鉛合金</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270×20×10mm</a:t>
            </a:r>
          </a:p>
          <a:p>
            <a:r>
              <a:rPr lang="ja-JP" altLang="en-US" sz="900" dirty="0">
                <a:latin typeface="Meiryo UI" panose="020B0604030504040204" pitchFamily="34" charset="-128"/>
                <a:ea typeface="Meiryo UI" panose="020B0604030504040204" pitchFamily="34" charset="-128"/>
              </a:rPr>
              <a:t>包装：台紙付ポリ入</a:t>
            </a:r>
          </a:p>
          <a:p>
            <a:r>
              <a:rPr lang="ja-JP" altLang="en-US" sz="900" dirty="0">
                <a:latin typeface="Meiryo UI" panose="020B0604030504040204" pitchFamily="34" charset="-128"/>
                <a:ea typeface="Meiryo UI" panose="020B0604030504040204" pitchFamily="34" charset="-128"/>
              </a:rPr>
              <a:t>備考：リール長</a:t>
            </a:r>
            <a:r>
              <a:rPr lang="en-US" altLang="ja-JP" sz="900" dirty="0">
                <a:latin typeface="Meiryo UI" panose="020B0604030504040204" pitchFamily="34" charset="-128"/>
                <a:ea typeface="Meiryo UI" panose="020B0604030504040204" pitchFamily="34" charset="-128"/>
              </a:rPr>
              <a:t>35</a:t>
            </a:r>
            <a:r>
              <a:rPr lang="ja-JP" altLang="en-US" sz="900" dirty="0">
                <a:latin typeface="Meiryo UI" panose="020B0604030504040204" pitchFamily="34" charset="-128"/>
                <a:ea typeface="Meiryo UI" panose="020B0604030504040204" pitchFamily="34" charset="-128"/>
              </a:rPr>
              <a:t>ｃｍ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家の鍵や</a:t>
            </a:r>
            <a:r>
              <a:rPr lang="en-US" altLang="ja-JP" sz="1600" dirty="0"/>
              <a:t>IC</a:t>
            </a:r>
            <a:r>
              <a:rPr lang="ja-JP" altLang="en-US" sz="1600" dirty="0"/>
              <a:t>カードなど、すぐに取り出したいものに付けておくと非常に便利で、見た目にも高級感のある本柄ストラップです。リール付きのため伸縮自在で使用後も自動で短くなってくれます。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dirty="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F1F70E3-187C-2AA0-8DFA-3C8553851A35}"/>
              </a:ext>
            </a:extLst>
          </p:cNvPr>
          <p:cNvPicPr>
            <a:picLocks noChangeAspect="1"/>
          </p:cNvPicPr>
          <p:nvPr/>
        </p:nvPicPr>
        <p:blipFill>
          <a:blip r:embed="rId5"/>
          <a:stretch>
            <a:fillRect/>
          </a:stretch>
        </p:blipFill>
        <p:spPr>
          <a:xfrm>
            <a:off x="675946" y="1364954"/>
            <a:ext cx="3664801" cy="3664801"/>
          </a:xfrm>
          <a:prstGeom prst="rect">
            <a:avLst/>
          </a:prstGeom>
        </p:spPr>
      </p:pic>
    </p:spTree>
    <p:extLst>
      <p:ext uri="{BB962C8B-B14F-4D97-AF65-F5344CB8AC3E}">
        <p14:creationId xmlns:p14="http://schemas.microsoft.com/office/powerpoint/2010/main" val="1258735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スマホスタンドにもなるバッグハンガー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素材：亜鉛合金・合成ゴム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10×18×73mm</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生産国：中国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テーブルの端に引っ掛けるだけでバッグハンガーになる上に、スマホスタンドとしても利用できる、見た目もおしゃれなキーホルダー。ノベルティ用や特典用などにもおすすめです。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276A1F9-3E9E-08A9-9228-5C145495761C}"/>
              </a:ext>
            </a:extLst>
          </p:cNvPr>
          <p:cNvPicPr>
            <a:picLocks noChangeAspect="1"/>
          </p:cNvPicPr>
          <p:nvPr/>
        </p:nvPicPr>
        <p:blipFill>
          <a:blip r:embed="rId5"/>
          <a:stretch>
            <a:fillRect/>
          </a:stretch>
        </p:blipFill>
        <p:spPr>
          <a:xfrm>
            <a:off x="700922" y="1411148"/>
            <a:ext cx="3586339" cy="3586339"/>
          </a:xfrm>
          <a:prstGeom prst="rect">
            <a:avLst/>
          </a:prstGeom>
        </p:spPr>
      </p:pic>
    </p:spTree>
    <p:extLst>
      <p:ext uri="{BB962C8B-B14F-4D97-AF65-F5344CB8AC3E}">
        <p14:creationId xmlns:p14="http://schemas.microsoft.com/office/powerpoint/2010/main" val="4208498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図 10"/>
          <p:cNvPicPr/>
          <p:nvPr/>
        </p:nvPicPr>
        <p:blipFill>
          <a:blip r:embed="rId3"/>
          <a:stretch/>
        </p:blipFill>
        <p:spPr>
          <a:xfrm>
            <a:off x="5100120" y="4667760"/>
            <a:ext cx="721800" cy="795240"/>
          </a:xfrm>
          <a:prstGeom prst="rect">
            <a:avLst/>
          </a:prstGeom>
          <a:ln w="0">
            <a:noFill/>
          </a:ln>
        </p:spPr>
      </p:pic>
      <p:pic>
        <p:nvPicPr>
          <p:cNvPr id="50" name="図 7"/>
          <p:cNvPicPr/>
          <p:nvPr/>
        </p:nvPicPr>
        <p:blipFill>
          <a:blip r:embed="rId4"/>
          <a:stretch/>
        </p:blipFill>
        <p:spPr>
          <a:xfrm>
            <a:off x="5096880" y="3119040"/>
            <a:ext cx="703800" cy="815760"/>
          </a:xfrm>
          <a:prstGeom prst="rect">
            <a:avLst/>
          </a:prstGeom>
          <a:ln w="0">
            <a:noFill/>
          </a:ln>
        </p:spPr>
      </p:pic>
      <p:sp>
        <p:nvSpPr>
          <p:cNvPr id="51" name="テキスト ボックス 2"/>
          <p:cNvSpPr/>
          <p:nvPr/>
        </p:nvSpPr>
        <p:spPr>
          <a:xfrm>
            <a:off x="1098720" y="596520"/>
            <a:ext cx="7750080" cy="395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1" normalizeH="0" baseline="0" noProof="0">
                <a:ln>
                  <a:noFill/>
                </a:ln>
                <a:solidFill>
                  <a:srgbClr val="FFFFFF"/>
                </a:solidFill>
                <a:effectLst/>
                <a:uLnTx/>
                <a:uFillTx/>
                <a:latin typeface="Meiryo UI"/>
                <a:ea typeface="Meiryo UI"/>
              </a:rPr>
              <a:t>涼感マフラータオル</a:t>
            </a:r>
            <a:r>
              <a:rPr kumimoji="1" lang="en-US" sz="2000" b="0" i="0" u="none" strike="noStrike" kern="1200" cap="none" spc="-1" normalizeH="0" baseline="0" noProof="0">
                <a:ln>
                  <a:noFill/>
                </a:ln>
                <a:solidFill>
                  <a:srgbClr val="FFFFFF"/>
                </a:solidFill>
                <a:effectLst/>
                <a:uLnTx/>
                <a:uFillTx/>
                <a:latin typeface="Meiryo UI"/>
                <a:ea typeface="Meiryo UI"/>
              </a:rPr>
              <a:t>(</a:t>
            </a:r>
            <a:r>
              <a:rPr kumimoji="1" lang="ja-JP" altLang="en-US" sz="2000" b="0" i="0" u="none" strike="noStrike" kern="1200" cap="none" spc="-1" normalizeH="0" baseline="0" noProof="0">
                <a:ln>
                  <a:noFill/>
                </a:ln>
                <a:solidFill>
                  <a:srgbClr val="FFFFFF"/>
                </a:solidFill>
                <a:effectLst/>
                <a:uLnTx/>
                <a:uFillTx/>
                <a:latin typeface="Meiryo UI"/>
                <a:ea typeface="Meiryo UI"/>
              </a:rPr>
              <a:t>巾着付</a:t>
            </a:r>
            <a:r>
              <a:rPr kumimoji="1" lang="en-US" sz="2000" b="0" i="0" u="none" strike="noStrike" kern="1200" cap="none" spc="-1" normalizeH="0" baseline="0" noProof="0">
                <a:ln>
                  <a:noFill/>
                </a:ln>
                <a:solidFill>
                  <a:srgbClr val="FFFFFF"/>
                </a:solidFill>
                <a:effectLst/>
                <a:uLnTx/>
                <a:uFillTx/>
                <a:latin typeface="Meiryo UI"/>
                <a:ea typeface="Meiryo UI"/>
              </a:rPr>
              <a:t>)</a:t>
            </a:r>
            <a:endParaRPr kumimoji="1" lang="en-US" sz="2000" b="0" i="0" u="none" strike="noStrike" kern="1200" cap="none" spc="-1" normalizeH="0" baseline="0" noProof="0">
              <a:ln>
                <a:noFill/>
              </a:ln>
              <a:solidFill>
                <a:prstClr val="black"/>
              </a:solidFill>
              <a:effectLst/>
              <a:uLnTx/>
              <a:uFillTx/>
              <a:latin typeface="Arial"/>
            </a:endParaRPr>
          </a:p>
        </p:txBody>
      </p:sp>
      <p:sp>
        <p:nvSpPr>
          <p:cNvPr id="52" name="テキスト ボックス 53"/>
          <p:cNvSpPr/>
          <p:nvPr/>
        </p:nvSpPr>
        <p:spPr>
          <a:xfrm>
            <a:off x="486000" y="5252040"/>
            <a:ext cx="4140720" cy="916200"/>
          </a:xfrm>
          <a:prstGeom prst="rect">
            <a:avLst/>
          </a:prstGeom>
          <a:noFill/>
          <a:ln w="0">
            <a:noFill/>
          </a:ln>
        </p:spPr>
        <p:style>
          <a:lnRef idx="0">
            <a:scrgbClr r="0" g="0" b="0"/>
          </a:lnRef>
          <a:fillRef idx="0">
            <a:scrgbClr r="0" g="0" b="0"/>
          </a:fillRef>
          <a:effectRef idx="0">
            <a:scrgbClr r="0" g="0" b="0"/>
          </a:effectRef>
          <a:fontRef idx="minor"/>
        </p:style>
        <p:txBody>
          <a:bodyPr lIns="90000" tIns="46800" rIns="0" bIns="468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素</a:t>
            </a:r>
            <a:r>
              <a:rPr kumimoji="1" lang="en-US" sz="900" b="0" i="0" u="none" strike="noStrike" kern="1200" cap="none" spc="-1" normalizeH="0" baseline="0" noProof="0">
                <a:ln>
                  <a:noFill/>
                </a:ln>
                <a:solidFill>
                  <a:srgbClr val="000000"/>
                </a:solidFill>
                <a:effectLst/>
                <a:uLnTx/>
                <a:uFillTx/>
                <a:latin typeface="Meiryo UI"/>
                <a:ea typeface="Meiryo UI"/>
              </a:rPr>
              <a:t>   材：タオル/</a:t>
            </a:r>
            <a:r>
              <a:rPr kumimoji="1" lang="ja-JP" altLang="en-US" sz="900" b="0" i="0" u="none" strike="noStrike" kern="1200" cap="none" spc="-1" normalizeH="0" baseline="0" noProof="0">
                <a:ln>
                  <a:noFill/>
                </a:ln>
                <a:solidFill>
                  <a:srgbClr val="000000"/>
                </a:solidFill>
                <a:effectLst/>
                <a:uLnTx/>
                <a:uFillTx/>
                <a:latin typeface="Meiryo UI"/>
                <a:ea typeface="Meiryo UI"/>
              </a:rPr>
              <a:t>ポリエステル</a:t>
            </a:r>
            <a:r>
              <a:rPr kumimoji="1" lang="en-US" altLang="ja-JP"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巾着</a:t>
            </a:r>
            <a:r>
              <a:rPr kumimoji="1" lang="en-US"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ポリエステル 他</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99" normalizeH="0" baseline="0" noProof="0">
                <a:ln>
                  <a:noFill/>
                </a:ln>
                <a:solidFill>
                  <a:srgbClr val="000000"/>
                </a:solidFill>
                <a:effectLst/>
                <a:uLnTx/>
                <a:uFillTx/>
                <a:latin typeface="Meiryo UI"/>
                <a:ea typeface="Meiryo UI"/>
              </a:rPr>
              <a:t>サイズ</a:t>
            </a:r>
            <a:r>
              <a:rPr kumimoji="1" lang="ja-JP" altLang="en-US" sz="900" b="0" i="0" u="none" strike="noStrike" kern="1200" cap="none" spc="-1" normalizeH="0" baseline="0" noProof="0">
                <a:ln>
                  <a:noFill/>
                </a:ln>
                <a:solidFill>
                  <a:srgbClr val="000000"/>
                </a:solidFill>
                <a:effectLst/>
                <a:uLnTx/>
                <a:uFillTx/>
                <a:latin typeface="Meiryo UI"/>
                <a:ea typeface="Meiryo UI"/>
              </a:rPr>
              <a:t>：タオル</a:t>
            </a:r>
            <a:r>
              <a:rPr kumimoji="1" lang="en-US"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約</a:t>
            </a:r>
            <a:r>
              <a:rPr kumimoji="1" lang="en-US" sz="900" b="0" i="0" u="none" strike="noStrike" kern="1200" cap="none" spc="-1" normalizeH="0" baseline="0" noProof="0">
                <a:ln>
                  <a:noFill/>
                </a:ln>
                <a:solidFill>
                  <a:srgbClr val="000000"/>
                </a:solidFill>
                <a:effectLst/>
                <a:uLnTx/>
                <a:uFillTx/>
                <a:latin typeface="Meiryo UI"/>
                <a:ea typeface="Meiryo UI"/>
              </a:rPr>
              <a:t>900×200mm</a:t>
            </a:r>
            <a:r>
              <a:rPr kumimoji="1" lang="en-US" altLang="ja-JP" sz="900" b="0" i="0" u="none" strike="noStrike" kern="1200" cap="none" spc="-1" normalizeH="0" baseline="0" noProof="0">
                <a:ln>
                  <a:noFill/>
                </a:ln>
                <a:solidFill>
                  <a:srgbClr val="000000"/>
                </a:solidFill>
                <a:effectLst/>
                <a:uLnTx/>
                <a:uFillTx/>
                <a:latin typeface="Meiryo UI"/>
                <a:ea typeface="Meiryo UI"/>
              </a:rPr>
              <a:t>､</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　　　　　　巾着</a:t>
            </a:r>
            <a:r>
              <a:rPr kumimoji="1" lang="en-US"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本体</a:t>
            </a:r>
            <a:r>
              <a:rPr kumimoji="1" lang="en-US"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約</a:t>
            </a:r>
            <a:r>
              <a:rPr kumimoji="1" lang="en-US" sz="900" b="0" i="0" u="none" strike="noStrike" kern="1200" cap="none" spc="-1" normalizeH="0" baseline="0" noProof="0">
                <a:ln>
                  <a:noFill/>
                </a:ln>
                <a:solidFill>
                  <a:srgbClr val="000000"/>
                </a:solidFill>
                <a:effectLst/>
                <a:uLnTx/>
                <a:uFillTx/>
                <a:latin typeface="Meiryo UI"/>
                <a:ea typeface="Meiryo UI"/>
              </a:rPr>
              <a:t>95×137mm</a:t>
            </a:r>
            <a:r>
              <a:rPr kumimoji="1" lang="en-US" altLang="ja-JP"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巾着</a:t>
            </a:r>
            <a:r>
              <a:rPr kumimoji="1" lang="en-US"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底面</a:t>
            </a:r>
            <a:r>
              <a:rPr kumimoji="1" lang="en-US" sz="900" b="0" i="0" u="none" strike="noStrike" kern="1200" cap="none" spc="-1" normalizeH="0" baseline="0" noProof="0">
                <a:ln>
                  <a:noFill/>
                </a:ln>
                <a:solidFill>
                  <a:srgbClr val="000000"/>
                </a:solidFill>
                <a:effectLst/>
                <a:uLnTx/>
                <a:uFillTx/>
                <a:latin typeface="Meiryo UI"/>
                <a:ea typeface="Meiryo UI"/>
              </a:rPr>
              <a:t>)/φ57mm</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　　　　　（包装形態：</a:t>
            </a:r>
            <a:r>
              <a:rPr kumimoji="1" lang="en-US" sz="900" b="0" i="0" u="none" strike="noStrike" kern="1200" cap="none" spc="-1" normalizeH="0" baseline="0" noProof="0">
                <a:ln>
                  <a:noFill/>
                </a:ln>
                <a:solidFill>
                  <a:srgbClr val="000000"/>
                </a:solidFill>
                <a:effectLst/>
                <a:uLnTx/>
                <a:uFillTx/>
                <a:latin typeface="Meiryo UI"/>
                <a:ea typeface="Meiryo UI"/>
              </a:rPr>
              <a:t>OPP</a:t>
            </a:r>
            <a:r>
              <a:rPr kumimoji="1" lang="ja-JP" altLang="en-US" sz="900" b="0" i="0" u="none" strike="noStrike" kern="1200" cap="none" spc="-1" normalizeH="0" baseline="0" noProof="0">
                <a:ln>
                  <a:noFill/>
                </a:ln>
                <a:solidFill>
                  <a:srgbClr val="000000"/>
                </a:solidFill>
                <a:effectLst/>
                <a:uLnTx/>
                <a:uFillTx/>
                <a:latin typeface="Meiryo UI"/>
                <a:ea typeface="Meiryo UI"/>
              </a:rPr>
              <a:t>袋</a:t>
            </a:r>
            <a:r>
              <a:rPr kumimoji="1" lang="en-US" altLang="ja-JP"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台紙） </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付属品：取説付</a:t>
            </a:r>
            <a:r>
              <a:rPr kumimoji="1" lang="en-US"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台紙面</a:t>
            </a:r>
            <a:r>
              <a:rPr kumimoji="1" lang="en-US" sz="900" b="0" i="0" u="none" strike="noStrike" kern="1200" cap="none" spc="-1" normalizeH="0" baseline="0" noProof="0">
                <a:ln>
                  <a:noFill/>
                </a:ln>
                <a:solidFill>
                  <a:srgbClr val="000000"/>
                </a:solidFill>
                <a:effectLst/>
                <a:uLnTx/>
                <a:uFillTx/>
                <a:latin typeface="Meiryo UI"/>
                <a:ea typeface="Meiryo UI"/>
              </a:rPr>
              <a:t>)</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備   考：ブルー、ホワイト</a:t>
            </a:r>
            <a:endParaRPr kumimoji="1" lang="en-US" sz="900" b="0" i="0" u="none" strike="noStrike" kern="1200" cap="none" spc="-1" normalizeH="0" baseline="0" noProof="0">
              <a:ln>
                <a:noFill/>
              </a:ln>
              <a:solidFill>
                <a:prstClr val="black"/>
              </a:solidFill>
              <a:effectLst/>
              <a:uLnTx/>
              <a:uFillTx/>
              <a:latin typeface="Arial"/>
            </a:endParaRPr>
          </a:p>
        </p:txBody>
      </p:sp>
      <p:sp>
        <p:nvSpPr>
          <p:cNvPr id="53" name="テキスト ボックス 3"/>
          <p:cNvSpPr/>
          <p:nvPr/>
        </p:nvSpPr>
        <p:spPr>
          <a:xfrm>
            <a:off x="8151480" y="403344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4" name="テキスト ボックス 6"/>
          <p:cNvSpPr/>
          <p:nvPr/>
        </p:nvSpPr>
        <p:spPr>
          <a:xfrm>
            <a:off x="9838800" y="392688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5" name="円/楕円 8"/>
          <p:cNvSpPr/>
          <p:nvPr/>
        </p:nvSpPr>
        <p:spPr>
          <a:xfrm>
            <a:off x="5035680" y="1268640"/>
            <a:ext cx="739080" cy="739080"/>
          </a:xfrm>
          <a:prstGeom prst="ellipse">
            <a:avLst/>
          </a:prstGeom>
          <a:solidFill>
            <a:schemeClr val="bg1"/>
          </a:solidFill>
          <a:ln w="19050">
            <a:solidFill>
              <a:srgbClr val="4472C4">
                <a:lumMod val="50000"/>
              </a:srgbClr>
            </a:solidFill>
          </a:ln>
        </p:spPr>
        <p:style>
          <a:lnRef idx="2">
            <a:schemeClr val="accent1">
              <a:shade val="50000"/>
            </a:schemeClr>
          </a:lnRef>
          <a:fillRef idx="1">
            <a:schemeClr val="accent1"/>
          </a:fillRef>
          <a:effectRef idx="0">
            <a:schemeClr val="accent1"/>
          </a:effectRef>
          <a:fontRef idx="minor"/>
        </p:style>
      </p:sp>
      <p:sp>
        <p:nvSpPr>
          <p:cNvPr id="56" name="テキスト ボックス 42"/>
          <p:cNvSpPr/>
          <p:nvPr/>
        </p:nvSpPr>
        <p:spPr>
          <a:xfrm>
            <a:off x="5035320" y="1496160"/>
            <a:ext cx="739080" cy="318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1" normalizeH="0" baseline="0" noProof="0">
                <a:ln>
                  <a:noFill/>
                </a:ln>
                <a:solidFill>
                  <a:srgbClr val="203864"/>
                </a:solidFill>
                <a:effectLst/>
                <a:uLnTx/>
                <a:uFillTx/>
                <a:latin typeface="Meiryo UI"/>
                <a:ea typeface="Meiryo UI"/>
              </a:rPr>
              <a:t>特徴</a:t>
            </a:r>
            <a:endParaRPr kumimoji="1" lang="en-US" sz="1500" b="0" i="0" u="none" strike="noStrike" kern="1200" cap="none" spc="-1" normalizeH="0" baseline="0" noProof="0">
              <a:ln>
                <a:noFill/>
              </a:ln>
              <a:solidFill>
                <a:prstClr val="black"/>
              </a:solidFill>
              <a:effectLst/>
              <a:uLnTx/>
              <a:uFillTx/>
              <a:latin typeface="Arial"/>
            </a:endParaRPr>
          </a:p>
        </p:txBody>
      </p:sp>
      <p:sp>
        <p:nvSpPr>
          <p:cNvPr id="57" name="テキスト ボックス 5"/>
          <p:cNvSpPr/>
          <p:nvPr/>
        </p:nvSpPr>
        <p:spPr>
          <a:xfrm>
            <a:off x="9541080" y="346608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8" name="テキスト ボックス 13"/>
          <p:cNvSpPr/>
          <p:nvPr/>
        </p:nvSpPr>
        <p:spPr>
          <a:xfrm>
            <a:off x="10086840" y="247392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9" name="テキスト ボックス 14"/>
          <p:cNvSpPr/>
          <p:nvPr/>
        </p:nvSpPr>
        <p:spPr>
          <a:xfrm>
            <a:off x="-674640" y="104184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0" name="テキスト ボックス 28"/>
          <p:cNvSpPr/>
          <p:nvPr/>
        </p:nvSpPr>
        <p:spPr>
          <a:xfrm>
            <a:off x="6222960" y="344160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1" name="テキスト ボックス 29"/>
          <p:cNvSpPr/>
          <p:nvPr/>
        </p:nvSpPr>
        <p:spPr>
          <a:xfrm>
            <a:off x="5950080" y="341640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2" name="テキスト ボックス 9"/>
          <p:cNvSpPr/>
          <p:nvPr/>
        </p:nvSpPr>
        <p:spPr>
          <a:xfrm>
            <a:off x="9524880" y="315792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3" name="テキスト ボックス 16"/>
          <p:cNvSpPr/>
          <p:nvPr/>
        </p:nvSpPr>
        <p:spPr>
          <a:xfrm>
            <a:off x="8390520" y="733212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4" name="テキスト ボックス 17"/>
          <p:cNvSpPr/>
          <p:nvPr/>
        </p:nvSpPr>
        <p:spPr>
          <a:xfrm>
            <a:off x="8017920" y="-73656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5" name="直線コネクタ 46"/>
          <p:cNvSpPr/>
          <p:nvPr/>
        </p:nvSpPr>
        <p:spPr>
          <a:xfrm>
            <a:off x="933120" y="5145120"/>
            <a:ext cx="3560040" cy="12600"/>
          </a:xfrm>
          <a:prstGeom prst="line">
            <a:avLst/>
          </a:prstGeom>
          <a:ln w="9525">
            <a:solidFill>
              <a:srgbClr val="E7E6E6">
                <a:lumMod val="50000"/>
              </a:srgbClr>
            </a:solidFill>
            <a:prstDash val="dash"/>
          </a:ln>
        </p:spPr>
        <p:style>
          <a:lnRef idx="1">
            <a:schemeClr val="accent1"/>
          </a:lnRef>
          <a:fillRef idx="0">
            <a:schemeClr val="accent1"/>
          </a:fillRef>
          <a:effectRef idx="0">
            <a:schemeClr val="accent1"/>
          </a:effectRef>
          <a:fontRef idx="minor"/>
        </p:style>
      </p:sp>
      <p:sp>
        <p:nvSpPr>
          <p:cNvPr id="66" name="テキスト ボックス 47"/>
          <p:cNvSpPr/>
          <p:nvPr/>
        </p:nvSpPr>
        <p:spPr>
          <a:xfrm>
            <a:off x="486000" y="5029920"/>
            <a:ext cx="447120" cy="227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仕様</a:t>
            </a:r>
            <a:endParaRPr kumimoji="1" lang="en-US" sz="900" b="0" i="0" u="none" strike="noStrike" kern="1200" cap="none" spc="-1" normalizeH="0" baseline="0" noProof="0">
              <a:ln>
                <a:noFill/>
              </a:ln>
              <a:solidFill>
                <a:prstClr val="black"/>
              </a:solidFill>
              <a:effectLst/>
              <a:uLnTx/>
              <a:uFillTx/>
              <a:latin typeface="Arial"/>
            </a:endParaRPr>
          </a:p>
        </p:txBody>
      </p:sp>
      <p:sp>
        <p:nvSpPr>
          <p:cNvPr id="67" name="テキスト ボックス 48"/>
          <p:cNvSpPr/>
          <p:nvPr/>
        </p:nvSpPr>
        <p:spPr>
          <a:xfrm>
            <a:off x="296280" y="658440"/>
            <a:ext cx="855360" cy="272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1" normalizeH="0" baseline="0" noProof="0">
                <a:ln>
                  <a:noFill/>
                </a:ln>
                <a:solidFill>
                  <a:srgbClr val="FFFFFF"/>
                </a:solidFill>
                <a:effectLst/>
                <a:uLnTx/>
                <a:uFillTx/>
                <a:latin typeface="Meiryo UI"/>
                <a:ea typeface="Meiryo UI"/>
              </a:rPr>
              <a:t>【</a:t>
            </a:r>
            <a:r>
              <a:rPr kumimoji="1" lang="ja-JP" altLang="en-US" sz="1200" b="0" i="0" u="none" strike="noStrike" kern="1200" cap="none" spc="-1" normalizeH="0" baseline="0" noProof="0">
                <a:ln>
                  <a:noFill/>
                </a:ln>
                <a:solidFill>
                  <a:srgbClr val="FFFFFF"/>
                </a:solidFill>
                <a:effectLst/>
                <a:uLnTx/>
                <a:uFillTx/>
                <a:latin typeface="Meiryo UI"/>
                <a:ea typeface="Meiryo UI"/>
              </a:rPr>
              <a:t>提案書</a:t>
            </a:r>
            <a:r>
              <a:rPr kumimoji="1" lang="en-US" altLang="ja-JP" sz="1200" b="0" i="0" u="none" strike="noStrike" kern="1200" cap="none" spc="-1" normalizeH="0" baseline="0" noProof="0">
                <a:ln>
                  <a:noFill/>
                </a:ln>
                <a:solidFill>
                  <a:srgbClr val="FFFFFF"/>
                </a:solidFill>
                <a:effectLst/>
                <a:uLnTx/>
                <a:uFillTx/>
                <a:latin typeface="Meiryo UI"/>
                <a:ea typeface="Meiryo UI"/>
              </a:rPr>
              <a:t>】</a:t>
            </a:r>
            <a:endParaRPr kumimoji="1" lang="en-US" sz="1200" b="0" i="0" u="none" strike="noStrike" kern="1200" cap="none" spc="-1" normalizeH="0" baseline="0" noProof="0">
              <a:ln>
                <a:noFill/>
              </a:ln>
              <a:solidFill>
                <a:prstClr val="black"/>
              </a:solidFill>
              <a:effectLst/>
              <a:uLnTx/>
              <a:uFillTx/>
              <a:latin typeface="Arial"/>
            </a:endParaRPr>
          </a:p>
        </p:txBody>
      </p:sp>
      <p:sp>
        <p:nvSpPr>
          <p:cNvPr id="68" name="テキスト ボックス 51"/>
          <p:cNvSpPr/>
          <p:nvPr/>
        </p:nvSpPr>
        <p:spPr>
          <a:xfrm>
            <a:off x="5932080" y="1422000"/>
            <a:ext cx="2916720" cy="192096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just" defTabSz="914400" rtl="0" eaLnBrk="1" fontAlgn="auto" latinLnBrk="0" hangingPunct="1">
              <a:lnSpc>
                <a:spcPts val="2401"/>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000000"/>
                </a:solidFill>
                <a:effectLst/>
                <a:uLnTx/>
                <a:uFillTx/>
                <a:latin typeface="Meiryo UI"/>
                <a:ea typeface="Meiryo UI"/>
              </a:rPr>
              <a:t>濡らして絞ればヒンヤリと心地良い量感を与えてくれるマフラータオルは、夏場の屋外フェスから現場作業まで、幅広いシーンで利用可能です。</a:t>
            </a:r>
            <a:endParaRPr kumimoji="1" lang="en-US" sz="1600" b="0" i="0" u="none" strike="noStrike" kern="1200" cap="none" spc="-1" normalizeH="0" baseline="0" noProof="0">
              <a:ln>
                <a:noFill/>
              </a:ln>
              <a:solidFill>
                <a:prstClr val="black"/>
              </a:solidFill>
              <a:effectLst/>
              <a:uLnTx/>
              <a:uFillTx/>
              <a:latin typeface="Arial"/>
            </a:endParaRPr>
          </a:p>
          <a:p>
            <a:pPr marL="0" marR="0" lvl="0" indent="0" algn="just" defTabSz="914400" rtl="0" eaLnBrk="1" fontAlgn="auto" latinLnBrk="0" hangingPunct="1">
              <a:lnSpc>
                <a:spcPts val="2401"/>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000000"/>
                </a:solidFill>
                <a:effectLst/>
                <a:uLnTx/>
                <a:uFillTx/>
                <a:latin typeface="Meiryo UI"/>
                <a:ea typeface="Meiryo UI"/>
              </a:rPr>
              <a:t>専用巾着付きで持ち歩くのにもとっても便利！</a:t>
            </a:r>
            <a:endParaRPr kumimoji="1" lang="en-US" sz="1600" b="0" i="0" u="none" strike="noStrike" kern="1200" cap="none" spc="-1" normalizeH="0" baseline="0" noProof="0">
              <a:ln>
                <a:noFill/>
              </a:ln>
              <a:solidFill>
                <a:prstClr val="black"/>
              </a:solidFill>
              <a:effectLst/>
              <a:uLnTx/>
              <a:uFillTx/>
              <a:latin typeface="Arial"/>
            </a:endParaRPr>
          </a:p>
        </p:txBody>
      </p:sp>
      <p:sp>
        <p:nvSpPr>
          <p:cNvPr id="69" name="円/楕円 50"/>
          <p:cNvSpPr/>
          <p:nvPr/>
        </p:nvSpPr>
        <p:spPr>
          <a:xfrm>
            <a:off x="5035680" y="5344560"/>
            <a:ext cx="739080" cy="739080"/>
          </a:xfrm>
          <a:prstGeom prst="ellipse">
            <a:avLst/>
          </a:prstGeom>
          <a:solidFill>
            <a:schemeClr val="bg1"/>
          </a:solidFill>
          <a:ln w="19050">
            <a:solidFill>
              <a:srgbClr val="4472C4">
                <a:lumMod val="50000"/>
              </a:srgbClr>
            </a:solidFill>
          </a:ln>
        </p:spPr>
        <p:style>
          <a:lnRef idx="2">
            <a:schemeClr val="accent1">
              <a:shade val="50000"/>
            </a:schemeClr>
          </a:lnRef>
          <a:fillRef idx="1">
            <a:schemeClr val="accent1"/>
          </a:fillRef>
          <a:effectRef idx="0">
            <a:schemeClr val="accent1"/>
          </a:effectRef>
          <a:fontRef idx="minor"/>
        </p:style>
      </p:sp>
      <p:sp>
        <p:nvSpPr>
          <p:cNvPr id="70" name="テキスト ボックス 52"/>
          <p:cNvSpPr/>
          <p:nvPr/>
        </p:nvSpPr>
        <p:spPr>
          <a:xfrm>
            <a:off x="5035320" y="5569200"/>
            <a:ext cx="739080" cy="303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1" normalizeH="0" baseline="0" noProof="0">
                <a:ln>
                  <a:noFill/>
                </a:ln>
                <a:solidFill>
                  <a:srgbClr val="203864"/>
                </a:solidFill>
                <a:effectLst/>
                <a:uLnTx/>
                <a:uFillTx/>
                <a:latin typeface="Meiryo UI"/>
                <a:ea typeface="Meiryo UI"/>
              </a:rPr>
              <a:t>お見積</a:t>
            </a:r>
            <a:endParaRPr kumimoji="1" lang="en-US" sz="1400" b="0" i="0" u="none" strike="noStrike" kern="1200" cap="none" spc="-1" normalizeH="0" baseline="0" noProof="0">
              <a:ln>
                <a:noFill/>
              </a:ln>
              <a:solidFill>
                <a:prstClr val="black"/>
              </a:solidFill>
              <a:effectLst/>
              <a:uLnTx/>
              <a:uFillTx/>
              <a:latin typeface="Arial"/>
            </a:endParaRPr>
          </a:p>
        </p:txBody>
      </p:sp>
      <p:sp>
        <p:nvSpPr>
          <p:cNvPr id="71" name="直線コネクタ 54"/>
          <p:cNvSpPr/>
          <p:nvPr/>
        </p:nvSpPr>
        <p:spPr>
          <a:xfrm>
            <a:off x="5879880" y="3785400"/>
            <a:ext cx="2969280" cy="360"/>
          </a:xfrm>
          <a:prstGeom prst="line">
            <a:avLst/>
          </a:prstGeom>
          <a:ln w="19050">
            <a:solidFill>
              <a:srgbClr val="E7E6E6">
                <a:lumMod val="50000"/>
              </a:srgbClr>
            </a:solidFill>
          </a:ln>
        </p:spPr>
        <p:style>
          <a:lnRef idx="1">
            <a:schemeClr val="accent1"/>
          </a:lnRef>
          <a:fillRef idx="0">
            <a:schemeClr val="accent1"/>
          </a:fillRef>
          <a:effectRef idx="0">
            <a:schemeClr val="accent1"/>
          </a:effectRef>
          <a:fontRef idx="minor"/>
        </p:style>
      </p:sp>
      <p:grpSp>
        <p:nvGrpSpPr>
          <p:cNvPr id="72" name="グループ化 57"/>
          <p:cNvGrpSpPr/>
          <p:nvPr/>
        </p:nvGrpSpPr>
        <p:grpSpPr>
          <a:xfrm>
            <a:off x="5042520" y="3830760"/>
            <a:ext cx="739080" cy="739080"/>
            <a:chOff x="5042520" y="3830760"/>
            <a:chExt cx="739080" cy="739080"/>
          </a:xfrm>
        </p:grpSpPr>
        <p:sp>
          <p:nvSpPr>
            <p:cNvPr id="73" name="円/楕円 58"/>
            <p:cNvSpPr/>
            <p:nvPr/>
          </p:nvSpPr>
          <p:spPr>
            <a:xfrm>
              <a:off x="5042520" y="3830760"/>
              <a:ext cx="739080" cy="739080"/>
            </a:xfrm>
            <a:prstGeom prst="ellipse">
              <a:avLst/>
            </a:prstGeom>
            <a:solidFill>
              <a:schemeClr val="bg1"/>
            </a:solidFill>
            <a:ln w="19050">
              <a:solidFill>
                <a:srgbClr val="4472C4">
                  <a:lumMod val="50000"/>
                </a:srgbClr>
              </a:solidFill>
            </a:ln>
          </p:spPr>
          <p:style>
            <a:lnRef idx="2">
              <a:schemeClr val="accent1">
                <a:shade val="50000"/>
              </a:schemeClr>
            </a:lnRef>
            <a:fillRef idx="1">
              <a:schemeClr val="accent1"/>
            </a:fillRef>
            <a:effectRef idx="0">
              <a:schemeClr val="accent1"/>
            </a:effectRef>
            <a:fontRef idx="minor"/>
          </p:style>
        </p:sp>
        <p:sp>
          <p:nvSpPr>
            <p:cNvPr id="74" name="テキスト ボックス 59"/>
            <p:cNvSpPr/>
            <p:nvPr/>
          </p:nvSpPr>
          <p:spPr>
            <a:xfrm>
              <a:off x="5135040" y="4065480"/>
              <a:ext cx="569520" cy="303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1" normalizeH="0" baseline="0" noProof="0">
                  <a:ln>
                    <a:noFill/>
                  </a:ln>
                  <a:solidFill>
                    <a:srgbClr val="203864"/>
                  </a:solidFill>
                  <a:effectLst/>
                  <a:uLnTx/>
                  <a:uFillTx/>
                  <a:latin typeface="Meiryo UI"/>
                  <a:ea typeface="Meiryo UI"/>
                </a:rPr>
                <a:t>納期</a:t>
              </a:r>
              <a:endParaRPr kumimoji="1" lang="en-US" sz="1400" b="0" i="0" u="none" strike="noStrike" kern="1200" cap="none" spc="-1" normalizeH="0" baseline="0" noProof="0">
                <a:ln>
                  <a:noFill/>
                </a:ln>
                <a:solidFill>
                  <a:prstClr val="black"/>
                </a:solidFill>
                <a:effectLst/>
                <a:uLnTx/>
                <a:uFillTx/>
                <a:latin typeface="Arial"/>
              </a:endParaRPr>
            </a:p>
          </p:txBody>
        </p:sp>
      </p:grpSp>
      <p:sp>
        <p:nvSpPr>
          <p:cNvPr id="75" name="直線コネクタ 60"/>
          <p:cNvSpPr/>
          <p:nvPr/>
        </p:nvSpPr>
        <p:spPr>
          <a:xfrm>
            <a:off x="5879880" y="4987080"/>
            <a:ext cx="2969280" cy="360"/>
          </a:xfrm>
          <a:prstGeom prst="line">
            <a:avLst/>
          </a:prstGeom>
          <a:ln w="19050">
            <a:solidFill>
              <a:srgbClr val="E7E6E6">
                <a:lumMod val="50000"/>
              </a:srgbClr>
            </a:solidFill>
          </a:ln>
        </p:spPr>
        <p:style>
          <a:lnRef idx="1">
            <a:schemeClr val="accent1"/>
          </a:lnRef>
          <a:fillRef idx="0">
            <a:schemeClr val="accent1"/>
          </a:fillRef>
          <a:effectRef idx="0">
            <a:schemeClr val="accent1"/>
          </a:effectRef>
          <a:fontRef idx="minor"/>
        </p:style>
      </p:sp>
      <p:sp>
        <p:nvSpPr>
          <p:cNvPr id="76" name="テキスト ボックス 61"/>
          <p:cNvSpPr/>
          <p:nvPr/>
        </p:nvSpPr>
        <p:spPr>
          <a:xfrm>
            <a:off x="6071040" y="4206240"/>
            <a:ext cx="2777760" cy="37080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AFABAB"/>
                </a:solidFill>
                <a:effectLst/>
                <a:uLnTx/>
                <a:uFillTx/>
                <a:latin typeface="Meiryo UI"/>
                <a:ea typeface="Meiryo UI"/>
              </a:rPr>
              <a:t>納期スペース</a:t>
            </a:r>
            <a:endParaRPr kumimoji="1" lang="en-US" sz="1600" b="0" i="0" u="none" strike="noStrike" kern="1200" cap="none" spc="-1" normalizeH="0" baseline="0" noProof="0">
              <a:ln>
                <a:noFill/>
              </a:ln>
              <a:solidFill>
                <a:prstClr val="black"/>
              </a:solidFill>
              <a:effectLst/>
              <a:uLnTx/>
              <a:uFillTx/>
              <a:latin typeface="Arial"/>
            </a:endParaRPr>
          </a:p>
        </p:txBody>
      </p:sp>
      <p:sp>
        <p:nvSpPr>
          <p:cNvPr id="77" name="テキスト ボックス 62"/>
          <p:cNvSpPr/>
          <p:nvPr/>
        </p:nvSpPr>
        <p:spPr>
          <a:xfrm>
            <a:off x="6071040" y="5565960"/>
            <a:ext cx="2777760" cy="37080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AFABAB"/>
                </a:solidFill>
                <a:effectLst/>
                <a:uLnTx/>
                <a:uFillTx/>
                <a:latin typeface="Meiryo UI"/>
                <a:ea typeface="Meiryo UI"/>
              </a:rPr>
              <a:t>お見積りスペース</a:t>
            </a:r>
            <a:endParaRPr kumimoji="1" lang="en-US" sz="1600" b="0" i="0" u="none" strike="noStrike" kern="1200" cap="none" spc="-1" normalizeH="0" baseline="0" noProof="0">
              <a:ln>
                <a:noFill/>
              </a:ln>
              <a:solidFill>
                <a:prstClr val="black"/>
              </a:solidFill>
              <a:effectLst/>
              <a:uLnTx/>
              <a:uFillTx/>
              <a:latin typeface="Arial"/>
            </a:endParaRPr>
          </a:p>
        </p:txBody>
      </p:sp>
      <p:sp>
        <p:nvSpPr>
          <p:cNvPr id="78" name="テキスト ボックス 1"/>
          <p:cNvSpPr/>
          <p:nvPr/>
        </p:nvSpPr>
        <p:spPr>
          <a:xfrm>
            <a:off x="8007120" y="-148320"/>
            <a:ext cx="184320" cy="369000"/>
          </a:xfrm>
          <a:prstGeom prst="rect">
            <a:avLst/>
          </a:prstGeom>
          <a:noFill/>
          <a:ln w="0">
            <a:noFill/>
          </a:ln>
        </p:spPr>
        <p:style>
          <a:lnRef idx="0">
            <a:scrgbClr r="0" g="0" b="0"/>
          </a:lnRef>
          <a:fillRef idx="0">
            <a:scrgbClr r="0" g="0" b="0"/>
          </a:fillRef>
          <a:effectRef idx="0">
            <a:scrgbClr r="0" g="0" b="0"/>
          </a:effectRef>
          <a:fontRef idx="minor"/>
        </p:style>
      </p:sp>
      <p:pic>
        <p:nvPicPr>
          <p:cNvPr id="79" name="図 78"/>
          <p:cNvPicPr/>
          <p:nvPr/>
        </p:nvPicPr>
        <p:blipFill>
          <a:blip r:embed="rId5"/>
          <a:stretch/>
        </p:blipFill>
        <p:spPr>
          <a:xfrm>
            <a:off x="730080" y="1450080"/>
            <a:ext cx="3409920" cy="3409920"/>
          </a:xfrm>
          <a:prstGeom prst="rect">
            <a:avLst/>
          </a:prstGeom>
          <a:ln w="0">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スタンドライト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7.5×10.6×19.5(</a:t>
            </a:r>
            <a:r>
              <a:rPr lang="ja-JP" altLang="en-US" sz="900" dirty="0">
                <a:latin typeface="Meiryo UI" panose="020B0604030504040204" pitchFamily="34" charset="-128"/>
                <a:ea typeface="Meiryo UI" panose="020B0604030504040204" pitchFamily="34" charset="-128"/>
              </a:rPr>
              <a:t>使用時</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7.5×10.6×16.5cm(</a:t>
            </a:r>
            <a:r>
              <a:rPr lang="ja-JP" altLang="en-US" sz="900" dirty="0">
                <a:latin typeface="Meiryo UI" panose="020B0604030504040204" pitchFamily="34" charset="-128"/>
                <a:ea typeface="Meiryo UI" panose="020B0604030504040204" pitchFamily="34" charset="-128"/>
              </a:rPr>
              <a:t>折りたたみ時</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包装：化粧箱入り</a:t>
            </a:r>
          </a:p>
          <a:p>
            <a:r>
              <a:rPr lang="ja-JP" altLang="en-US" sz="900" dirty="0">
                <a:latin typeface="Meiryo UI" panose="020B0604030504040204" pitchFamily="34" charset="-128"/>
                <a:ea typeface="Meiryo UI" panose="020B0604030504040204" pitchFamily="34" charset="-128"/>
              </a:rPr>
              <a:t>備考：単</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形乾電池</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一見スタンダードなデスクライトのように見えますが、緊急時にはハンディライトとしても利用できるアイテム。</a:t>
            </a:r>
            <a:r>
              <a:rPr lang="en-US" altLang="ja-JP" sz="1600" dirty="0"/>
              <a:t>12</a:t>
            </a:r>
            <a:r>
              <a:rPr lang="ja-JP" altLang="en-US" sz="1600" dirty="0"/>
              <a:t>灯の白色</a:t>
            </a:r>
            <a:r>
              <a:rPr lang="en-US" altLang="ja-JP" sz="1600" dirty="0"/>
              <a:t>LED</a:t>
            </a:r>
            <a:r>
              <a:rPr lang="ja-JP" altLang="en-US" sz="1600" dirty="0"/>
              <a:t>電球搭載で非常に明るく、角度調整も可能で便利です。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89246925-BEB5-1E70-68BE-9BC94F0450E8}"/>
              </a:ext>
            </a:extLst>
          </p:cNvPr>
          <p:cNvPicPr>
            <a:picLocks noChangeAspect="1"/>
          </p:cNvPicPr>
          <p:nvPr/>
        </p:nvPicPr>
        <p:blipFill>
          <a:blip r:embed="rId5"/>
          <a:stretch>
            <a:fillRect/>
          </a:stretch>
        </p:blipFill>
        <p:spPr>
          <a:xfrm>
            <a:off x="668744" y="1382148"/>
            <a:ext cx="3651841" cy="3651841"/>
          </a:xfrm>
          <a:prstGeom prst="rect">
            <a:avLst/>
          </a:prstGeom>
        </p:spPr>
      </p:pic>
    </p:spTree>
    <p:extLst>
      <p:ext uri="{BB962C8B-B14F-4D97-AF65-F5344CB8AC3E}">
        <p14:creationId xmlns:p14="http://schemas.microsoft.com/office/powerpoint/2010/main" val="1739243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ルーム＆トーチライト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素材：ポリプロピレン、ポリスチレン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190×76×58mm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198×81×62mm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 単三乾電池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角度調整できるスタンドとして、吊り下げるトーチとして、さらに懐中電灯としても利用できる便利なライトです。非常用としても優秀なため、防災イベント等の特典用などにもおすすめ。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C7E8A37-D1EA-D154-047E-EDD874B677F3}"/>
              </a:ext>
            </a:extLst>
          </p:cNvPr>
          <p:cNvPicPr>
            <a:picLocks noChangeAspect="1"/>
          </p:cNvPicPr>
          <p:nvPr/>
        </p:nvPicPr>
        <p:blipFill>
          <a:blip r:embed="rId5"/>
          <a:stretch>
            <a:fillRect/>
          </a:stretch>
        </p:blipFill>
        <p:spPr>
          <a:xfrm>
            <a:off x="635385" y="1338636"/>
            <a:ext cx="3663737" cy="3663737"/>
          </a:xfrm>
          <a:prstGeom prst="rect">
            <a:avLst/>
          </a:prstGeom>
        </p:spPr>
      </p:pic>
    </p:spTree>
    <p:extLst>
      <p:ext uri="{BB962C8B-B14F-4D97-AF65-F5344CB8AC3E}">
        <p14:creationId xmlns:p14="http://schemas.microsoft.com/office/powerpoint/2010/main" val="300022203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596</TotalTime>
  <Words>2938</Words>
  <Application>Microsoft Office PowerPoint</Application>
  <PresentationFormat>画面に合わせる (4:3)</PresentationFormat>
  <Paragraphs>474</Paragraphs>
  <Slides>32</Slides>
  <Notes>32</Notes>
  <HiddenSlides>0</HiddenSlides>
  <MMClips>0</MMClips>
  <ScaleCrop>false</ScaleCrop>
  <HeadingPairs>
    <vt:vector size="6" baseType="variant">
      <vt:variant>
        <vt:lpstr>使用されているフォント</vt:lpstr>
      </vt:variant>
      <vt:variant>
        <vt:i4>9</vt:i4>
      </vt:variant>
      <vt:variant>
        <vt:lpstr>テーマ</vt:lpstr>
      </vt:variant>
      <vt:variant>
        <vt:i4>3</vt:i4>
      </vt:variant>
      <vt:variant>
        <vt:lpstr>スライド タイトル</vt:lpstr>
      </vt:variant>
      <vt:variant>
        <vt:i4>32</vt:i4>
      </vt:variant>
    </vt:vector>
  </HeadingPairs>
  <TitlesOfParts>
    <vt:vector size="44" baseType="lpstr">
      <vt:lpstr>-apple-system</vt:lpstr>
      <vt:lpstr>Meiryo UI</vt:lpstr>
      <vt:lpstr>游ゴシック</vt:lpstr>
      <vt:lpstr>Arial</vt:lpstr>
      <vt:lpstr>Calibri</vt:lpstr>
      <vt:lpstr>Calibri Light</vt:lpstr>
      <vt:lpstr>Symbol</vt:lpstr>
      <vt:lpstr>Times New Roman</vt:lpstr>
      <vt:lpstr>Wingdings</vt:lpstr>
      <vt:lpstr>Office テーマ</vt:lpstr>
      <vt:lpstr>Office Theme</vt:lpstr>
      <vt:lpstr>1_Office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240</cp:revision>
  <cp:lastPrinted>2021-07-20T08:57:41Z</cp:lastPrinted>
  <dcterms:created xsi:type="dcterms:W3CDTF">2021-06-21T09:41:39Z</dcterms:created>
  <dcterms:modified xsi:type="dcterms:W3CDTF">2024-12-25T08:04:52Z</dcterms:modified>
</cp:coreProperties>
</file>