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75" r:id="rId2"/>
    <p:sldId id="287" r:id="rId3"/>
    <p:sldId id="279" r:id="rId4"/>
    <p:sldId id="282" r:id="rId5"/>
    <p:sldId id="262" r:id="rId6"/>
    <p:sldId id="283" r:id="rId7"/>
    <p:sldId id="258" r:id="rId8"/>
    <p:sldId id="257" r:id="rId9"/>
    <p:sldId id="263" r:id="rId10"/>
    <p:sldId id="277" r:id="rId11"/>
    <p:sldId id="261" r:id="rId12"/>
    <p:sldId id="269" r:id="rId13"/>
    <p:sldId id="274" r:id="rId14"/>
    <p:sldId id="284" r:id="rId15"/>
    <p:sldId id="270" r:id="rId16"/>
    <p:sldId id="280" r:id="rId17"/>
    <p:sldId id="278" r:id="rId18"/>
    <p:sldId id="268" r:id="rId19"/>
    <p:sldId id="272" r:id="rId20"/>
    <p:sldId id="271" r:id="rId21"/>
    <p:sldId id="260" r:id="rId22"/>
    <p:sldId id="286" r:id="rId23"/>
    <p:sldId id="264" r:id="rId24"/>
    <p:sldId id="267" r:id="rId25"/>
    <p:sldId id="265" r:id="rId26"/>
    <p:sldId id="256" r:id="rId27"/>
    <p:sldId id="288" r:id="rId28"/>
    <p:sldId id="289" r:id="rId29"/>
    <p:sldId id="290" r:id="rId30"/>
    <p:sldId id="291" r:id="rId31"/>
    <p:sldId id="292" r:id="rId32"/>
    <p:sldId id="293"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82" autoAdjust="0"/>
    <p:restoredTop sz="94656"/>
  </p:normalViewPr>
  <p:slideViewPr>
    <p:cSldViewPr snapToGrid="0" snapToObjects="1">
      <p:cViewPr varScale="1">
        <p:scale>
          <a:sx n="85" d="100"/>
          <a:sy n="85" d="100"/>
        </p:scale>
        <p:origin x="102" y="42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2024/12/26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2024/12/26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bmp"/><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bmp"/><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bmp"/><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bmp"/><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アイスクリームスプーン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26×100×6mm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考：シルバー・ブラック・シャンパンゴールド</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手の体温が伝わりやすいアルミ素材のアイスクリーム専用スプーンです。カチカチに固いアイスクリームを早く食べたい方におすすめ。</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色のカラーバリエーションからお選びいただけます。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8423D46-BBC5-884E-8B5E-D2740B363229}"/>
              </a:ext>
            </a:extLst>
          </p:cNvPr>
          <p:cNvPicPr>
            <a:picLocks noChangeAspect="1"/>
          </p:cNvPicPr>
          <p:nvPr/>
        </p:nvPicPr>
        <p:blipFill>
          <a:blip r:embed="rId5"/>
          <a:stretch>
            <a:fillRect/>
          </a:stretch>
        </p:blipFill>
        <p:spPr>
          <a:xfrm>
            <a:off x="895104" y="1496155"/>
            <a:ext cx="3212303" cy="3361713"/>
          </a:xfrm>
          <a:prstGeom prst="rect">
            <a:avLst/>
          </a:prstGeom>
        </p:spPr>
      </p:pic>
    </p:spTree>
    <p:extLst>
      <p:ext uri="{BB962C8B-B14F-4D97-AF65-F5344CB8AC3E}">
        <p14:creationId xmlns:p14="http://schemas.microsoft.com/office/powerpoint/2010/main" val="846718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LED3</a:t>
            </a:r>
            <a:r>
              <a:rPr lang="ja-JP" altLang="en-US" sz="2000">
                <a:solidFill>
                  <a:schemeClr val="bg1"/>
                </a:solidFill>
                <a:latin typeface="Meiryo UI" panose="020B0604030504040204" pitchFamily="34" charset="-128"/>
                <a:ea typeface="Meiryo UI" panose="020B0604030504040204" pitchFamily="34" charset="-128"/>
              </a:rPr>
              <a:t>灯フラットライトキーホルダー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25×84×15mm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 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付属品：テスト用ボタン電池</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フラットな形状は持ち歩きやすい上、名入れプリントするデザインも目立たせることが出来るため、オリジナルグッズ用として最適です。マットシルバーとマットブラックの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446829A-280A-B942-8D59-1DE1751838E4}"/>
              </a:ext>
            </a:extLst>
          </p:cNvPr>
          <p:cNvPicPr>
            <a:picLocks noChangeAspect="1"/>
          </p:cNvPicPr>
          <p:nvPr/>
        </p:nvPicPr>
        <p:blipFill>
          <a:blip r:embed="rId5"/>
          <a:stretch>
            <a:fillRect/>
          </a:stretch>
        </p:blipFill>
        <p:spPr>
          <a:xfrm>
            <a:off x="699374" y="1487923"/>
            <a:ext cx="3501827" cy="3494709"/>
          </a:xfrm>
          <a:prstGeom prst="rect">
            <a:avLst/>
          </a:prstGeom>
        </p:spPr>
      </p:pic>
    </p:spTree>
    <p:extLst>
      <p:ext uri="{BB962C8B-B14F-4D97-AF65-F5344CB8AC3E}">
        <p14:creationId xmlns:p14="http://schemas.microsoft.com/office/powerpoint/2010/main" val="1454292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 バンブーファイバー入タイプ</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、バンブーファイバー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ケース</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W56×H114×D23(mm)</a:t>
            </a:r>
            <a:r>
              <a:rPr lang="ja-JP" altLang="en-US" sz="900" b="0" i="0" dirty="0">
                <a:solidFill>
                  <a:srgbClr val="333333"/>
                </a:solidFill>
                <a:effectLst/>
                <a:latin typeface="-apple-system"/>
              </a:rPr>
              <a:t>、スプーン</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組み立て時約</a:t>
            </a:r>
            <a:r>
              <a:rPr lang="en-US" altLang="ja-JP" sz="900" b="0" i="0" dirty="0">
                <a:solidFill>
                  <a:srgbClr val="333333"/>
                </a:solidFill>
                <a:effectLst/>
                <a:latin typeface="-apple-system"/>
              </a:rPr>
              <a:t>			W29×H174(mm)</a:t>
            </a:r>
            <a:r>
              <a:rPr lang="ja-JP" altLang="en-US" sz="900" b="0" i="0" dirty="0">
                <a:solidFill>
                  <a:srgbClr val="333333"/>
                </a:solidFill>
                <a:effectLst/>
                <a:latin typeface="-apple-system"/>
              </a:rPr>
              <a:t>、フォーク</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組み立て時約</a:t>
            </a:r>
            <a:r>
              <a:rPr lang="en-US" altLang="ja-JP" sz="900" b="0" i="0" dirty="0">
                <a:solidFill>
                  <a:srgbClr val="333333"/>
                </a:solidFill>
                <a:effectLst/>
                <a:latin typeface="-apple-system"/>
              </a:rPr>
              <a:t>W29×H174(mm)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取説付き</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スプーンとフォークをコンパクトに携帯できる上、繰り返し使用可能なため、プラスチックゴミの削減にも繋がり環境に優しい、エコなカトラリー</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点セット。</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色のカラー展開から選択可能です。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72FEEBB9-945D-36E1-A8E6-6C6443253B83}"/>
              </a:ext>
            </a:extLst>
          </p:cNvPr>
          <p:cNvPicPr>
            <a:picLocks noChangeAspect="1"/>
          </p:cNvPicPr>
          <p:nvPr/>
        </p:nvPicPr>
        <p:blipFill>
          <a:blip r:embed="rId5"/>
          <a:stretch>
            <a:fillRect/>
          </a:stretch>
        </p:blipFill>
        <p:spPr>
          <a:xfrm>
            <a:off x="702863" y="1378867"/>
            <a:ext cx="3631494" cy="3631494"/>
          </a:xfrm>
          <a:prstGeom prst="rect">
            <a:avLst/>
          </a:prstGeom>
        </p:spPr>
      </p:pic>
    </p:spTree>
    <p:extLst>
      <p:ext uri="{BB962C8B-B14F-4D97-AF65-F5344CB8AC3E}">
        <p14:creationId xmlns:p14="http://schemas.microsoft.com/office/powerpoint/2010/main" val="4100212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ワイヤーロック（シルバー・ブラック）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素材：亜鉛合金・ステンレススチール・</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40×78×25mm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/45×83×23mm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鍵を持ち歩く必要がなく便利なダイヤル式のワイヤーロック。軽量かつコンパクトサイズなため持ち歩きに適しており、自転車やヘルメットの盗難防止用に最適なアイテムです。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C6E1C70A-1792-1679-93B9-D2E30134A94A}"/>
              </a:ext>
            </a:extLst>
          </p:cNvPr>
          <p:cNvPicPr>
            <a:picLocks noChangeAspect="1"/>
          </p:cNvPicPr>
          <p:nvPr/>
        </p:nvPicPr>
        <p:blipFill>
          <a:blip r:embed="rId5"/>
          <a:stretch>
            <a:fillRect/>
          </a:stretch>
        </p:blipFill>
        <p:spPr>
          <a:xfrm>
            <a:off x="703633" y="1395160"/>
            <a:ext cx="3655737" cy="3655737"/>
          </a:xfrm>
          <a:prstGeom prst="rect">
            <a:avLst/>
          </a:prstGeom>
        </p:spPr>
      </p:pic>
    </p:spTree>
    <p:extLst>
      <p:ext uri="{BB962C8B-B14F-4D97-AF65-F5344CB8AC3E}">
        <p14:creationId xmlns:p14="http://schemas.microsoft.com/office/powerpoint/2010/main" val="3450658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カーラビッシュポット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AB</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172×Φ95</a:t>
            </a:r>
            <a:r>
              <a:rPr lang="en-US" altLang="ja-JP" sz="900" b="0" i="0" dirty="0">
                <a:solidFill>
                  <a:srgbClr val="333333"/>
                </a:solidFill>
                <a:effectLst/>
                <a:latin typeface="-apple-system"/>
              </a:rPr>
              <a:t>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/140×105×105mm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必要なわりには意外と置き場所のないゴミ箱をドリンクホルダーに設置できるとっても便利なアイテムです。名入れプリントが可能ですのでオリジナルグッズ用などにおすすめです。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688928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 </a:t>
            </a:r>
            <a:r>
              <a:rPr lang="ja-JP" altLang="en-US" sz="2000" dirty="0">
                <a:solidFill>
                  <a:schemeClr val="bg1"/>
                </a:solidFill>
                <a:latin typeface="Meiryo UI" panose="020B0604030504040204" pitchFamily="34" charset="-128"/>
                <a:ea typeface="Meiryo UI" panose="020B0604030504040204" pitchFamily="34" charset="-128"/>
              </a:rPr>
              <a:t>防滴ケース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220×110×10mm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大きめのスマホでもしっかり収納できるためお風呂などでも使用すること可能でとっても便利な防滴ケースです。カラーバリエーションはホワイトとブルーの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色展開から自由に選択可能。</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219437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車載用傘カバー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630×150mm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雨の日でも濡れた傘で車内を濡らしたくない人には非常にありがたい車内用傘カバーです。ヘッドレストにセットするだけのタイプのため、どんな乗用車にも使用可能でとっても便利です。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195F64FC-C93D-0DAB-D9F6-9636A65AC777}"/>
              </a:ext>
            </a:extLst>
          </p:cNvPr>
          <p:cNvPicPr>
            <a:picLocks noChangeAspect="1"/>
          </p:cNvPicPr>
          <p:nvPr/>
        </p:nvPicPr>
        <p:blipFill>
          <a:blip r:embed="rId5"/>
          <a:stretch>
            <a:fillRect/>
          </a:stretch>
        </p:blipFill>
        <p:spPr>
          <a:xfrm>
            <a:off x="674911" y="1387059"/>
            <a:ext cx="3648075" cy="3648075"/>
          </a:xfrm>
          <a:prstGeom prst="rect">
            <a:avLst/>
          </a:prstGeom>
        </p:spPr>
      </p:pic>
    </p:spTree>
    <p:extLst>
      <p:ext uri="{BB962C8B-B14F-4D97-AF65-F5344CB8AC3E}">
        <p14:creationId xmlns:p14="http://schemas.microsoft.com/office/powerpoint/2010/main" val="1093359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シンプルキーホルダー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・亜鉛合金</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106×25×6mm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箱入・スリーブ箱入 箱サイズ</a:t>
            </a:r>
            <a:r>
              <a:rPr lang="en-US" altLang="ja-JP" sz="900" b="0" i="0" dirty="0">
                <a:solidFill>
                  <a:srgbClr val="333333"/>
                </a:solidFill>
                <a:effectLst/>
                <a:latin typeface="-apple-system"/>
              </a:rPr>
              <a:t>/110×53×15mm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金具部分を捻って開閉できるため鍵の取り外しも簡単でとっても便利なキーホルダーです。名入れプリントが可能ですので、オリジナルグッズやノベルティアイテム用にもおすすめ。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63759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ハンディ</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ランタンライト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イエロー・グリーン・グレー </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PS</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使用時</a:t>
            </a:r>
            <a:r>
              <a:rPr lang="en-US" altLang="zh-TW" sz="900" b="0" i="0" dirty="0">
                <a:solidFill>
                  <a:srgbClr val="333333"/>
                </a:solidFill>
                <a:effectLst/>
                <a:latin typeface="-apple-system"/>
              </a:rPr>
              <a:t>/φ57×135mm</a:t>
            </a:r>
            <a:r>
              <a:rPr lang="zh-TW" altLang="en-US" sz="900" b="0" i="0" dirty="0">
                <a:solidFill>
                  <a:srgbClr val="333333"/>
                </a:solidFill>
                <a:effectLst/>
                <a:latin typeface="-apple-system"/>
              </a:rPr>
              <a:t>、収納時</a:t>
            </a:r>
            <a:r>
              <a:rPr lang="en-US" altLang="zh-TW" sz="900" b="0" i="0" dirty="0">
                <a:solidFill>
                  <a:srgbClr val="333333"/>
                </a:solidFill>
                <a:effectLst/>
                <a:latin typeface="-apple-system"/>
              </a:rPr>
              <a:t>/φ57×94mm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LED1</a:t>
            </a:r>
            <a:r>
              <a:rPr lang="ja-JP" altLang="en-US" sz="900" b="0" i="0" dirty="0">
                <a:solidFill>
                  <a:srgbClr val="333333"/>
                </a:solidFill>
                <a:effectLst/>
                <a:latin typeface="-apple-system"/>
              </a:rPr>
              <a:t>灯式</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単三乾電池</a:t>
            </a:r>
            <a:r>
              <a:rPr lang="en-US" altLang="zh-TW" sz="900" b="0" i="0" dirty="0">
                <a:solidFill>
                  <a:srgbClr val="333333"/>
                </a:solidFill>
                <a:effectLst/>
                <a:latin typeface="-apple-system"/>
              </a:rPr>
              <a:t>3</a:t>
            </a:r>
            <a:r>
              <a:rPr lang="zh-TW" altLang="en-US" sz="900" b="0" i="0" dirty="0">
                <a:solidFill>
                  <a:srgbClr val="333333"/>
                </a:solidFill>
                <a:effectLst/>
                <a:latin typeface="-apple-system"/>
              </a:rPr>
              <a:t>本使用</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別途</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コンパクトサイズな上、乾電池仕様で使い勝手が良く、懐中電灯としてもランタンとしても利用できるライトです。緊急時用に備えておくと安心なアイテムなため防災イベントなどにもおすすめ。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699545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コンパクトフォームクッションシート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XPE</a:t>
            </a:r>
            <a:r>
              <a:rPr lang="ja-JP" altLang="en-US" sz="900" b="0" i="0" dirty="0">
                <a:solidFill>
                  <a:srgbClr val="333333"/>
                </a:solidFill>
                <a:effectLst/>
                <a:latin typeface="-apple-system"/>
              </a:rPr>
              <a:t>・ポリエステル</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使用時</a:t>
            </a:r>
            <a:r>
              <a:rPr lang="en-US" altLang="ja-JP" sz="900" b="0" i="0" dirty="0">
                <a:solidFill>
                  <a:srgbClr val="333333"/>
                </a:solidFill>
                <a:effectLst/>
                <a:latin typeface="-apple-system"/>
              </a:rPr>
              <a:t>:330×270×5mm</a:t>
            </a:r>
            <a:r>
              <a:rPr lang="ja-JP" altLang="en-US" sz="900" b="0" i="0" dirty="0">
                <a:solidFill>
                  <a:srgbClr val="333333"/>
                </a:solidFill>
                <a:effectLst/>
                <a:latin typeface="-apple-system"/>
              </a:rPr>
              <a:t>・収納時</a:t>
            </a:r>
            <a:r>
              <a:rPr lang="en-US" altLang="ja-JP" sz="900" b="0" i="0" dirty="0">
                <a:solidFill>
                  <a:srgbClr val="333333"/>
                </a:solidFill>
                <a:effectLst/>
                <a:latin typeface="-apple-system"/>
              </a:rPr>
              <a:t>:125×145×45mm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コンパクトに折り畳めて持ち運びにもとっても便利なため、スポーツ観戦やレジャーなどで大変役立つクッションシートです。オリジナル名入れも可能ですので、ノベルティグッズなどにもおすすめ。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886338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オリジナル扇子（片貼り紙）</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素材：紙・竹（白・茶・黒）</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p>
          <a:p>
            <a:r>
              <a:rPr lang="ja-JP" altLang="en-US" sz="900" dirty="0">
                <a:latin typeface="Meiryo UI" panose="020B0604030504040204" pitchFamily="34" charset="-128"/>
                <a:ea typeface="Meiryo UI" panose="020B0604030504040204" pitchFamily="34" charset="-128"/>
              </a:rPr>
              <a:t>備考：印刷：片面オフセット印刷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紙製の扇面の片側に、フルカラーのオフセット印刷でイラスト・文字などのオリジナルデザインを自由に入れることができます。骨の色も、白・黒・茶色の中からお好みの色をお選びください。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992384E-FC14-6428-787A-851365CA5F1B}"/>
              </a:ext>
            </a:extLst>
          </p:cNvPr>
          <p:cNvPicPr>
            <a:picLocks noChangeAspect="1"/>
          </p:cNvPicPr>
          <p:nvPr/>
        </p:nvPicPr>
        <p:blipFill>
          <a:blip r:embed="rId5"/>
          <a:stretch>
            <a:fillRect/>
          </a:stretch>
        </p:blipFill>
        <p:spPr>
          <a:xfrm>
            <a:off x="686818" y="1461600"/>
            <a:ext cx="3560089" cy="3560089"/>
          </a:xfrm>
          <a:prstGeom prst="rect">
            <a:avLst/>
          </a:prstGeom>
        </p:spPr>
      </p:pic>
    </p:spTree>
    <p:extLst>
      <p:ext uri="{BB962C8B-B14F-4D97-AF65-F5344CB8AC3E}">
        <p14:creationId xmlns:p14="http://schemas.microsoft.com/office/powerpoint/2010/main" val="2545801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a:t>
            </a:r>
            <a:r>
              <a:rPr lang="ja-JP" altLang="en-US" sz="2000">
                <a:solidFill>
                  <a:schemeClr val="bg1"/>
                </a:solidFill>
                <a:latin typeface="Meiryo UI" panose="020B0604030504040204" pitchFamily="34" charset="-128"/>
                <a:ea typeface="Meiryo UI" panose="020B0604030504040204" pitchFamily="34" charset="-128"/>
              </a:rPr>
              <a:t>カラビナ付ライト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24×105×15mm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付属品：テスト用ボタン電池</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考：マットシルバー・マットブラック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家や車のカギと一緒にしても邪魔にならないコンパクトなボディとカラビナ付きで、携帯性に優れた</a:t>
            </a:r>
            <a:r>
              <a:rPr lang="en-US" altLang="ja-JP" sz="1600" dirty="0">
                <a:latin typeface="Meiryo UI" panose="020B0604030504040204" pitchFamily="34" charset="-128"/>
                <a:ea typeface="Meiryo UI" panose="020B0604030504040204" pitchFamily="34" charset="-128"/>
              </a:rPr>
              <a:t>LED</a:t>
            </a:r>
            <a:r>
              <a:rPr lang="ja-JP" altLang="en-US" sz="1600">
                <a:latin typeface="Meiryo UI" panose="020B0604030504040204" pitchFamily="34" charset="-128"/>
                <a:ea typeface="Meiryo UI" panose="020B0604030504040204" pitchFamily="34" charset="-128"/>
              </a:rPr>
              <a:t>ライトです。マットシルバーとマットブラックの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色展開から自由にお選びください。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8B6DBA0-9509-184F-BC88-4F05396EA327}"/>
              </a:ext>
            </a:extLst>
          </p:cNvPr>
          <p:cNvPicPr>
            <a:picLocks noChangeAspect="1"/>
          </p:cNvPicPr>
          <p:nvPr/>
        </p:nvPicPr>
        <p:blipFill>
          <a:blip r:embed="rId5"/>
          <a:stretch>
            <a:fillRect/>
          </a:stretch>
        </p:blipFill>
        <p:spPr>
          <a:xfrm>
            <a:off x="692574" y="1466996"/>
            <a:ext cx="3204983" cy="3428912"/>
          </a:xfrm>
          <a:prstGeom prst="rect">
            <a:avLst/>
          </a:prstGeom>
        </p:spPr>
      </p:pic>
    </p:spTree>
    <p:extLst>
      <p:ext uri="{BB962C8B-B14F-4D97-AF65-F5344CB8AC3E}">
        <p14:creationId xmlns:p14="http://schemas.microsoft.com/office/powerpoint/2010/main" val="2890757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オリジナル手ぬぐい（顔料プリント）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900×340mm</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備考：印刷：顔料プリント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手ぬぐいの生地の上にインクを乗せる事で、細かな線のデザインを再現する顔料プリント手ぬぐい。展示会用ノベルティや物販品を。大量枚数＆低コストで製作したいとお考えの方にはオススメです。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BB640182-1B88-ACD0-1EAC-421A5D029BED}"/>
              </a:ext>
            </a:extLst>
          </p:cNvPr>
          <p:cNvPicPr>
            <a:picLocks noChangeAspect="1"/>
          </p:cNvPicPr>
          <p:nvPr/>
        </p:nvPicPr>
        <p:blipFill>
          <a:blip r:embed="rId5"/>
          <a:stretch>
            <a:fillRect/>
          </a:stretch>
        </p:blipFill>
        <p:spPr>
          <a:xfrm>
            <a:off x="720771" y="1414369"/>
            <a:ext cx="3573052" cy="3573052"/>
          </a:xfrm>
          <a:prstGeom prst="rect">
            <a:avLst/>
          </a:prstGeom>
        </p:spPr>
      </p:pic>
    </p:spTree>
    <p:extLst>
      <p:ext uri="{BB962C8B-B14F-4D97-AF65-F5344CB8AC3E}">
        <p14:creationId xmlns:p14="http://schemas.microsoft.com/office/powerpoint/2010/main" val="2854551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キャッシュレス対応 ショッピングバッグ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630238" algn="l"/>
                <a:tab pos="803275" algn="l"/>
              </a:tabLst>
            </a:pPr>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グレー･ネイビー･ベージュ </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ポリエステル･ポリウレタン</a:t>
            </a:r>
            <a:endParaRPr lang="en-US" altLang="ja-JP" sz="900" b="0" i="0" dirty="0">
              <a:solidFill>
                <a:srgbClr val="333333"/>
              </a:solidFill>
              <a:effectLst/>
              <a:latin typeface="-apple-system"/>
            </a:endParaRP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バッグ</a:t>
            </a:r>
            <a:r>
              <a:rPr lang="en-US" altLang="ja-JP" sz="900" b="0" i="0" dirty="0">
                <a:solidFill>
                  <a:srgbClr val="333333"/>
                </a:solidFill>
                <a:effectLst/>
                <a:latin typeface="-apple-system"/>
              </a:rPr>
              <a:t>/340×400×60mm､</a:t>
            </a:r>
            <a:r>
              <a:rPr lang="ja-JP" altLang="en-US" sz="900" b="0" i="0" dirty="0">
                <a:solidFill>
                  <a:srgbClr val="333333"/>
                </a:solidFill>
                <a:effectLst/>
                <a:latin typeface="-apple-system"/>
              </a:rPr>
              <a:t>ケース</a:t>
            </a:r>
            <a:r>
              <a:rPr lang="en-US" altLang="ja-JP" sz="900" b="0" i="0" dirty="0">
                <a:solidFill>
                  <a:srgbClr val="333333"/>
                </a:solidFill>
                <a:effectLst/>
                <a:latin typeface="-apple-system"/>
              </a:rPr>
              <a:t>/65×100×10m</a:t>
            </a:r>
            <a:endParaRPr lang="en-US" altLang="zh-TW" sz="900" b="0" i="0" dirty="0">
              <a:solidFill>
                <a:srgbClr val="333333"/>
              </a:solidFill>
              <a:effectLst/>
              <a:latin typeface="-apple-system"/>
            </a:endParaRP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透明袋</a:t>
            </a:r>
            <a:endParaRPr lang="en-US" altLang="ja-JP" sz="900" spc="200" dirty="0">
              <a:latin typeface="Meiryo UI" panose="020B0604030504040204" pitchFamily="34" charset="-128"/>
              <a:ea typeface="Meiryo UI" panose="020B0604030504040204" pitchFamily="34" charset="-128"/>
            </a:endParaRP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持ち手部分に</a:t>
            </a:r>
            <a:r>
              <a:rPr lang="en-US" altLang="ja-JP" sz="1600" b="0" i="0" dirty="0">
                <a:solidFill>
                  <a:srgbClr val="333333"/>
                </a:solidFill>
                <a:effectLst/>
                <a:latin typeface="-apple-system"/>
              </a:rPr>
              <a:t>IC</a:t>
            </a:r>
            <a:r>
              <a:rPr lang="ja-JP" altLang="en-US" sz="1600" b="0" i="0" dirty="0">
                <a:solidFill>
                  <a:srgbClr val="333333"/>
                </a:solidFill>
                <a:effectLst/>
                <a:latin typeface="-apple-system"/>
              </a:rPr>
              <a:t>カードなどを入れられるため、キャッシュレス決済する方には非常に便利でグッドアイデアなショッピングバッグです。たたむとコンパクトになる点も高ポイント！</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794941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アクティブバッグ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 ：</a:t>
            </a:r>
            <a:r>
              <a:rPr lang="en-US" altLang="ja-JP" sz="900" dirty="0">
                <a:latin typeface="Meiryo UI" panose="020B0604030504040204" pitchFamily="34" charset="-128"/>
                <a:ea typeface="Meiryo UI" panose="020B0604030504040204" pitchFamily="34" charset="-128"/>
              </a:rPr>
              <a:t>400×625×195mm</a:t>
            </a:r>
          </a:p>
          <a:p>
            <a:r>
              <a:rPr lang="ja-JP" altLang="en-US" sz="900" dirty="0">
                <a:latin typeface="Meiryo UI" panose="020B0604030504040204" pitchFamily="34" charset="-128"/>
                <a:ea typeface="Meiryo UI" panose="020B0604030504040204" pitchFamily="34" charset="-128"/>
              </a:rPr>
              <a:t>備考：ｸﾞﾘｰﾝ･ｸﾞﾚｰ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トートバッグとしてのハンドルと肩掛けバッグとしてもショルダーストラップの両方があるため、シーンに合わせて持ち方を変えられるバッグ。水濡れに強い素材を使用している点も高ポイント！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B94CF248-C63F-0A7D-FFF0-BE35AE5870E1}"/>
              </a:ext>
            </a:extLst>
          </p:cNvPr>
          <p:cNvPicPr>
            <a:picLocks noChangeAspect="1"/>
          </p:cNvPicPr>
          <p:nvPr/>
        </p:nvPicPr>
        <p:blipFill>
          <a:blip r:embed="rId5"/>
          <a:stretch>
            <a:fillRect/>
          </a:stretch>
        </p:blipFill>
        <p:spPr>
          <a:xfrm>
            <a:off x="671931" y="1315932"/>
            <a:ext cx="3671490" cy="3671490"/>
          </a:xfrm>
          <a:prstGeom prst="rect">
            <a:avLst/>
          </a:prstGeom>
        </p:spPr>
      </p:pic>
    </p:spTree>
    <p:extLst>
      <p:ext uri="{BB962C8B-B14F-4D97-AF65-F5344CB8AC3E}">
        <p14:creationId xmlns:p14="http://schemas.microsoft.com/office/powerpoint/2010/main" val="2390069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レギュラーキャンバストートバッグ</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21</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220×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250×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370mm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ランチ用などに最適な</a:t>
            </a:r>
            <a:r>
              <a:rPr lang="en-US" altLang="ja-JP" sz="1600" dirty="0"/>
              <a:t>S</a:t>
            </a:r>
            <a:r>
              <a:rPr lang="ja-JP" altLang="en-US" sz="1600" dirty="0"/>
              <a:t>サイズの可愛らしいトートバッグです。生地は耐久性に優れたキャンバス素材のため使い勝手も抜群！豊富なカラーバリエーションから自由にお選びいただけます。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2" name="図 41">
            <a:extLst>
              <a:ext uri="{FF2B5EF4-FFF2-40B4-BE49-F238E27FC236}">
                <a16:creationId xmlns:a16="http://schemas.microsoft.com/office/drawing/2014/main" id="{2FB6D77F-26D1-F6B4-53EF-F9DB13A91366}"/>
              </a:ext>
            </a:extLst>
          </p:cNvPr>
          <p:cNvPicPr>
            <a:picLocks noChangeAspect="1"/>
          </p:cNvPicPr>
          <p:nvPr/>
        </p:nvPicPr>
        <p:blipFill>
          <a:blip r:embed="rId5"/>
          <a:stretch>
            <a:fillRect/>
          </a:stretch>
        </p:blipFill>
        <p:spPr>
          <a:xfrm>
            <a:off x="678261" y="1371901"/>
            <a:ext cx="3620913" cy="3620913"/>
          </a:xfrm>
          <a:prstGeom prst="rect">
            <a:avLst/>
          </a:prstGeom>
        </p:spPr>
      </p:pic>
    </p:spTree>
    <p:extLst>
      <p:ext uri="{BB962C8B-B14F-4D97-AF65-F5344CB8AC3E}">
        <p14:creationId xmlns:p14="http://schemas.microsoft.com/office/powerpoint/2010/main" val="4210509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防水スマホケース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色取混ぜ</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PVC</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16×118×218mm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海やプールなどにスマホを持っていきたい場合にとっても便利な入れたままでも操作可能な防水スマホケースです。水深</a:t>
            </a:r>
            <a:r>
              <a:rPr lang="en-US" altLang="ja-JP" sz="1600" b="0" i="0" dirty="0">
                <a:solidFill>
                  <a:srgbClr val="333333"/>
                </a:solidFill>
                <a:effectLst/>
                <a:latin typeface="-apple-system"/>
              </a:rPr>
              <a:t>2m</a:t>
            </a:r>
            <a:r>
              <a:rPr lang="ja-JP" altLang="en-US" sz="1600" b="0" i="0" dirty="0">
                <a:solidFill>
                  <a:srgbClr val="333333"/>
                </a:solidFill>
                <a:effectLst/>
                <a:latin typeface="-apple-system"/>
              </a:rPr>
              <a:t>まで潜ることが可能な上、</a:t>
            </a:r>
            <a:r>
              <a:rPr lang="en-US" altLang="ja-JP" sz="1600" b="0" i="0" dirty="0">
                <a:solidFill>
                  <a:srgbClr val="333333"/>
                </a:solidFill>
                <a:effectLst/>
                <a:latin typeface="-apple-system"/>
              </a:rPr>
              <a:t>6.5</a:t>
            </a:r>
            <a:r>
              <a:rPr lang="ja-JP" altLang="en-US" sz="1600" b="0" i="0" dirty="0">
                <a:solidFill>
                  <a:srgbClr val="333333"/>
                </a:solidFill>
                <a:effectLst/>
                <a:latin typeface="-apple-system"/>
              </a:rPr>
              <a:t>インチまでのスマホなら収納可能です。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054A96D6-E4A8-0696-4A22-F2B662DB6E91}"/>
              </a:ext>
            </a:extLst>
          </p:cNvPr>
          <p:cNvPicPr>
            <a:picLocks noChangeAspect="1"/>
          </p:cNvPicPr>
          <p:nvPr/>
        </p:nvPicPr>
        <p:blipFill>
          <a:blip r:embed="rId5"/>
          <a:stretch>
            <a:fillRect/>
          </a:stretch>
        </p:blipFill>
        <p:spPr>
          <a:xfrm>
            <a:off x="761599" y="1484487"/>
            <a:ext cx="3487561" cy="3487561"/>
          </a:xfrm>
          <a:prstGeom prst="rect">
            <a:avLst/>
          </a:prstGeom>
        </p:spPr>
      </p:pic>
    </p:spTree>
    <p:extLst>
      <p:ext uri="{BB962C8B-B14F-4D97-AF65-F5344CB8AC3E}">
        <p14:creationId xmlns:p14="http://schemas.microsoft.com/office/powerpoint/2010/main" val="2845712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スタンドデスクポーチ</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・ポリプロピレン・ポリアセタール</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20×6×17cm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ポリ袋入り</a:t>
            </a:r>
            <a:endParaRPr lang="en-US" altLang="zh-TW"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スタンドデスクポーチは、スマートフォンを縦でも横でも立てかけて視聴できる！モバイル周辺機器・文具収納にも使えるので、移動が多いリモートワーカー・学生に向けたノベルティに最適です。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6" name="Picture 32">
            <a:extLst>
              <a:ext uri="{FF2B5EF4-FFF2-40B4-BE49-F238E27FC236}">
                <a16:creationId xmlns:a16="http://schemas.microsoft.com/office/drawing/2014/main" id="{D5D81D4E-771B-A026-34B5-C7A4530563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514" y="1338007"/>
            <a:ext cx="3760041" cy="3760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392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ストライプ ポータブルバッグ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630238" algn="l"/>
                <a:tab pos="803275" algn="l"/>
              </a:tabLst>
            </a:pPr>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グリーン･グレー･ピンク･ベージュ </a:t>
            </a:r>
            <a:r>
              <a:rPr lang="en-US" altLang="ja-JP" sz="900" b="0" i="0" dirty="0">
                <a:solidFill>
                  <a:srgbClr val="333333"/>
                </a:solidFill>
                <a:effectLst/>
                <a:latin typeface="-apple-system"/>
              </a:rPr>
              <a:t>4</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ポリウレタン･ポリエステル</a:t>
            </a:r>
            <a:endParaRPr lang="en-US" altLang="ja-JP" sz="900" b="0" i="0" dirty="0">
              <a:solidFill>
                <a:srgbClr val="333333"/>
              </a:solidFill>
              <a:effectLst/>
              <a:latin typeface="-apple-system"/>
            </a:endParaRP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使用時</a:t>
            </a:r>
            <a:r>
              <a:rPr lang="en-US" altLang="ja-JP" sz="900" b="0" i="0" dirty="0">
                <a:solidFill>
                  <a:srgbClr val="333333"/>
                </a:solidFill>
                <a:effectLst/>
                <a:latin typeface="-apple-system"/>
              </a:rPr>
              <a:t>/350×450×150mm､</a:t>
            </a:r>
            <a:r>
              <a:rPr lang="ja-JP" altLang="en-US" sz="900" b="0" i="0" dirty="0">
                <a:solidFill>
                  <a:srgbClr val="333333"/>
                </a:solidFill>
                <a:effectLst/>
                <a:latin typeface="-apple-system"/>
              </a:rPr>
              <a:t>畳み時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30×170×155mm</a:t>
            </a:r>
            <a:endParaRPr lang="en-US" altLang="zh-TW" sz="900" b="0" i="0" dirty="0">
              <a:solidFill>
                <a:srgbClr val="333333"/>
              </a:solidFill>
              <a:effectLst/>
              <a:latin typeface="-apple-system"/>
            </a:endParaRP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デザイン袋</a:t>
            </a:r>
            <a:endParaRPr lang="en-US" altLang="ja-JP" sz="900" spc="200" dirty="0">
              <a:latin typeface="Meiryo UI" panose="020B0604030504040204" pitchFamily="34" charset="-128"/>
              <a:ea typeface="Meiryo UI" panose="020B0604030504040204" pitchFamily="34" charset="-128"/>
            </a:endParaRP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付属のすっきりとしたシンプルなポーチに小さく折りたたんで収納できるため、持ち歩きにも大変便利なバッグです。デザインもオシャレなストライプ柄ですので是非ご活用ください。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クリーンセット</a:t>
            </a:r>
            <a:r>
              <a:rPr lang="en-US" altLang="ja-JP" sz="2000" dirty="0">
                <a:solidFill>
                  <a:schemeClr val="bg1"/>
                </a:solidFill>
                <a:latin typeface="Meiryo UI" panose="020B0604030504040204" pitchFamily="34" charset="-128"/>
                <a:ea typeface="Meiryo UI" panose="020B0604030504040204" pitchFamily="34" charset="-128"/>
              </a:rPr>
              <a:t>B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233014"/>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,155×160×35mm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お掃除に便利な、埃や汚れを拭き取るふわふわダスターと、フチの色が異なり用途別に使い分けできるマイクロファイバーふきん</a:t>
            </a:r>
            <a:r>
              <a:rPr lang="en-US" altLang="ja-JP" sz="1600" dirty="0"/>
              <a:t>5</a:t>
            </a:r>
            <a:r>
              <a:rPr lang="ja-JP" altLang="en-US" sz="1600" dirty="0"/>
              <a:t>枚のギフトセット。化粧箱に名入れシールを貼ることができます。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9" name="図 98">
            <a:extLst>
              <a:ext uri="{FF2B5EF4-FFF2-40B4-BE49-F238E27FC236}">
                <a16:creationId xmlns:a16="http://schemas.microsoft.com/office/drawing/2014/main" id="{249A38A5-04EC-BCAC-BE5D-8D8754591ECA}"/>
              </a:ext>
            </a:extLst>
          </p:cNvPr>
          <p:cNvPicPr>
            <a:picLocks noChangeAspect="1"/>
          </p:cNvPicPr>
          <p:nvPr/>
        </p:nvPicPr>
        <p:blipFill>
          <a:blip r:embed="rId5"/>
          <a:stretch>
            <a:fillRect/>
          </a:stretch>
        </p:blipFill>
        <p:spPr>
          <a:xfrm>
            <a:off x="660993" y="1339094"/>
            <a:ext cx="3726269" cy="3726269"/>
          </a:xfrm>
          <a:prstGeom prst="rect">
            <a:avLst/>
          </a:prstGeom>
        </p:spPr>
      </p:pic>
    </p:spTree>
    <p:extLst>
      <p:ext uri="{BB962C8B-B14F-4D97-AF65-F5344CB8AC3E}">
        <p14:creationId xmlns:p14="http://schemas.microsoft.com/office/powerpoint/2010/main" val="1882992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マイクロファイバークロス</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色セット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300×300×2mm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,155×175×35mm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大判</a:t>
            </a:r>
            <a:r>
              <a:rPr lang="en-US" altLang="ja-JP" sz="1600" dirty="0"/>
              <a:t>30cm</a:t>
            </a:r>
            <a:r>
              <a:rPr lang="ja-JP" altLang="en-US" sz="1600" dirty="0"/>
              <a:t>でたっぷり使えるマイクロファイバークロス</a:t>
            </a:r>
            <a:r>
              <a:rPr lang="en-US" altLang="ja-JP" sz="1600" dirty="0"/>
              <a:t>5</a:t>
            </a:r>
            <a:r>
              <a:rPr lang="ja-JP" altLang="en-US" sz="1600" dirty="0"/>
              <a:t>色が揃って、使い分け出来るお得なセット。超極細繊維で乾拭き時は埃や水分を拭き取り、水拭き時には汚れをしっかり落とします。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80E8DC4B-DC96-AD14-6CC3-309D8DE30EBE}"/>
              </a:ext>
            </a:extLst>
          </p:cNvPr>
          <p:cNvPicPr>
            <a:picLocks noChangeAspect="1"/>
          </p:cNvPicPr>
          <p:nvPr/>
        </p:nvPicPr>
        <p:blipFill>
          <a:blip r:embed="rId5"/>
          <a:stretch>
            <a:fillRect/>
          </a:stretch>
        </p:blipFill>
        <p:spPr>
          <a:xfrm>
            <a:off x="669770" y="1371166"/>
            <a:ext cx="3598678" cy="3598678"/>
          </a:xfrm>
          <a:prstGeom prst="rect">
            <a:avLst/>
          </a:prstGeom>
        </p:spPr>
      </p:pic>
    </p:spTree>
    <p:extLst>
      <p:ext uri="{BB962C8B-B14F-4D97-AF65-F5344CB8AC3E}">
        <p14:creationId xmlns:p14="http://schemas.microsoft.com/office/powerpoint/2010/main" val="3344210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カラビナステンレスマグ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カラー展開：オレンジ・グリーン・ベージュ </a:t>
            </a:r>
            <a:r>
              <a:rPr lang="en-US" altLang="ja-JP" sz="1000" dirty="0">
                <a:latin typeface="Meiryo UI" panose="020B0604030504040204" pitchFamily="34" charset="-128"/>
                <a:ea typeface="Meiryo UI" panose="020B0604030504040204" pitchFamily="34" charset="-128"/>
              </a:rPr>
              <a:t>3</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素材：ステンレス・</a:t>
            </a:r>
            <a:r>
              <a:rPr lang="en-US" altLang="ja-JP" sz="1000" dirty="0">
                <a:latin typeface="Meiryo UI" panose="020B0604030504040204" pitchFamily="34" charset="-128"/>
                <a:ea typeface="Meiryo UI" panose="020B0604030504040204" pitchFamily="34" charset="-128"/>
              </a:rPr>
              <a:t>PP</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φ70×82mm</a:t>
            </a:r>
          </a:p>
          <a:p>
            <a:r>
              <a:rPr lang="ja-JP" altLang="en-US" sz="1000" dirty="0">
                <a:latin typeface="Meiryo UI" panose="020B0604030504040204" pitchFamily="34" charset="-128"/>
                <a:ea typeface="Meiryo UI" panose="020B0604030504040204" pitchFamily="34" charset="-128"/>
              </a:rPr>
              <a:t>容量：</a:t>
            </a:r>
            <a:r>
              <a:rPr lang="en-US" altLang="ja-JP" sz="1000" dirty="0">
                <a:latin typeface="Meiryo UI" panose="020B0604030504040204" pitchFamily="34" charset="-128"/>
                <a:ea typeface="Meiryo UI" panose="020B0604030504040204" pitchFamily="34" charset="-128"/>
              </a:rPr>
              <a:t>220ml</a:t>
            </a:r>
          </a:p>
          <a:p>
            <a:r>
              <a:rPr lang="ja-JP" altLang="en-US" sz="1000" dirty="0">
                <a:latin typeface="Meiryo UI" panose="020B0604030504040204" pitchFamily="34" charset="-128"/>
                <a:ea typeface="Meiryo UI" panose="020B0604030504040204" pitchFamily="34" charset="-128"/>
              </a:rPr>
              <a:t>包装：化粧箱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カラビナタイプの持ち手部分が見た目にもおしゃれな上にアウトドア等で使いやすいマグです。ステンレス素材を使用しているため保冷温効果も高く、美味しい温度で飲み物を飲めます。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6" name="図 75">
            <a:extLst>
              <a:ext uri="{FF2B5EF4-FFF2-40B4-BE49-F238E27FC236}">
                <a16:creationId xmlns:a16="http://schemas.microsoft.com/office/drawing/2014/main" id="{A01EC060-A99A-BFF8-988C-C3924ED1FA49}"/>
              </a:ext>
            </a:extLst>
          </p:cNvPr>
          <p:cNvPicPr>
            <a:picLocks noChangeAspect="1"/>
          </p:cNvPicPr>
          <p:nvPr/>
        </p:nvPicPr>
        <p:blipFill>
          <a:blip r:embed="rId5"/>
          <a:stretch>
            <a:fillRect/>
          </a:stretch>
        </p:blipFill>
        <p:spPr>
          <a:xfrm>
            <a:off x="750328" y="1427332"/>
            <a:ext cx="3560089" cy="3560089"/>
          </a:xfrm>
          <a:prstGeom prst="rect">
            <a:avLst/>
          </a:prstGeom>
        </p:spPr>
      </p:pic>
    </p:spTree>
    <p:extLst>
      <p:ext uri="{BB962C8B-B14F-4D97-AF65-F5344CB8AC3E}">
        <p14:creationId xmlns:p14="http://schemas.microsoft.com/office/powerpoint/2010/main" val="524514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涼感マフラータオル（ソフトケース付）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800×105</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/120×135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HDPE</a:t>
            </a:r>
            <a:r>
              <a:rPr lang="ja-JP" altLang="en-US" sz="900">
                <a:latin typeface="Meiryo UI" panose="020B0604030504040204" pitchFamily="34" charset="-128"/>
                <a:ea typeface="Meiryo UI" panose="020B0604030504040204" pitchFamily="34" charset="-128"/>
              </a:rPr>
              <a:t>袋、台紙</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　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水に濡らして軽く絞り、ぱっと開いて首に巻けば心地良いひんやり感を与えてくれるシンプルなマフラータオル。繰り返し使用できる上、持ち歩きに便利なソフトケース付きがポイントです。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2B8303A-A424-363C-5988-D7C950535807}"/>
              </a:ext>
            </a:extLst>
          </p:cNvPr>
          <p:cNvPicPr>
            <a:picLocks noChangeAspect="1"/>
          </p:cNvPicPr>
          <p:nvPr/>
        </p:nvPicPr>
        <p:blipFill>
          <a:blip r:embed="rId5"/>
          <a:stretch>
            <a:fillRect/>
          </a:stretch>
        </p:blipFill>
        <p:spPr>
          <a:xfrm>
            <a:off x="758612" y="1508298"/>
            <a:ext cx="3462337" cy="3462337"/>
          </a:xfrm>
          <a:prstGeom prst="rect">
            <a:avLst/>
          </a:prstGeom>
        </p:spPr>
      </p:pic>
    </p:spTree>
    <p:extLst>
      <p:ext uri="{BB962C8B-B14F-4D97-AF65-F5344CB8AC3E}">
        <p14:creationId xmlns:p14="http://schemas.microsoft.com/office/powerpoint/2010/main" val="1527018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シャンブリックマチ付トート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360×370×110mm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25×560mm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考：ブルー・グレー・ベージュ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名入れデザインだけでなく、生地感にも個性を出したい。なんて考えておられるお客様におすすめなのがこの霜降り調で柔らかい素材のトートバッグです。こちらは</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サイズとなります。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906A0E6A-6B5E-3190-71FE-8A5DAF8CB9DD}"/>
              </a:ext>
            </a:extLst>
          </p:cNvPr>
          <p:cNvPicPr>
            <a:picLocks noChangeAspect="1"/>
          </p:cNvPicPr>
          <p:nvPr/>
        </p:nvPicPr>
        <p:blipFill>
          <a:blip r:embed="rId5"/>
          <a:stretch>
            <a:fillRect/>
          </a:stretch>
        </p:blipFill>
        <p:spPr>
          <a:xfrm>
            <a:off x="724120" y="1414075"/>
            <a:ext cx="3615681" cy="3615681"/>
          </a:xfrm>
          <a:prstGeom prst="rect">
            <a:avLst/>
          </a:prstGeom>
        </p:spPr>
      </p:pic>
    </p:spTree>
    <p:extLst>
      <p:ext uri="{BB962C8B-B14F-4D97-AF65-F5344CB8AC3E}">
        <p14:creationId xmlns:p14="http://schemas.microsoft.com/office/powerpoint/2010/main" val="2926894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クッカル 片手プレート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素材：陶器</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30×220×185mm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電子レンジにも、トースターにも、オーブンレンジにも使える片手プレートです。調理プレートやソースパンに便利に使える実用的なアイテム。特典用や景品用としてもおすすめです。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9" name="図 18">
            <a:extLst>
              <a:ext uri="{FF2B5EF4-FFF2-40B4-BE49-F238E27FC236}">
                <a16:creationId xmlns:a16="http://schemas.microsoft.com/office/drawing/2014/main" id="{0F578BBA-4F98-465E-268D-0369AF752EB6}"/>
              </a:ext>
            </a:extLst>
          </p:cNvPr>
          <p:cNvPicPr>
            <a:picLocks noChangeAspect="1"/>
          </p:cNvPicPr>
          <p:nvPr/>
        </p:nvPicPr>
        <p:blipFill>
          <a:blip r:embed="rId5"/>
          <a:stretch>
            <a:fillRect/>
          </a:stretch>
        </p:blipFill>
        <p:spPr>
          <a:xfrm>
            <a:off x="709624" y="1387205"/>
            <a:ext cx="3584843" cy="3584843"/>
          </a:xfrm>
          <a:prstGeom prst="rect">
            <a:avLst/>
          </a:prstGeom>
        </p:spPr>
      </p:pic>
    </p:spTree>
    <p:extLst>
      <p:ext uri="{BB962C8B-B14F-4D97-AF65-F5344CB8AC3E}">
        <p14:creationId xmlns:p14="http://schemas.microsoft.com/office/powerpoint/2010/main" val="2067903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ラテアートセット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素材：電動ミルクフォーマー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ポリプロピレン・スチール・ステンレス ステンシルプレート</a:t>
            </a:r>
            <a:r>
              <a:rPr lang="en-US" altLang="ja-JP" sz="900" dirty="0">
                <a:latin typeface="Meiryo UI" panose="020B0604030504040204" pitchFamily="34" charset="-128"/>
                <a:ea typeface="Meiryo UI" panose="020B0604030504040204" pitchFamily="34" charset="-128"/>
              </a:rPr>
              <a:t>/PET</a:t>
            </a:r>
          </a:p>
          <a:p>
            <a:r>
              <a:rPr lang="ja-JP" altLang="en-US" sz="900" dirty="0">
                <a:latin typeface="Meiryo UI" panose="020B0604030504040204" pitchFamily="34" charset="-128"/>
                <a:ea typeface="Meiryo UI" panose="020B0604030504040204" pitchFamily="34" charset="-128"/>
              </a:rPr>
              <a:t>サイズ：電動ミルクフォーマー</a:t>
            </a:r>
            <a:r>
              <a:rPr lang="en-US" altLang="ja-JP" sz="900" dirty="0">
                <a:latin typeface="Meiryo UI" panose="020B0604030504040204" pitchFamily="34" charset="-128"/>
                <a:ea typeface="Meiryo UI" panose="020B0604030504040204" pitchFamily="34" charset="-128"/>
              </a:rPr>
              <a:t>/3.4×2.2×19.8cm </a:t>
            </a:r>
            <a:r>
              <a:rPr lang="ja-JP" altLang="en-US" sz="900" dirty="0">
                <a:latin typeface="Meiryo UI" panose="020B0604030504040204" pitchFamily="34" charset="-128"/>
                <a:ea typeface="Meiryo UI" panose="020B0604030504040204" pitchFamily="34" charset="-128"/>
              </a:rPr>
              <a:t>ステンシルプレート</a:t>
            </a:r>
            <a:r>
              <a:rPr lang="en-US" altLang="ja-JP" sz="900" dirty="0">
                <a:latin typeface="Meiryo UI" panose="020B0604030504040204" pitchFamily="34" charset="-128"/>
                <a:ea typeface="Meiryo UI" panose="020B0604030504040204" pitchFamily="34" charset="-128"/>
              </a:rPr>
              <a:t>/8.5×12cm(</a:t>
            </a:r>
            <a:r>
              <a:rPr lang="ja-JP" altLang="en-US" sz="900" dirty="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8.5cm)</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誰でも簡単にラテアートを楽しむことができる、ミルクフォーマーとステンシルプレートのセットです。</a:t>
            </a:r>
            <a:r>
              <a:rPr lang="en-US" altLang="ja-JP" sz="1600" dirty="0"/>
              <a:t>SNS</a:t>
            </a:r>
            <a:r>
              <a:rPr lang="ja-JP" altLang="en-US" sz="1600" dirty="0"/>
              <a:t>映えもしますし、イベントやキャンペーンのノベルティ用におすすめです。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ED4ABCA3-FD09-371A-FE29-C15A6BE2716E}"/>
              </a:ext>
            </a:extLst>
          </p:cNvPr>
          <p:cNvPicPr>
            <a:picLocks noChangeAspect="1"/>
          </p:cNvPicPr>
          <p:nvPr/>
        </p:nvPicPr>
        <p:blipFill>
          <a:blip r:embed="rId5"/>
          <a:stretch>
            <a:fillRect/>
          </a:stretch>
        </p:blipFill>
        <p:spPr>
          <a:xfrm>
            <a:off x="704232" y="1428042"/>
            <a:ext cx="3547110" cy="3547110"/>
          </a:xfrm>
          <a:prstGeom prst="rect">
            <a:avLst/>
          </a:prstGeom>
        </p:spPr>
      </p:pic>
    </p:spTree>
    <p:extLst>
      <p:ext uri="{BB962C8B-B14F-4D97-AF65-F5344CB8AC3E}">
        <p14:creationId xmlns:p14="http://schemas.microsoft.com/office/powerpoint/2010/main" val="2140096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9LED</a:t>
            </a:r>
            <a:r>
              <a:rPr lang="ja-JP" altLang="en-US" sz="2000" dirty="0">
                <a:solidFill>
                  <a:schemeClr val="bg1"/>
                </a:solidFill>
                <a:latin typeface="Meiryo UI" panose="020B0604030504040204" pitchFamily="34" charset="-128"/>
                <a:ea typeface="Meiryo UI" panose="020B0604030504040204" pitchFamily="34" charset="-128"/>
              </a:rPr>
              <a:t>ライトセット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素材：アルミニウム・ポリエステル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Φ27×90mm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,110×135×35mm</a:t>
            </a:r>
          </a:p>
          <a:p>
            <a:r>
              <a:rPr lang="ja-JP" altLang="en-US" sz="900" dirty="0">
                <a:latin typeface="Meiryo UI" panose="020B0604030504040204" pitchFamily="34" charset="-128"/>
                <a:ea typeface="Meiryo UI" panose="020B0604030504040204" pitchFamily="34" charset="-128"/>
              </a:rPr>
              <a:t>備考：単四電池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添付</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贈答品に最適な化粧箱入りの防災</a:t>
            </a:r>
            <a:r>
              <a:rPr lang="en-US" altLang="ja-JP" sz="1600" dirty="0"/>
              <a:t>9LED</a:t>
            </a:r>
            <a:r>
              <a:rPr lang="ja-JP" altLang="en-US" sz="1600" dirty="0"/>
              <a:t>ライトセット。箱から開けて付属の乾電池をセットすればすぐに使えます。本体に名入れをして防災啓発活動のキャンペーンやイベントでご活用ください。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2BFCA6FE-A505-ED15-5B88-71A3609470DD}"/>
              </a:ext>
            </a:extLst>
          </p:cNvPr>
          <p:cNvPicPr>
            <a:picLocks noChangeAspect="1"/>
          </p:cNvPicPr>
          <p:nvPr/>
        </p:nvPicPr>
        <p:blipFill>
          <a:blip r:embed="rId5"/>
          <a:stretch>
            <a:fillRect/>
          </a:stretch>
        </p:blipFill>
        <p:spPr>
          <a:xfrm>
            <a:off x="689454" y="1399268"/>
            <a:ext cx="3610731" cy="3610731"/>
          </a:xfrm>
          <a:prstGeom prst="rect">
            <a:avLst/>
          </a:prstGeom>
        </p:spPr>
      </p:pic>
    </p:spTree>
    <p:extLst>
      <p:ext uri="{BB962C8B-B14F-4D97-AF65-F5344CB8AC3E}">
        <p14:creationId xmlns:p14="http://schemas.microsoft.com/office/powerpoint/2010/main" val="591069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テントクロス撥水サコッシュ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175×</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240×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30mm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耐久性に優れたテント生地を使い、さらに撥水性も持たせた、クオリティの高いサコッシュです。</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色のカラー展開から選べる上、オリジナル名入れも可能。物販グッズ用などにおすすめです。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754428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ラミクロスバッグ　</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カラー展開：クリア、ホワイト、ブラック、ブルー、ライトブラウン</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クロス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ラミネート、</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平紐</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/W62(</a:t>
            </a:r>
            <a:r>
              <a:rPr lang="ja-JP" altLang="en-US" sz="900" dirty="0">
                <a:latin typeface="Meiryo UI" panose="020B0604030504040204" pitchFamily="34" charset="-128"/>
                <a:ea typeface="Meiryo UI" panose="020B0604030504040204" pitchFamily="34" charset="-128"/>
              </a:rPr>
              <a:t>底</a:t>
            </a:r>
            <a:r>
              <a:rPr lang="en-US" altLang="ja-JP" sz="900" dirty="0">
                <a:latin typeface="Meiryo UI" panose="020B0604030504040204" pitchFamily="34" charset="-128"/>
                <a:ea typeface="Meiryo UI" panose="020B0604030504040204" pitchFamily="34" charset="-128"/>
              </a:rPr>
              <a:t>39)×D23×H35cm </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短</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長さ</a:t>
            </a:r>
            <a:r>
              <a:rPr lang="en-US" altLang="ja-JP" sz="900" dirty="0">
                <a:latin typeface="Meiryo UI" panose="020B0604030504040204" pitchFamily="34" charset="-128"/>
                <a:ea typeface="Meiryo UI" panose="020B0604030504040204" pitchFamily="34" charset="-128"/>
              </a:rPr>
              <a:t>35cm×</a:t>
            </a:r>
            <a:r>
              <a:rPr lang="ja-JP" altLang="en-US" sz="900" dirty="0">
                <a:latin typeface="Meiryo UI" panose="020B0604030504040204" pitchFamily="34" charset="-128"/>
                <a:ea typeface="Meiryo UI" panose="020B0604030504040204" pitchFamily="34" charset="-128"/>
              </a:rPr>
              <a:t>幅約</a:t>
            </a:r>
            <a:r>
              <a:rPr lang="en-US" altLang="ja-JP" sz="900" dirty="0">
                <a:latin typeface="Meiryo UI" panose="020B0604030504040204" pitchFamily="34" charset="-128"/>
                <a:ea typeface="Meiryo UI" panose="020B0604030504040204" pitchFamily="34" charset="-128"/>
              </a:rPr>
              <a:t>3cm(</a:t>
            </a:r>
            <a:r>
              <a:rPr lang="ja-JP" altLang="en-US" sz="900" dirty="0">
                <a:latin typeface="Meiryo UI" panose="020B0604030504040204" pitchFamily="34" charset="-128"/>
                <a:ea typeface="Meiryo UI" panose="020B0604030504040204" pitchFamily="34" charset="-128"/>
              </a:rPr>
              <a:t>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長さ</a:t>
            </a:r>
            <a:r>
              <a:rPr lang="en-US" altLang="ja-JP" sz="900" dirty="0">
                <a:latin typeface="Meiryo UI" panose="020B0604030504040204" pitchFamily="34" charset="-128"/>
                <a:ea typeface="Meiryo UI" panose="020B0604030504040204" pitchFamily="34" charset="-128"/>
              </a:rPr>
              <a:t>75cm×</a:t>
            </a:r>
            <a:r>
              <a:rPr lang="ja-JP" altLang="en-US" sz="900" dirty="0">
                <a:latin typeface="Meiryo UI" panose="020B0604030504040204" pitchFamily="34" charset="-128"/>
                <a:ea typeface="Meiryo UI" panose="020B0604030504040204" pitchFamily="34" charset="-128"/>
              </a:rPr>
              <a:t>幅約</a:t>
            </a:r>
            <a:r>
              <a:rPr lang="en-US" altLang="ja-JP" sz="900" dirty="0">
                <a:latin typeface="Meiryo UI" panose="020B0604030504040204" pitchFamily="34" charset="-128"/>
                <a:ea typeface="Meiryo UI" panose="020B0604030504040204" pitchFamily="34" charset="-128"/>
              </a:rPr>
              <a:t>3cm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31L</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112g</a:t>
            </a:r>
          </a:p>
          <a:p>
            <a:r>
              <a:rPr lang="ja-JP" altLang="en-US" sz="900" dirty="0">
                <a:latin typeface="Meiryo UI" panose="020B0604030504040204" pitchFamily="34" charset="-128"/>
                <a:ea typeface="Meiryo UI" panose="020B0604030504040204" pitchFamily="34" charset="-128"/>
              </a:rPr>
              <a:t>備考：プラホック付き</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肩掛けベルトと手提げハンドルが</a:t>
            </a:r>
            <a:r>
              <a:rPr lang="en-US" altLang="ja-JP" sz="1600" dirty="0"/>
              <a:t>2</a:t>
            </a:r>
            <a:r>
              <a:rPr lang="ja-JP" altLang="en-US" sz="1600" dirty="0"/>
              <a:t>つとも付いた便利な</a:t>
            </a:r>
            <a:r>
              <a:rPr lang="en-US" altLang="ja-JP" sz="1600" dirty="0"/>
              <a:t>2WAY</a:t>
            </a:r>
            <a:r>
              <a:rPr lang="ja-JP" altLang="en-US" sz="1600" dirty="0"/>
              <a:t>バッグです。撥水性と耐久性に優れたラミクロス素材を使用している点も高ポイント！カラーバリエーションは全</a:t>
            </a:r>
            <a:r>
              <a:rPr lang="en-US" altLang="ja-JP" sz="1600" dirty="0"/>
              <a:t>5</a:t>
            </a:r>
            <a:r>
              <a:rPr lang="ja-JP" altLang="en-US" sz="1600" dirty="0"/>
              <a:t>色から選択可能。</a:t>
            </a:r>
            <a:endParaRPr lang="en-US" altLang="ja-JP"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18" name="図 117">
            <a:extLst>
              <a:ext uri="{FF2B5EF4-FFF2-40B4-BE49-F238E27FC236}">
                <a16:creationId xmlns:a16="http://schemas.microsoft.com/office/drawing/2014/main" id="{E40AEB99-41BA-7223-947A-19BDEA5B8823}"/>
              </a:ext>
            </a:extLst>
          </p:cNvPr>
          <p:cNvPicPr>
            <a:picLocks noChangeAspect="1"/>
          </p:cNvPicPr>
          <p:nvPr/>
        </p:nvPicPr>
        <p:blipFill>
          <a:blip r:embed="rId5"/>
          <a:stretch>
            <a:fillRect/>
          </a:stretch>
        </p:blipFill>
        <p:spPr>
          <a:xfrm>
            <a:off x="747767" y="1369677"/>
            <a:ext cx="3574185" cy="3574185"/>
          </a:xfrm>
          <a:prstGeom prst="rect">
            <a:avLst/>
          </a:prstGeom>
        </p:spPr>
      </p:pic>
    </p:spTree>
    <p:extLst>
      <p:ext uri="{BB962C8B-B14F-4D97-AF65-F5344CB8AC3E}">
        <p14:creationId xmlns:p14="http://schemas.microsoft.com/office/powerpoint/2010/main" val="1614425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プレート付キーホルダー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・ステンレススチール・亜鉛合金</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123×28×5mm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　台紙サイズ</a:t>
            </a:r>
            <a:r>
              <a:rPr lang="en-US" altLang="ja-JP" sz="900" b="0" i="0" dirty="0">
                <a:solidFill>
                  <a:srgbClr val="333333"/>
                </a:solidFill>
                <a:effectLst/>
                <a:latin typeface="-apple-system"/>
              </a:rPr>
              <a:t>/45×135mm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メタルシルバーにオリジナル名入れが出来る、洗練されたとってもオシャレなキーホルダーです。オリジナルグッズやノベルティアイテムとしておすすめ。是非ご活用ください。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682770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折りたたみトート </a:t>
            </a:r>
            <a:r>
              <a:rPr lang="en-US" altLang="ja-JP" sz="2000" dirty="0">
                <a:solidFill>
                  <a:schemeClr val="bg1"/>
                </a:solidFill>
                <a:latin typeface="Meiryo UI" panose="020B0604030504040204" pitchFamily="34" charset="-128"/>
                <a:ea typeface="Meiryo UI" panose="020B0604030504040204" pitchFamily="34" charset="-128"/>
              </a:rPr>
              <a:t>mini</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410×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270×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180mm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耐久性に優れたテント生地を使用し、コンパクトに折りたたんで手軽に携帯することも可能な、ミニサイズのトートバッグです。オリジナル名入れも格安で可能でノベルティ用などにもおすすめです。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048257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ハードカバーノート </a:t>
            </a:r>
            <a:r>
              <a:rPr lang="en-US" altLang="ja-JP" sz="2000" dirty="0">
                <a:solidFill>
                  <a:schemeClr val="bg1"/>
                </a:solidFill>
                <a:latin typeface="Meiryo UI" panose="020B0604030504040204" pitchFamily="34" charset="-128"/>
                <a:ea typeface="Meiryo UI" panose="020B0604030504040204" pitchFamily="34" charset="-128"/>
              </a:rPr>
              <a:t>A6</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143×99×19mm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ノート</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本革のような重厚感のあるハードカバーが印象的で格好良い</a:t>
            </a:r>
            <a:r>
              <a:rPr lang="en-US" altLang="ja-JP" sz="1600" b="0" i="0" dirty="0">
                <a:solidFill>
                  <a:srgbClr val="333333"/>
                </a:solidFill>
                <a:effectLst/>
                <a:latin typeface="-apple-system"/>
              </a:rPr>
              <a:t>A6</a:t>
            </a:r>
            <a:r>
              <a:rPr lang="ja-JP" altLang="en-US" sz="1600" b="0" i="0" dirty="0">
                <a:solidFill>
                  <a:srgbClr val="333333"/>
                </a:solidFill>
                <a:effectLst/>
                <a:latin typeface="-apple-system"/>
              </a:rPr>
              <a:t>サイズのノートです。型押しでオリジナル名入れも可能です記念品などにも最適。カラー展開はレッド、ブラック、ネイビーの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81611118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606</TotalTime>
  <Words>2691</Words>
  <Application>Microsoft Office PowerPoint</Application>
  <PresentationFormat>画面に合わせる (4:3)</PresentationFormat>
  <Paragraphs>446</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239</cp:revision>
  <cp:lastPrinted>2021-07-20T08:57:41Z</cp:lastPrinted>
  <dcterms:created xsi:type="dcterms:W3CDTF">2021-06-21T09:41:39Z</dcterms:created>
  <dcterms:modified xsi:type="dcterms:W3CDTF">2024-12-26T03:08:03Z</dcterms:modified>
</cp:coreProperties>
</file>