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8" r:id="rId2"/>
    <p:sldId id="283" r:id="rId3"/>
    <p:sldId id="271" r:id="rId4"/>
    <p:sldId id="274" r:id="rId5"/>
    <p:sldId id="276" r:id="rId6"/>
    <p:sldId id="287" r:id="rId7"/>
    <p:sldId id="277" r:id="rId8"/>
    <p:sldId id="279" r:id="rId9"/>
    <p:sldId id="273" r:id="rId10"/>
    <p:sldId id="263" r:id="rId11"/>
    <p:sldId id="270" r:id="rId12"/>
    <p:sldId id="259" r:id="rId13"/>
    <p:sldId id="260" r:id="rId14"/>
    <p:sldId id="257" r:id="rId15"/>
    <p:sldId id="272" r:id="rId16"/>
    <p:sldId id="286" r:id="rId17"/>
    <p:sldId id="285" r:id="rId18"/>
    <p:sldId id="278" r:id="rId19"/>
    <p:sldId id="284" r:id="rId20"/>
    <p:sldId id="267" r:id="rId21"/>
    <p:sldId id="281" r:id="rId22"/>
    <p:sldId id="282" r:id="rId23"/>
    <p:sldId id="269" r:id="rId24"/>
    <p:sldId id="275" r:id="rId25"/>
    <p:sldId id="264" r:id="rId26"/>
    <p:sldId id="256" r:id="rId27"/>
    <p:sldId id="288" r:id="rId28"/>
    <p:sldId id="289" r:id="rId29"/>
    <p:sldId id="290" r:id="rId30"/>
    <p:sldId id="291" r:id="rId31"/>
    <p:sldId id="292" r:id="rId32"/>
    <p:sldId id="293"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89" autoAdjust="0"/>
    <p:restoredTop sz="94656"/>
  </p:normalViewPr>
  <p:slideViewPr>
    <p:cSldViewPr snapToGrid="0" snapToObjects="1">
      <p:cViewPr varScale="1">
        <p:scale>
          <a:sx n="85" d="100"/>
          <a:sy n="85" d="100"/>
        </p:scale>
        <p:origin x="138"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マグネット付クリップ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・磁石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69×69×34mm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/70×70mm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冷蔵庫やホワイトボードにレシピや連絡先や書類などを貼りたい場合にとっても便利なマグネットクリップ。カラーバリエーションはブラック、ピンク、ブルーの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40197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耐久性と撥水性に優れたテントクロス生地を使用したボトルホルダー。保冷保温効果にも優れており、さらに長さ調整可能なストラップ付きで肩から下げることもできるため非常に便利です。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E8CE094A-8C90-51FE-97AC-C29A812525F9}"/>
              </a:ext>
            </a:extLst>
          </p:cNvPr>
          <p:cNvPicPr>
            <a:picLocks noChangeAspect="1"/>
          </p:cNvPicPr>
          <p:nvPr/>
        </p:nvPicPr>
        <p:blipFill>
          <a:blip r:embed="rId5"/>
          <a:stretch>
            <a:fillRect/>
          </a:stretch>
        </p:blipFill>
        <p:spPr>
          <a:xfrm>
            <a:off x="686486" y="1363124"/>
            <a:ext cx="3683577" cy="3683577"/>
          </a:xfrm>
          <a:prstGeom prst="rect">
            <a:avLst/>
          </a:prstGeom>
        </p:spPr>
      </p:pic>
    </p:spTree>
    <p:extLst>
      <p:ext uri="{BB962C8B-B14F-4D97-AF65-F5344CB8AC3E}">
        <p14:creationId xmlns:p14="http://schemas.microsoft.com/office/powerpoint/2010/main" val="2819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W415×H385mm(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24g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考：ネイビー・グレー・オリーブ</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コンパクトに折りたたんで気軽に持ち歩けるスッキリシンプルなデザインのエコバッグです。ネイビー、グレー、オリーブの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色ラインナップから自由にお選びいただけます。是非ご活用ください。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0D4299F-197F-085F-B6F8-D05BFCBF5DAE}"/>
              </a:ext>
            </a:extLst>
          </p:cNvPr>
          <p:cNvPicPr>
            <a:picLocks noChangeAspect="1"/>
          </p:cNvPicPr>
          <p:nvPr/>
        </p:nvPicPr>
        <p:blipFill>
          <a:blip r:embed="rId5"/>
          <a:stretch>
            <a:fillRect/>
          </a:stretch>
        </p:blipFill>
        <p:spPr>
          <a:xfrm>
            <a:off x="689972" y="1371901"/>
            <a:ext cx="3631494" cy="3631494"/>
          </a:xfrm>
          <a:prstGeom prst="rect">
            <a:avLst/>
          </a:prstGeom>
        </p:spPr>
      </p:pic>
    </p:spTree>
    <p:extLst>
      <p:ext uri="{BB962C8B-B14F-4D97-AF65-F5344CB8AC3E}">
        <p14:creationId xmlns:p14="http://schemas.microsoft.com/office/powerpoint/2010/main" val="232849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ポリプロピレン</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バンブーファイバー配合</a:t>
            </a:r>
            <a:r>
              <a:rPr lang="en-US" altLang="ja-JP" sz="900" spc="2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:113×55×23mm </a:t>
            </a:r>
            <a:r>
              <a:rPr lang="ja-JP" altLang="en-US" sz="900" dirty="0">
                <a:latin typeface="Meiryo UI" panose="020B0604030504040204" pitchFamily="34" charset="-128"/>
                <a:ea typeface="Meiryo UI" panose="020B0604030504040204" pitchFamily="34" charset="-128"/>
              </a:rPr>
              <a:t>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175mm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175mm </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183mm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25×115×58mm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ケース、フォーク、スプーン、箸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耐久性に優れて軽量なバンブー素材を使用した、使い勝手が良くてエコなカトラリー</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点セット。コンパクト設計で携帯にも便利な上、オリジナルデザインの名入れプリントも格安で承ります。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767BE11D-2D8C-85B7-7090-9BAC6B9DC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45" y="1363432"/>
            <a:ext cx="3651547" cy="365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69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：バッグサイズ：約</a:t>
            </a:r>
            <a:r>
              <a:rPr lang="en-US" altLang="ja-JP" sz="900" dirty="0">
                <a:latin typeface="Meiryo UI" panose="020B0604030504040204" pitchFamily="34" charset="-128"/>
                <a:ea typeface="Meiryo UI" panose="020B0604030504040204" pitchFamily="34" charset="-128"/>
              </a:rPr>
              <a:t>440×380mm</a:t>
            </a:r>
            <a:r>
              <a:rPr lang="ja-JP" altLang="en-US" sz="900">
                <a:latin typeface="Meiryo UI" panose="020B0604030504040204" pitchFamily="34" charset="-128"/>
                <a:ea typeface="Meiryo UI" panose="020B0604030504040204" pitchFamily="34" charset="-128"/>
              </a:rPr>
              <a:t>（持ち手含まず</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ケースサイズ：約</a:t>
            </a:r>
            <a:r>
              <a:rPr lang="en-US" altLang="ja-JP" sz="900" dirty="0">
                <a:latin typeface="Meiryo UI" panose="020B0604030504040204" pitchFamily="34" charset="-128"/>
                <a:ea typeface="Meiryo UI" panose="020B0604030504040204" pitchFamily="34" charset="-128"/>
              </a:rPr>
              <a:t>73×120mm</a:t>
            </a:r>
            <a:r>
              <a:rPr lang="ja-JP" altLang="en-US" sz="900">
                <a:latin typeface="Meiryo UI" panose="020B0604030504040204" pitchFamily="34" charset="-128"/>
                <a:ea typeface="Meiryo UI" panose="020B0604030504040204" pitchFamily="34" charset="-128"/>
              </a:rPr>
              <a:t>（フック含まず）</a:t>
            </a:r>
          </a:p>
          <a:p>
            <a:r>
              <a:rPr lang="ja-JP" altLang="en-US" sz="900">
                <a:latin typeface="Meiryo UI" panose="020B0604030504040204" pitchFamily="34" charset="-128"/>
                <a:ea typeface="Meiryo UI" panose="020B0604030504040204" pitchFamily="34" charset="-128"/>
              </a:rPr>
              <a:t>　　　　　（包装形態：透明袋）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30g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考：ブルー・グリーン・ピンク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ポケットサイズにコンパクトに折りたためますので持ち運びも大変便利なエコバッグです。ポップなカラーバリエーションは見た目にも可愛らしいのでノベルティグッズとしておすすめです。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35430CD-386B-B64F-87BF-D083E13511A5}"/>
              </a:ext>
            </a:extLst>
          </p:cNvPr>
          <p:cNvPicPr>
            <a:picLocks noChangeAspect="1"/>
          </p:cNvPicPr>
          <p:nvPr/>
        </p:nvPicPr>
        <p:blipFill>
          <a:blip r:embed="rId5"/>
          <a:stretch>
            <a:fillRect/>
          </a:stretch>
        </p:blipFill>
        <p:spPr>
          <a:xfrm>
            <a:off x="358994" y="1494702"/>
            <a:ext cx="4225112" cy="3351606"/>
          </a:xfrm>
          <a:prstGeom prst="rect">
            <a:avLst/>
          </a:prstGeom>
        </p:spPr>
      </p:pic>
    </p:spTree>
    <p:extLst>
      <p:ext uri="{BB962C8B-B14F-4D97-AF65-F5344CB8AC3E}">
        <p14:creationId xmlns:p14="http://schemas.microsoft.com/office/powerpoint/2010/main" val="116230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今治製プリント用タオルハンカチ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r>
              <a:rPr lang="en-US" altLang="ja-JP" sz="900" dirty="0">
                <a:latin typeface="Meiryo UI" panose="020B0604030504040204" pitchFamily="34" charset="-128"/>
                <a:ea typeface="Meiryo UI" panose="020B0604030504040204" pitchFamily="34" charset="-128"/>
              </a:rPr>
              <a:t>100%</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考：レッド・ネイビー・イエロー・ホワイト・グリーン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今治製タグ付き（今治ブランドタグは付きません</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今治製プリント用タオルハンカチは日本有数のタオル生産地である愛媛県今治で作られたものです。プリントがより映えるように、表面にシャーリング加工を施しています。今治製タグ付きです。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D4CE2F1-5F8B-F540-B43D-D7B5B1C8F56A}"/>
              </a:ext>
            </a:extLst>
          </p:cNvPr>
          <p:cNvPicPr>
            <a:picLocks noChangeAspect="1"/>
          </p:cNvPicPr>
          <p:nvPr/>
        </p:nvPicPr>
        <p:blipFill>
          <a:blip r:embed="rId5"/>
          <a:stretch>
            <a:fillRect/>
          </a:stretch>
        </p:blipFill>
        <p:spPr>
          <a:xfrm>
            <a:off x="503581" y="1776434"/>
            <a:ext cx="3939781" cy="2756977"/>
          </a:xfrm>
          <a:prstGeom prst="rect">
            <a:avLst/>
          </a:prstGeom>
        </p:spPr>
      </p:pic>
    </p:spTree>
    <p:extLst>
      <p:ext uri="{BB962C8B-B14F-4D97-AF65-F5344CB8AC3E}">
        <p14:creationId xmlns:p14="http://schemas.microsoft.com/office/powerpoint/2010/main" val="93132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ムースケーキタオル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グリーン･ピンク･ブラウン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250×250mm(</a:t>
            </a:r>
            <a:r>
              <a:rPr lang="ja-JP" altLang="en-US" sz="900" b="0" i="0" dirty="0">
                <a:solidFill>
                  <a:srgbClr val="333333"/>
                </a:solidFill>
                <a:effectLst/>
                <a:latin typeface="-apple-system"/>
              </a:rPr>
              <a:t>セット時</a:t>
            </a:r>
            <a:r>
              <a:rPr lang="en-US" altLang="ja-JP" sz="900" b="0" i="0" dirty="0">
                <a:solidFill>
                  <a:srgbClr val="333333"/>
                </a:solidFill>
                <a:effectLst/>
                <a:latin typeface="-apple-system"/>
              </a:rPr>
              <a:t>/</a:t>
            </a:r>
            <a:r>
              <a:rPr lang="el-GR" altLang="ja-JP" sz="900" b="0" i="0" dirty="0">
                <a:solidFill>
                  <a:srgbClr val="333333"/>
                </a:solidFill>
                <a:effectLst/>
                <a:latin typeface="-apple-system"/>
              </a:rPr>
              <a:t>φ64×80</a:t>
            </a:r>
            <a:r>
              <a:rPr lang="en-US" altLang="ja-JP" sz="900" b="0" i="0" dirty="0">
                <a:solidFill>
                  <a:srgbClr val="333333"/>
                </a:solidFill>
                <a:effectLst/>
                <a:latin typeface="-apple-system"/>
              </a:rPr>
              <a:t>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タオルのボーダー柄を活かしたムースケーキ風パッケージがとっても可愛く、大切な方へ贈るプレゼント用にも最適なアイテムです。またイベント等の特典用や景品用にもおすすめです。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947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天然コットン</a:t>
            </a:r>
            <a:r>
              <a:rPr lang="en-US" altLang="ja-JP" sz="2000" dirty="0">
                <a:solidFill>
                  <a:schemeClr val="bg1"/>
                </a:solidFill>
                <a:latin typeface="Meiryo UI" panose="020B0604030504040204" pitchFamily="34" charset="-128"/>
                <a:ea typeface="Meiryo UI" panose="020B0604030504040204" pitchFamily="34" charset="-128"/>
              </a:rPr>
              <a:t>100%</a:t>
            </a:r>
            <a:r>
              <a:rPr lang="ja-JP" altLang="en-US" sz="2000" dirty="0">
                <a:solidFill>
                  <a:schemeClr val="bg1"/>
                </a:solidFill>
                <a:latin typeface="Meiryo UI" panose="020B0604030504040204" pitchFamily="34" charset="-128"/>
                <a:ea typeface="Meiryo UI" panose="020B0604030504040204" pitchFamily="34" charset="-128"/>
              </a:rPr>
              <a:t>綿棒</a:t>
            </a:r>
            <a:r>
              <a:rPr lang="en-US" altLang="ja-JP" sz="2000" dirty="0">
                <a:solidFill>
                  <a:schemeClr val="bg1"/>
                </a:solidFill>
                <a:latin typeface="Meiryo UI" panose="020B0604030504040204" pitchFamily="34" charset="-128"/>
                <a:ea typeface="Meiryo UI" panose="020B0604030504040204" pitchFamily="34" charset="-128"/>
              </a:rPr>
              <a:t>200</a:t>
            </a:r>
            <a:r>
              <a:rPr lang="ja-JP" altLang="en-US" sz="2000" dirty="0">
                <a:solidFill>
                  <a:schemeClr val="bg1"/>
                </a:solidFill>
                <a:latin typeface="Meiryo UI" panose="020B0604030504040204" pitchFamily="34" charset="-128"/>
                <a:ea typeface="Meiryo UI" panose="020B0604030504040204" pitchFamily="34" charset="-128"/>
              </a:rPr>
              <a:t>本入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φ78×82mm</a:t>
            </a:r>
          </a:p>
          <a:p>
            <a:r>
              <a:rPr lang="ja-JP" altLang="en-US" sz="900" dirty="0">
                <a:latin typeface="Meiryo UI" panose="020B0604030504040204" pitchFamily="34" charset="-128"/>
                <a:ea typeface="Meiryo UI" panose="020B0604030504040204" pitchFamily="34" charset="-128"/>
              </a:rPr>
              <a:t>包装：シュリンク包装</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備考：内容量</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本</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天然コットンを</a:t>
            </a:r>
            <a:r>
              <a:rPr lang="en-US" altLang="ja-JP" sz="1600" b="0" i="0" dirty="0">
                <a:solidFill>
                  <a:srgbClr val="333333"/>
                </a:solidFill>
                <a:effectLst/>
                <a:highlight>
                  <a:srgbClr val="FFFFFF"/>
                </a:highlight>
                <a:latin typeface="-apple-system"/>
              </a:rPr>
              <a:t>100</a:t>
            </a:r>
            <a:r>
              <a:rPr lang="ja-JP" altLang="en-US" sz="1600" b="0" i="0" dirty="0">
                <a:solidFill>
                  <a:srgbClr val="333333"/>
                </a:solidFill>
                <a:effectLst/>
                <a:highlight>
                  <a:srgbClr val="FFFFFF"/>
                </a:highlight>
                <a:latin typeface="-apple-system"/>
              </a:rPr>
              <a:t>％使った肌に優しい綿棒の</a:t>
            </a:r>
            <a:r>
              <a:rPr lang="en-US" altLang="ja-JP" sz="1600" b="0" i="0" dirty="0">
                <a:solidFill>
                  <a:srgbClr val="333333"/>
                </a:solidFill>
                <a:effectLst/>
                <a:highlight>
                  <a:srgbClr val="FFFFFF"/>
                </a:highlight>
                <a:latin typeface="-apple-system"/>
              </a:rPr>
              <a:t>200</a:t>
            </a:r>
            <a:r>
              <a:rPr lang="ja-JP" altLang="en-US" sz="1600" b="0" i="0" dirty="0">
                <a:solidFill>
                  <a:srgbClr val="333333"/>
                </a:solidFill>
                <a:effectLst/>
                <a:highlight>
                  <a:srgbClr val="FFFFFF"/>
                </a:highlight>
                <a:latin typeface="-apple-system"/>
              </a:rPr>
              <a:t>本入りです。抗菌剤であるキトサンが雑菌の繁殖をしっかり抑えて衛生的にご利用いただけます。販促イベントのノベルティ用にもおすすめ！</a:t>
            </a: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7AFB27D1-7F24-87AD-3C96-A01BAC8E48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371901"/>
            <a:ext cx="3539661" cy="353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428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バンブー配合カトラリー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・竹繊維</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/23×55×112mm</a:t>
            </a:r>
            <a:r>
              <a:rPr lang="ja-JP" altLang="en-US" sz="900" dirty="0">
                <a:latin typeface="Meiryo UI" panose="020B0604030504040204" pitchFamily="34" charset="-128"/>
                <a:ea typeface="Meiryo UI" panose="020B0604030504040204" pitchFamily="34" charset="-128"/>
              </a:rPr>
              <a:t>、ストロー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:226mm</a:t>
            </a:r>
            <a:r>
              <a:rPr lang="ja-JP" altLang="en-US" sz="900" dirty="0">
                <a:latin typeface="Meiryo UI" panose="020B0604030504040204" pitchFamily="34" charset="-128"/>
                <a:ea typeface="Meiryo UI" panose="020B0604030504040204" pitchFamily="34" charset="-128"/>
              </a:rPr>
              <a:t>、スプーン・フォーク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:174mm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成長が早い竹を原料したバンブーファイバーを配合した、地球環境に優しく</a:t>
            </a:r>
            <a:r>
              <a:rPr lang="en-US" altLang="ja-JP" sz="1600" dirty="0"/>
              <a:t>SDGs</a:t>
            </a:r>
            <a:r>
              <a:rPr lang="ja-JP" altLang="en-US" sz="1600" dirty="0"/>
              <a:t>に貢献できるカトラリーセットです。組み立て式のためコンパクトで持ち歩きやすい点も好ポイント！</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3BF3D189-04C1-AEB9-CEC8-E90E64AEE6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028" y="1356531"/>
            <a:ext cx="3673225" cy="367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61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カラビナボトルホルダー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155×30×7mm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カラビナでベルトループなどに取り付けられるため、両手を使うことができるペットボトル用ホルダーです。名入れプリントも可能ですので、オリジナルグッズ用としてもおすすめ。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7391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7days,</a:t>
            </a:r>
            <a:r>
              <a:rPr lang="ja-JP" altLang="en-US" sz="2000" dirty="0">
                <a:solidFill>
                  <a:schemeClr val="bg1"/>
                </a:solidFill>
                <a:latin typeface="Meiryo UI" panose="020B0604030504040204" pitchFamily="34" charset="-128"/>
                <a:ea typeface="Meiryo UI" panose="020B0604030504040204" pitchFamily="34" charset="-128"/>
              </a:rPr>
              <a:t>防災ウェット </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年保存対応 大判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素材：水、エタノール、プロピレングリコール、ベンザルコニウムクロリド、ブチルカルバミン酸ヨウ化プロピニル、安定化二酸化塩素</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W200×H125mm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W200×H300mm</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94026"/>
          </a:xfrm>
          <a:prstGeom prst="rect">
            <a:avLst/>
          </a:prstGeom>
          <a:noFill/>
        </p:spPr>
        <p:txBody>
          <a:bodyPr wrap="square" lIns="0" tIns="46800" rIns="0" spcCol="360000" rtlCol="0">
            <a:spAutoFit/>
          </a:bodyPr>
          <a:lstStyle/>
          <a:p>
            <a:pPr algn="just"/>
            <a:r>
              <a:rPr lang="ja-JP" altLang="en-US" sz="1100" dirty="0"/>
              <a:t>いざという時に役立つ！アルコール配合で、５年間保存対応！防災備蓄用として長持ちするアルコールタイプの防災用ウェットティッシュです。大判タイプなので様々な用途で活用できます。</a:t>
            </a:r>
            <a:r>
              <a:rPr lang="en-US" altLang="ja-JP" sz="1100" dirty="0"/>
              <a:t>※</a:t>
            </a:r>
            <a:r>
              <a:rPr lang="ja-JP" altLang="en-US" sz="1100" dirty="0"/>
              <a:t>プリントを行う場合、最小ロットは</a:t>
            </a:r>
            <a:r>
              <a:rPr lang="en-US" altLang="ja-JP" sz="1100" dirty="0"/>
              <a:t>1000</a:t>
            </a:r>
            <a:r>
              <a:rPr lang="ja-JP" altLang="en-US" sz="1100" dirty="0"/>
              <a:t>個からになります。システムの問題で上記の表記が「名入れ有り </a:t>
            </a:r>
            <a:r>
              <a:rPr lang="en-US" altLang="ja-JP" sz="1100" dirty="0"/>
              <a:t>100 </a:t>
            </a:r>
            <a:r>
              <a:rPr lang="ja-JP" altLang="en-US" sz="1100" dirty="0"/>
              <a:t>／ 無地 </a:t>
            </a:r>
            <a:r>
              <a:rPr lang="en-US" altLang="ja-JP" sz="1100" dirty="0"/>
              <a:t>1000</a:t>
            </a:r>
            <a:r>
              <a:rPr lang="ja-JP" altLang="en-US" sz="1100" dirty="0"/>
              <a:t>」となっていますが、「無地 </a:t>
            </a:r>
            <a:r>
              <a:rPr lang="en-US" altLang="ja-JP" sz="1100" dirty="0"/>
              <a:t>100 </a:t>
            </a:r>
            <a:r>
              <a:rPr lang="ja-JP" altLang="en-US" sz="1100" dirty="0"/>
              <a:t>／ 名入れ有り </a:t>
            </a:r>
            <a:r>
              <a:rPr lang="en-US" altLang="ja-JP" sz="1100" dirty="0"/>
              <a:t>1000</a:t>
            </a:r>
            <a:r>
              <a:rPr lang="ja-JP" altLang="en-US" sz="1100" dirty="0"/>
              <a:t>」が正しい内容になります。</a:t>
            </a:r>
          </a:p>
          <a:p>
            <a:pPr algn="just"/>
            <a:r>
              <a:rPr lang="en-US" altLang="ja-JP" sz="1100" dirty="0"/>
              <a:t>※</a:t>
            </a:r>
            <a:r>
              <a:rPr lang="ja-JP" altLang="en-US" sz="1100" dirty="0"/>
              <a:t>こちらの商品は、最小ロット数単位（倍数）のみの承りになります。名入れを行う場合の最小ロットは、</a:t>
            </a:r>
            <a:r>
              <a:rPr lang="en-US" altLang="ja-JP" sz="1100" dirty="0"/>
              <a:t>1000</a:t>
            </a:r>
            <a:r>
              <a:rPr lang="ja-JP" altLang="en-US" sz="1100" dirty="0"/>
              <a:t>個以上からお受けいたします。</a:t>
            </a:r>
            <a:endParaRPr lang="en-US" altLang="ja-JP" sz="1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CF86412F-1C73-BD30-65FF-54EB261ACC0B}"/>
              </a:ext>
            </a:extLst>
          </p:cNvPr>
          <p:cNvPicPr>
            <a:picLocks noChangeAspect="1"/>
          </p:cNvPicPr>
          <p:nvPr/>
        </p:nvPicPr>
        <p:blipFill>
          <a:blip r:embed="rId5"/>
          <a:stretch>
            <a:fillRect/>
          </a:stretch>
        </p:blipFill>
        <p:spPr>
          <a:xfrm>
            <a:off x="723761" y="1356687"/>
            <a:ext cx="3602759" cy="3602759"/>
          </a:xfrm>
          <a:prstGeom prst="rect">
            <a:avLst/>
          </a:prstGeom>
        </p:spPr>
      </p:pic>
    </p:spTree>
    <p:extLst>
      <p:ext uri="{BB962C8B-B14F-4D97-AF65-F5344CB8AC3E}">
        <p14:creationId xmlns:p14="http://schemas.microsoft.com/office/powerpoint/2010/main" val="228451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紙筒色鉛筆</a:t>
            </a:r>
            <a:r>
              <a:rPr lang="en-US" altLang="ja-JP" sz="2000" dirty="0">
                <a:solidFill>
                  <a:schemeClr val="bg1"/>
                </a:solidFill>
                <a:latin typeface="Meiryo UI" panose="020B0604030504040204" pitchFamily="34" charset="-128"/>
                <a:ea typeface="Meiryo UI" panose="020B0604030504040204" pitchFamily="34" charset="-128"/>
              </a:rPr>
              <a:t>12P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素材：木（ポプラ）・紙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7×7×88mm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12</a:t>
            </a:r>
            <a:r>
              <a:rPr lang="ja-JP" altLang="en-US" sz="1600" dirty="0"/>
              <a:t>本の色えんぴつは懐かしさと素朴さを感じさせる木の素材。またケースである筒も紙素材で優しさを感じさせてくれると同時に、ペンスタンドとしても利用可能。ノベルティ用などにもおすすめ。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1B33C7-0FEF-31AB-4853-CC0D1D053EAB}"/>
              </a:ext>
            </a:extLst>
          </p:cNvPr>
          <p:cNvPicPr>
            <a:picLocks noChangeAspect="1"/>
          </p:cNvPicPr>
          <p:nvPr/>
        </p:nvPicPr>
        <p:blipFill>
          <a:blip r:embed="rId5"/>
          <a:stretch>
            <a:fillRect/>
          </a:stretch>
        </p:blipFill>
        <p:spPr>
          <a:xfrm>
            <a:off x="694011" y="1399999"/>
            <a:ext cx="3555294" cy="3555294"/>
          </a:xfrm>
          <a:prstGeom prst="rect">
            <a:avLst/>
          </a:prstGeom>
        </p:spPr>
      </p:pic>
    </p:spTree>
    <p:extLst>
      <p:ext uri="{BB962C8B-B14F-4D97-AF65-F5344CB8AC3E}">
        <p14:creationId xmlns:p14="http://schemas.microsoft.com/office/powerpoint/2010/main" val="346214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コレット 保冷温ボトルホルダー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不織布・アルミ蒸着フィルム</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φ80×185</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内側のアルミ蒸着フィルムで、保冷温効果の高いシンプルなボトルホルダーです。全</a:t>
            </a:r>
            <a:r>
              <a:rPr lang="en-US" altLang="ja-JP" sz="1600" b="0" i="0" dirty="0">
                <a:solidFill>
                  <a:srgbClr val="333333"/>
                </a:solidFill>
                <a:effectLst/>
                <a:latin typeface="-apple-system"/>
              </a:rPr>
              <a:t>13</a:t>
            </a:r>
            <a:r>
              <a:rPr lang="ja-JP" altLang="en-US" sz="1600" b="0" i="0" dirty="0">
                <a:solidFill>
                  <a:srgbClr val="333333"/>
                </a:solidFill>
                <a:effectLst/>
                <a:latin typeface="-apple-system"/>
              </a:rPr>
              <a:t>色のカラーバリエーションから自由に選択できる上、名入れプリントも可能。是非ご活用ください。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723624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トイロ ショートボトルティッシュ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カラー展開：イエロー・イエローグリーン・オレンジ・グリーン・ブラウン・ブラック・ブルー・ライトブルー・レッド・ワインレッド </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φ68×147mm</a:t>
            </a:r>
          </a:p>
          <a:p>
            <a:r>
              <a:rPr lang="ja-JP" altLang="en-US" sz="900" dirty="0">
                <a:latin typeface="Meiryo UI" panose="020B0604030504040204" pitchFamily="34" charset="-128"/>
                <a:ea typeface="Meiryo UI" panose="020B0604030504040204" pitchFamily="34" charset="-128"/>
              </a:rPr>
              <a:t>包装：無包装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車のドリンクホルダーなどにも使えるサイズ感で、見た目もおしゃれで可愛らしいショートボトルティッシュです。ポップなデザインでイベントのノベルティ用としても人気があります。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99BBD88-10A6-93D0-7AF3-00C2577A9C52}"/>
              </a:ext>
            </a:extLst>
          </p:cNvPr>
          <p:cNvPicPr>
            <a:picLocks noChangeAspect="1"/>
          </p:cNvPicPr>
          <p:nvPr/>
        </p:nvPicPr>
        <p:blipFill>
          <a:blip r:embed="rId5"/>
          <a:stretch>
            <a:fillRect/>
          </a:stretch>
        </p:blipFill>
        <p:spPr>
          <a:xfrm>
            <a:off x="682452" y="1341814"/>
            <a:ext cx="3668162" cy="3668162"/>
          </a:xfrm>
          <a:prstGeom prst="rect">
            <a:avLst/>
          </a:prstGeom>
        </p:spPr>
      </p:pic>
    </p:spTree>
    <p:extLst>
      <p:ext uri="{BB962C8B-B14F-4D97-AF65-F5344CB8AC3E}">
        <p14:creationId xmlns:p14="http://schemas.microsoft.com/office/powerpoint/2010/main" val="38497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7days,</a:t>
            </a:r>
            <a:r>
              <a:rPr lang="ja-JP" altLang="en-US" sz="2000" dirty="0">
                <a:solidFill>
                  <a:schemeClr val="bg1"/>
                </a:solidFill>
                <a:latin typeface="Meiryo UI" panose="020B0604030504040204" pitchFamily="34" charset="-128"/>
                <a:ea typeface="Meiryo UI" panose="020B0604030504040204" pitchFamily="34" charset="-128"/>
              </a:rPr>
              <a:t>除菌ウェット 濃アルコール配合 大判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素材：水、エタノール、プロピレングリコール、塩化ベンザルコニウム</a:t>
            </a:r>
          </a:p>
          <a:p>
            <a:r>
              <a:rPr lang="ja-JP" altLang="en-US" sz="900" dirty="0">
                <a:latin typeface="Meiryo UI" panose="020B0604030504040204" pitchFamily="34" charset="-128"/>
                <a:ea typeface="Meiryo UI" panose="020B0604030504040204" pitchFamily="34" charset="-128"/>
              </a:rPr>
              <a:t>サイズ：本体：約 </a:t>
            </a:r>
            <a:r>
              <a:rPr lang="en-US" altLang="ja-JP" sz="900" dirty="0">
                <a:latin typeface="Meiryo UI" panose="020B0604030504040204" pitchFamily="34" charset="-128"/>
                <a:ea typeface="Meiryo UI" panose="020B0604030504040204" pitchFamily="34" charset="-128"/>
              </a:rPr>
              <a:t>W210×D125×H15mm</a:t>
            </a:r>
            <a:r>
              <a:rPr lang="ja-JP" altLang="en-US" sz="900" dirty="0">
                <a:latin typeface="Meiryo UI" panose="020B0604030504040204" pitchFamily="34" charset="-128"/>
                <a:ea typeface="Meiryo UI" panose="020B0604030504040204" pitchFamily="34" charset="-128"/>
              </a:rPr>
              <a:t>、原紙：約 </a:t>
            </a:r>
            <a:r>
              <a:rPr lang="en-US" altLang="ja-JP" sz="900" dirty="0">
                <a:latin typeface="Meiryo UI" panose="020B0604030504040204" pitchFamily="34" charset="-128"/>
                <a:ea typeface="Meiryo UI" panose="020B0604030504040204" pitchFamily="34" charset="-128"/>
              </a:rPr>
              <a:t>W300×H200mm</a:t>
            </a:r>
          </a:p>
          <a:p>
            <a:r>
              <a:rPr lang="ja-JP" altLang="en-US" sz="900" dirty="0">
                <a:latin typeface="Meiryo UI" panose="020B0604030504040204" pitchFamily="34" charset="-128"/>
                <a:ea typeface="Meiryo UI" panose="020B0604030504040204" pitchFamily="34" charset="-128"/>
              </a:rPr>
              <a:t>生産国：日本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032416"/>
          </a:xfrm>
          <a:prstGeom prst="rect">
            <a:avLst/>
          </a:prstGeom>
          <a:noFill/>
        </p:spPr>
        <p:txBody>
          <a:bodyPr wrap="square" lIns="0" tIns="46800" rIns="0" spcCol="360000" rtlCol="0">
            <a:spAutoFit/>
          </a:bodyPr>
          <a:lstStyle/>
          <a:p>
            <a:pPr algn="just"/>
            <a:r>
              <a:rPr lang="ja-JP" altLang="en-US" sz="1050" dirty="0"/>
              <a:t>アルコール濃度を</a:t>
            </a:r>
            <a:r>
              <a:rPr lang="en-US" altLang="ja-JP" sz="1050" dirty="0"/>
              <a:t>30%</a:t>
            </a:r>
            <a:r>
              <a:rPr lang="ja-JP" altLang="en-US" sz="1050" dirty="0"/>
              <a:t>以上に上げることで、除菌効果がパワーアップしたウェットティッシュ。大判なのでテーブルや家具もしっかり拭けます。年間を通してイベント等のノベルティに重宝します。</a:t>
            </a:r>
            <a:r>
              <a:rPr lang="en-US" altLang="ja-JP" sz="1050" dirty="0"/>
              <a:t>※</a:t>
            </a:r>
            <a:r>
              <a:rPr lang="ja-JP" altLang="en-US" sz="1050" dirty="0"/>
              <a:t>プリントを行う場合、最小ロットは</a:t>
            </a:r>
            <a:r>
              <a:rPr lang="en-US" altLang="ja-JP" sz="1050" dirty="0"/>
              <a:t>1000</a:t>
            </a:r>
            <a:r>
              <a:rPr lang="ja-JP" altLang="en-US" sz="1050" dirty="0"/>
              <a:t>個からになります。システムの問題で上記の表記が「名入れ有り </a:t>
            </a:r>
            <a:r>
              <a:rPr lang="en-US" altLang="ja-JP" sz="1050" dirty="0"/>
              <a:t>100 </a:t>
            </a:r>
            <a:r>
              <a:rPr lang="ja-JP" altLang="en-US" sz="1050" dirty="0"/>
              <a:t>／ 無地 </a:t>
            </a:r>
            <a:r>
              <a:rPr lang="en-US" altLang="ja-JP" sz="1050" dirty="0"/>
              <a:t>1000</a:t>
            </a:r>
            <a:r>
              <a:rPr lang="ja-JP" altLang="en-US" sz="1050" dirty="0"/>
              <a:t>」となっていますが、「無地 </a:t>
            </a:r>
            <a:r>
              <a:rPr lang="en-US" altLang="ja-JP" sz="1050" dirty="0"/>
              <a:t>100 </a:t>
            </a:r>
            <a:r>
              <a:rPr lang="ja-JP" altLang="en-US" sz="1050" dirty="0"/>
              <a:t>／ 名入れ有り </a:t>
            </a:r>
            <a:r>
              <a:rPr lang="en-US" altLang="ja-JP" sz="1050" dirty="0"/>
              <a:t>1000</a:t>
            </a:r>
            <a:r>
              <a:rPr lang="ja-JP" altLang="en-US" sz="1050" dirty="0"/>
              <a:t>」が正しい内容になります。</a:t>
            </a:r>
          </a:p>
          <a:p>
            <a:pPr algn="just"/>
            <a:r>
              <a:rPr lang="en-US" altLang="ja-JP" sz="1050" dirty="0"/>
              <a:t>※</a:t>
            </a:r>
            <a:r>
              <a:rPr lang="ja-JP" altLang="en-US" sz="1050" dirty="0"/>
              <a:t>こちらの商品は、最小ロット数単位（倍数）のみの承りになります。名入れを行う場合の最小ロットは、</a:t>
            </a:r>
            <a:r>
              <a:rPr lang="en-US" altLang="ja-JP" sz="1050" dirty="0"/>
              <a:t>1000</a:t>
            </a:r>
            <a:r>
              <a:rPr lang="ja-JP" altLang="en-US" sz="1050" dirty="0"/>
              <a:t>個以上からお受けいたします。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9055A4C3-BC71-C4B6-B8B8-8DBC7E515D21}"/>
              </a:ext>
            </a:extLst>
          </p:cNvPr>
          <p:cNvPicPr>
            <a:picLocks noChangeAspect="1"/>
          </p:cNvPicPr>
          <p:nvPr/>
        </p:nvPicPr>
        <p:blipFill>
          <a:blip r:embed="rId5"/>
          <a:stretch>
            <a:fillRect/>
          </a:stretch>
        </p:blipFill>
        <p:spPr>
          <a:xfrm>
            <a:off x="733048" y="1424217"/>
            <a:ext cx="3467699" cy="3467699"/>
          </a:xfrm>
          <a:prstGeom prst="rect">
            <a:avLst/>
          </a:prstGeom>
        </p:spPr>
      </p:pic>
    </p:spTree>
    <p:extLst>
      <p:ext uri="{BB962C8B-B14F-4D97-AF65-F5344CB8AC3E}">
        <p14:creationId xmlns:p14="http://schemas.microsoft.com/office/powerpoint/2010/main" val="143200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トイロボトルティッシュ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カラー展開：イエロー・イエローグリーン・オレンジ・グリーン・ブラウン・ブラック・ブルー・ライトブルー・レッド・ワインレッド </a:t>
            </a:r>
            <a:r>
              <a:rPr lang="en-US" altLang="ja-JP" sz="1000" dirty="0">
                <a:latin typeface="Meiryo UI" panose="020B0604030504040204" pitchFamily="34" charset="-128"/>
                <a:ea typeface="Meiryo UI" panose="020B0604030504040204" pitchFamily="34" charset="-128"/>
              </a:rPr>
              <a:t>10</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素材：紙・</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φ68×225mm</a:t>
            </a:r>
          </a:p>
          <a:p>
            <a:r>
              <a:rPr lang="ja-JP" altLang="en-US" sz="1000" dirty="0">
                <a:latin typeface="Meiryo UI" panose="020B0604030504040204" pitchFamily="34" charset="-128"/>
                <a:ea typeface="Meiryo UI" panose="020B0604030504040204" pitchFamily="34" charset="-128"/>
              </a:rPr>
              <a:t>包装：無包装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車のドリンクホルダーにぴったり収まるサイズ感で非常に役立つボトル型のティッシュです。もちろん、スリムでスタイリッシュなデザインはオフィスや家庭などでも合います。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3116F87D-432C-401C-3EC8-E18DEC4EE0BA}"/>
              </a:ext>
            </a:extLst>
          </p:cNvPr>
          <p:cNvPicPr>
            <a:picLocks noChangeAspect="1"/>
          </p:cNvPicPr>
          <p:nvPr/>
        </p:nvPicPr>
        <p:blipFill>
          <a:blip r:embed="rId5"/>
          <a:stretch>
            <a:fillRect/>
          </a:stretch>
        </p:blipFill>
        <p:spPr>
          <a:xfrm>
            <a:off x="696531" y="1314662"/>
            <a:ext cx="3686810" cy="3686810"/>
          </a:xfrm>
          <a:prstGeom prst="rect">
            <a:avLst/>
          </a:prstGeom>
        </p:spPr>
      </p:pic>
    </p:spTree>
    <p:extLst>
      <p:ext uri="{BB962C8B-B14F-4D97-AF65-F5344CB8AC3E}">
        <p14:creationId xmlns:p14="http://schemas.microsoft.com/office/powerpoint/2010/main" val="60369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175×260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考：レッド・ネイビー・ナチュラル・ブラック・ライトブルー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ナチュラルなコットン素材を使用した巾着、</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サイズです。フルカラーのオリジナルデザインも対応できますので、是非オリジナルグッズ等にご活用ください。カラー展開は豊富な全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a:t>
            </a:r>
          </a:p>
          <a:p>
            <a:pPr algn="just">
              <a:lnSpc>
                <a:spcPts val="2400"/>
              </a:lnSpc>
            </a:pPr>
            <a:endParaRPr lang="ja-JP" altLang="en-US" sz="1600">
              <a:latin typeface="Meiryo UI" panose="020B0604030504040204" pitchFamily="34" charset="-128"/>
              <a:ea typeface="Meiryo UI" panose="020B0604030504040204" pitchFamily="34" charset="-128"/>
            </a:endParaRP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B0450C1-9BFC-0144-B8F0-D416AC4E6E3F}"/>
              </a:ext>
            </a:extLst>
          </p:cNvPr>
          <p:cNvPicPr>
            <a:picLocks noChangeAspect="1"/>
          </p:cNvPicPr>
          <p:nvPr/>
        </p:nvPicPr>
        <p:blipFill>
          <a:blip r:embed="rId5"/>
          <a:stretch>
            <a:fillRect/>
          </a:stretch>
        </p:blipFill>
        <p:spPr>
          <a:xfrm>
            <a:off x="611661" y="1442729"/>
            <a:ext cx="3910748" cy="3579679"/>
          </a:xfrm>
          <a:prstGeom prst="rect">
            <a:avLst/>
          </a:prstGeom>
        </p:spPr>
      </p:pic>
    </p:spTree>
    <p:extLst>
      <p:ext uri="{BB962C8B-B14F-4D97-AF65-F5344CB8AC3E}">
        <p14:creationId xmlns:p14="http://schemas.microsoft.com/office/powerpoint/2010/main" val="2355072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ボトルティッシュ</a:t>
            </a:r>
            <a:r>
              <a:rPr lang="en-US" altLang="ja-JP" sz="2000" dirty="0">
                <a:solidFill>
                  <a:schemeClr val="bg1"/>
                </a:solidFill>
                <a:latin typeface="Meiryo UI" panose="020B0604030504040204" pitchFamily="34" charset="-128"/>
                <a:ea typeface="Meiryo UI" panose="020B0604030504040204" pitchFamily="34" charset="-128"/>
              </a:rPr>
              <a:t>60</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 底蓋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6.8</a:t>
            </a:r>
            <a:r>
              <a:rPr lang="en" altLang="ja-JP" sz="900" dirty="0">
                <a:latin typeface="Meiryo UI" panose="020B0604030504040204" pitchFamily="34" charset="-128"/>
                <a:ea typeface="Meiryo UI" panose="020B0604030504040204" pitchFamily="34" charset="-128"/>
              </a:rPr>
              <a:t>cm </a:t>
            </a:r>
            <a:r>
              <a:rPr lang="ja-JP" altLang="en-US" sz="90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22.5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（包装形態：ポリ袋入り）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102</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色取混</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ボックスティッシュの中身をそのまま詰め替えられるボトル型ティッシュケースです。車のドリンクホルダーなどにもすっと入れられて使用できるのでとっても便利。是非ご活用ください。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3678D7-82B6-9143-BB01-42CE62601628}"/>
              </a:ext>
            </a:extLst>
          </p:cNvPr>
          <p:cNvPicPr>
            <a:picLocks noChangeAspect="1"/>
          </p:cNvPicPr>
          <p:nvPr/>
        </p:nvPicPr>
        <p:blipFill>
          <a:blip r:embed="rId5"/>
          <a:stretch>
            <a:fillRect/>
          </a:stretch>
        </p:blipFill>
        <p:spPr>
          <a:xfrm>
            <a:off x="690354" y="1590519"/>
            <a:ext cx="3596156" cy="3313947"/>
          </a:xfrm>
          <a:prstGeom prst="rect">
            <a:avLst/>
          </a:prstGeom>
        </p:spPr>
      </p:pic>
    </p:spTree>
    <p:extLst>
      <p:ext uri="{BB962C8B-B14F-4D97-AF65-F5344CB8AC3E}">
        <p14:creationId xmlns:p14="http://schemas.microsoft.com/office/powerpoint/2010/main" val="1846257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875B745-41D3-E7F4-9F9D-C8D99D2B8CF1}"/>
              </a:ext>
            </a:extLst>
          </p:cNvPr>
          <p:cNvPicPr>
            <a:picLocks noChangeAspect="1"/>
          </p:cNvPicPr>
          <p:nvPr/>
        </p:nvPicPr>
        <p:blipFill>
          <a:blip r:embed="rId5"/>
          <a:stretch>
            <a:fillRect/>
          </a:stretch>
        </p:blipFill>
        <p:spPr>
          <a:xfrm>
            <a:off x="747767" y="1360034"/>
            <a:ext cx="3558540" cy="355854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色ボールペン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サイズ：最大径</a:t>
            </a:r>
            <a:r>
              <a:rPr lang="en-US" altLang="ja-JP" sz="900" dirty="0">
                <a:latin typeface="Meiryo UI" panose="020B0604030504040204" pitchFamily="34" charset="-128"/>
                <a:ea typeface="Meiryo UI" panose="020B0604030504040204" pitchFamily="34" charset="-128"/>
              </a:rPr>
              <a:t>φ16mm</a:t>
            </a:r>
            <a:r>
              <a:rPr lang="ja-JP" altLang="en-US" sz="900" dirty="0">
                <a:latin typeface="Meiryo UI" panose="020B0604030504040204" pitchFamily="34" charset="-128"/>
                <a:ea typeface="Meiryo UI" panose="020B0604030504040204" pitchFamily="34" charset="-128"/>
              </a:rPr>
              <a:t>　全長</a:t>
            </a:r>
            <a:r>
              <a:rPr lang="en-US" altLang="ja-JP" sz="900" dirty="0">
                <a:latin typeface="Meiryo UI" panose="020B0604030504040204" pitchFamily="34" charset="-128"/>
                <a:ea typeface="Meiryo UI" panose="020B0604030504040204" pitchFamily="34" charset="-128"/>
              </a:rPr>
              <a:t>145mm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機能：ノック式多色ペン・黒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赤</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青</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緑</a:t>
            </a:r>
            <a:r>
              <a:rPr lang="en-US" altLang="ja-JP" sz="900" dirty="0">
                <a:latin typeface="Meiryo UI" panose="020B0604030504040204" pitchFamily="34" charset="-128"/>
                <a:ea typeface="Meiryo UI" panose="020B0604030504040204" pitchFamily="34" charset="-128"/>
              </a:rPr>
              <a:t>1.0?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1970</a:t>
            </a:r>
            <a:r>
              <a:rPr lang="ja-JP" altLang="en-US" sz="1600" dirty="0"/>
              <a:t>年代からのロングセラー商品で</a:t>
            </a:r>
            <a:r>
              <a:rPr lang="en-US" altLang="ja-JP" sz="1600" dirty="0"/>
              <a:t>Made in</a:t>
            </a:r>
            <a:r>
              <a:rPr lang="ja-JP" altLang="en-US" sz="1600" dirty="0"/>
              <a:t>フランスの元祖多色ボールペンです。インクは定番カラーの赤黒緑青の４色。上部のリングにネックストラップを付けて使用も可能です。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96ECE14-4373-1408-BDC3-A8FF74088445}"/>
              </a:ext>
            </a:extLst>
          </p:cNvPr>
          <p:cNvPicPr>
            <a:picLocks noChangeAspect="1"/>
          </p:cNvPicPr>
          <p:nvPr/>
        </p:nvPicPr>
        <p:blipFill>
          <a:blip r:embed="rId5"/>
          <a:stretch>
            <a:fillRect/>
          </a:stretch>
        </p:blipFill>
        <p:spPr>
          <a:xfrm>
            <a:off x="701928" y="1434753"/>
            <a:ext cx="3586818" cy="3586818"/>
          </a:xfrm>
          <a:prstGeom prst="rect">
            <a:avLst/>
          </a:prstGeom>
        </p:spPr>
      </p:pic>
    </p:spTree>
    <p:extLst>
      <p:ext uri="{BB962C8B-B14F-4D97-AF65-F5344CB8AC3E}">
        <p14:creationId xmlns:p14="http://schemas.microsoft.com/office/powerpoint/2010/main" val="3032937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7841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便利な仕分けポーチ</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サイズセット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撥水加工</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撥水加工</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L:</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190×270mm M:</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135×190mm S:</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100×135mm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用途に合わせて使い分けができる、</a:t>
            </a:r>
            <a:r>
              <a:rPr lang="en-US" altLang="ja-JP" sz="1600" dirty="0"/>
              <a:t>S</a:t>
            </a:r>
            <a:r>
              <a:rPr lang="ja-JP" altLang="en-US" sz="1600" dirty="0"/>
              <a:t>・</a:t>
            </a:r>
            <a:r>
              <a:rPr lang="en-US" altLang="ja-JP" sz="1600" dirty="0"/>
              <a:t>M</a:t>
            </a:r>
            <a:r>
              <a:rPr lang="ja-JP" altLang="en-US" sz="1600" dirty="0"/>
              <a:t>・</a:t>
            </a:r>
            <a:r>
              <a:rPr lang="en-US" altLang="ja-JP" sz="1600" dirty="0"/>
              <a:t>L</a:t>
            </a:r>
            <a:r>
              <a:rPr lang="ja-JP" altLang="en-US" sz="1600" dirty="0"/>
              <a:t>の</a:t>
            </a:r>
            <a:r>
              <a:rPr lang="en-US" altLang="ja-JP" sz="1600" dirty="0"/>
              <a:t>3</a:t>
            </a:r>
            <a:r>
              <a:rPr lang="ja-JP" altLang="en-US" sz="1600" dirty="0"/>
              <a:t>サイズセットのポーチです。非常にシンプルなブラック一色ですが、オリジナルの名入れプリントが良く映えて、販促用などにはおすすめです。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07856C16-0C4F-724F-0D2D-775279967C5B}"/>
              </a:ext>
            </a:extLst>
          </p:cNvPr>
          <p:cNvPicPr>
            <a:picLocks noChangeAspect="1"/>
          </p:cNvPicPr>
          <p:nvPr/>
        </p:nvPicPr>
        <p:blipFill>
          <a:blip r:embed="rId5"/>
          <a:stretch>
            <a:fillRect/>
          </a:stretch>
        </p:blipFill>
        <p:spPr>
          <a:xfrm>
            <a:off x="709624" y="1389829"/>
            <a:ext cx="3639927" cy="3639927"/>
          </a:xfrm>
          <a:prstGeom prst="rect">
            <a:avLst/>
          </a:prstGeom>
        </p:spPr>
      </p:pic>
    </p:spTree>
    <p:extLst>
      <p:ext uri="{BB962C8B-B14F-4D97-AF65-F5344CB8AC3E}">
        <p14:creationId xmlns:p14="http://schemas.microsoft.com/office/powerpoint/2010/main" val="169581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マットスクエアミラー</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70×94×6mm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考：レッド・マットブラック・ピュアホワイト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マットな質感がクールで大人な印象を与えてくれる</a:t>
            </a:r>
            <a:r>
              <a:rPr lang="en-US"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サイズのスクエアミラーです。名入れするオリジナルデザインはフルカラー対応ですので、グッズ用やノベルティ用におすすめです。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E86C727-1239-7E49-8523-34C2740B6DE4}"/>
              </a:ext>
            </a:extLst>
          </p:cNvPr>
          <p:cNvPicPr>
            <a:picLocks noChangeAspect="1"/>
          </p:cNvPicPr>
          <p:nvPr/>
        </p:nvPicPr>
        <p:blipFill>
          <a:blip r:embed="rId5"/>
          <a:stretch>
            <a:fillRect/>
          </a:stretch>
        </p:blipFill>
        <p:spPr>
          <a:xfrm>
            <a:off x="487339" y="1397841"/>
            <a:ext cx="3943673" cy="3689242"/>
          </a:xfrm>
          <a:prstGeom prst="rect">
            <a:avLst/>
          </a:prstGeom>
        </p:spPr>
      </p:pic>
    </p:spTree>
    <p:extLst>
      <p:ext uri="{BB962C8B-B14F-4D97-AF65-F5344CB8AC3E}">
        <p14:creationId xmlns:p14="http://schemas.microsoft.com/office/powerpoint/2010/main" val="2742282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RPET</a:t>
            </a:r>
            <a:r>
              <a:rPr lang="ja-JP" altLang="en-US" sz="2000" dirty="0">
                <a:solidFill>
                  <a:schemeClr val="bg1"/>
                </a:solidFill>
                <a:latin typeface="Meiryo UI" panose="020B0604030504040204" pitchFamily="34" charset="-128"/>
                <a:ea typeface="Meiryo UI" panose="020B0604030504040204" pitchFamily="34" charset="-128"/>
              </a:rPr>
              <a:t>保冷温バッグ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カラー展開：オレンジ・イエロー・レッド</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RPET</a:t>
            </a:r>
            <a:r>
              <a:rPr lang="ja-JP" altLang="en-US" sz="900" dirty="0">
                <a:latin typeface="Meiryo UI" panose="020B0604030504040204" pitchFamily="34" charset="-128"/>
                <a:ea typeface="Meiryo UI" panose="020B0604030504040204" pitchFamily="34" charset="-128"/>
              </a:rPr>
              <a:t>、アルミ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95</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33g</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350ml</a:t>
            </a:r>
            <a:r>
              <a:rPr lang="ja-JP" altLang="en-US" sz="1600" dirty="0"/>
              <a:t>サイズの缶が</a:t>
            </a:r>
            <a:r>
              <a:rPr lang="en-US" altLang="ja-JP" sz="1600" dirty="0"/>
              <a:t>6</a:t>
            </a:r>
            <a:r>
              <a:rPr lang="ja-JP" altLang="en-US" sz="1600" dirty="0"/>
              <a:t>本入る手頃なサイズ感で使い勝手の良い保冷温バッグです。</a:t>
            </a:r>
            <a:r>
              <a:rPr lang="en-US" altLang="ja-JP" sz="1600" dirty="0"/>
              <a:t>RPET</a:t>
            </a:r>
            <a:r>
              <a:rPr lang="ja-JP" altLang="en-US" sz="1600" dirty="0"/>
              <a:t>素材で作られているため地球環境にも優しく、イベント等でのノベルティ用にもおすすめです。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70F51E8F-D653-55A1-C207-5B857FC3E13A}"/>
              </a:ext>
            </a:extLst>
          </p:cNvPr>
          <p:cNvPicPr>
            <a:picLocks noChangeAspect="1"/>
          </p:cNvPicPr>
          <p:nvPr/>
        </p:nvPicPr>
        <p:blipFill>
          <a:blip r:embed="rId5"/>
          <a:stretch>
            <a:fillRect/>
          </a:stretch>
        </p:blipFill>
        <p:spPr>
          <a:xfrm>
            <a:off x="709624" y="1389829"/>
            <a:ext cx="3639927" cy="3639927"/>
          </a:xfrm>
          <a:prstGeom prst="rect">
            <a:avLst/>
          </a:prstGeom>
        </p:spPr>
      </p:pic>
    </p:spTree>
    <p:extLst>
      <p:ext uri="{BB962C8B-B14F-4D97-AF65-F5344CB8AC3E}">
        <p14:creationId xmlns:p14="http://schemas.microsoft.com/office/powerpoint/2010/main" val="4231606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コットンバッグ レジ袋型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カラー展開：ナチュラル・ネイビー・ブラック</a:t>
            </a:r>
          </a:p>
          <a:p>
            <a:r>
              <a:rPr lang="ja-JP" altLang="en-US" sz="900" dirty="0">
                <a:latin typeface="Meiryo UI" panose="020B0604030504040204" pitchFamily="34" charset="-128"/>
                <a:ea typeface="Meiryo UI" panose="020B0604030504040204" pitchFamily="34" charset="-128"/>
              </a:rPr>
              <a:t>素材：本体／帆布コットン（薄手 当社比）</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30cm×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Ｄ</a:t>
            </a:r>
            <a:r>
              <a:rPr lang="en-US" altLang="ja-JP" sz="900" dirty="0">
                <a:latin typeface="Meiryo UI" panose="020B0604030504040204" pitchFamily="34" charset="-128"/>
                <a:ea typeface="Meiryo UI" panose="020B0604030504040204" pitchFamily="34" charset="-128"/>
              </a:rPr>
              <a:t>11cm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無漂白コットンですので、生地表面に黒いブツブツが見えますが、これは自然素材の生地の特徴です。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摩擦や水濡れにより色落ちすることがあります。取り扱いにはご注意ください。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縫製品ですので、上記サイズと多少異なりますのでご了承ください。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レジ袋タイプでコンパクトに畳める。天然素材・綿</a:t>
            </a:r>
            <a:r>
              <a:rPr lang="en-US" altLang="ja-JP" sz="1600" dirty="0"/>
              <a:t>100%</a:t>
            </a:r>
            <a:r>
              <a:rPr lang="ja-JP" altLang="en-US" sz="1600" dirty="0"/>
              <a:t>の手提げ袋を染色で鮮やかに染め上げました。肌触り良く丈夫なので、スーパーの買出し用エコバッグとしてとても重宝します。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32C22DD7-7B28-D314-430E-FA2B0C68EE0D}"/>
              </a:ext>
            </a:extLst>
          </p:cNvPr>
          <p:cNvPicPr>
            <a:picLocks noChangeAspect="1"/>
          </p:cNvPicPr>
          <p:nvPr/>
        </p:nvPicPr>
        <p:blipFill>
          <a:blip r:embed="rId5"/>
          <a:stretch>
            <a:fillRect/>
          </a:stretch>
        </p:blipFill>
        <p:spPr>
          <a:xfrm>
            <a:off x="726822" y="1447456"/>
            <a:ext cx="3617908" cy="3617908"/>
          </a:xfrm>
          <a:prstGeom prst="rect">
            <a:avLst/>
          </a:prstGeom>
        </p:spPr>
      </p:pic>
    </p:spTree>
    <p:extLst>
      <p:ext uri="{BB962C8B-B14F-4D97-AF65-F5344CB8AC3E}">
        <p14:creationId xmlns:p14="http://schemas.microsoft.com/office/powerpoint/2010/main" val="171404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クリーンセット</a:t>
            </a:r>
            <a:r>
              <a:rPr lang="en-US" altLang="ja-JP" sz="2000" dirty="0">
                <a:solidFill>
                  <a:schemeClr val="bg1"/>
                </a:solidFill>
                <a:latin typeface="Meiryo UI" panose="020B0604030504040204" pitchFamily="34" charset="-128"/>
                <a:ea typeface="Meiryo UI" panose="020B0604030504040204" pitchFamily="34" charset="-128"/>
              </a:rPr>
              <a:t>F</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,155×160×35mm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受注後のセット組み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贈答品や賞品をはじめ、多用途で活用できるお掃除用ギフトセット。用途別に色分けして使えるマイクロファイバークロス・速乾</a:t>
            </a:r>
            <a:r>
              <a:rPr lang="en-US" altLang="ja-JP" sz="1600" dirty="0"/>
              <a:t>eco</a:t>
            </a:r>
            <a:r>
              <a:rPr lang="ja-JP" altLang="en-US" sz="1600" dirty="0"/>
              <a:t>マスクの</a:t>
            </a:r>
            <a:r>
              <a:rPr lang="en-US" altLang="ja-JP" sz="1600" dirty="0"/>
              <a:t>2</a:t>
            </a:r>
            <a:r>
              <a:rPr lang="ja-JP" altLang="en-US" sz="1600" dirty="0"/>
              <a:t>アイテムをおしゃれな化粧箱に収納しました。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7" name="図 96">
            <a:extLst>
              <a:ext uri="{FF2B5EF4-FFF2-40B4-BE49-F238E27FC236}">
                <a16:creationId xmlns:a16="http://schemas.microsoft.com/office/drawing/2014/main" id="{5DB2D251-554F-E39D-C91B-EC2EECA2AAC1}"/>
              </a:ext>
            </a:extLst>
          </p:cNvPr>
          <p:cNvPicPr>
            <a:picLocks noChangeAspect="1"/>
          </p:cNvPicPr>
          <p:nvPr/>
        </p:nvPicPr>
        <p:blipFill>
          <a:blip r:embed="rId5"/>
          <a:stretch>
            <a:fillRect/>
          </a:stretch>
        </p:blipFill>
        <p:spPr>
          <a:xfrm>
            <a:off x="709624" y="1420499"/>
            <a:ext cx="3560089" cy="3560089"/>
          </a:xfrm>
          <a:prstGeom prst="rect">
            <a:avLst/>
          </a:prstGeom>
        </p:spPr>
      </p:pic>
    </p:spTree>
    <p:extLst>
      <p:ext uri="{BB962C8B-B14F-4D97-AF65-F5344CB8AC3E}">
        <p14:creationId xmlns:p14="http://schemas.microsoft.com/office/powerpoint/2010/main" val="71654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シャンブリック巾着</a:t>
            </a:r>
            <a:r>
              <a:rPr lang="en-US" altLang="ja-JP" sz="2000" dirty="0">
                <a:solidFill>
                  <a:schemeClr val="bg1"/>
                </a:solidFill>
                <a:latin typeface="Meiryo UI" panose="020B0604030504040204" pitchFamily="34" charset="-128"/>
                <a:ea typeface="Meiryo UI" panose="020B0604030504040204" pitchFamily="34" charset="-128"/>
              </a:rPr>
              <a:t>(SS)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371513"/>
          </a:xfrm>
          <a:prstGeom prst="rect">
            <a:avLst/>
          </a:prstGeom>
          <a:noFill/>
        </p:spPr>
        <p:txBody>
          <a:bodyPr wrap="square" lIns="90000" tIns="46800" rIns="0" bIns="46800" rtlCol="0">
            <a:spAutoFit/>
          </a:bodyPr>
          <a:lstStyle/>
          <a:p>
            <a:pPr>
              <a:tabLst>
                <a:tab pos="542925" algn="l"/>
                <a:tab pos="715963" algn="l"/>
              </a:tabLst>
            </a:pPr>
            <a:r>
              <a:rPr lang="ja-JP" altLang="en-US" sz="900" b="0" i="0" spc="200" dirty="0">
                <a:solidFill>
                  <a:srgbClr val="333333"/>
                </a:solidFill>
                <a:effectLst/>
                <a:latin typeface="Meiryo UI" panose="020B0604030504040204" pitchFamily="50" charset="-128"/>
                <a:ea typeface="Meiryo UI" panose="020B0604030504040204" pitchFamily="50" charset="-128"/>
              </a:rPr>
              <a:t>素材：</a:t>
            </a:r>
            <a:r>
              <a:rPr lang="ja-JP" altLang="en-US" sz="900" b="0" i="0" dirty="0">
                <a:solidFill>
                  <a:srgbClr val="333333"/>
                </a:solidFill>
                <a:effectLst/>
                <a:latin typeface="Meiryo UI" panose="020B0604030504040204" pitchFamily="50" charset="-128"/>
                <a:ea typeface="Meiryo UI" panose="020B0604030504040204" pitchFamily="50" charset="-128"/>
              </a:rPr>
              <a:t>コットン、ポリエステル</a:t>
            </a:r>
            <a:endParaRPr lang="en-US" altLang="ja-JP" sz="900" b="0" i="0" dirty="0">
              <a:solidFill>
                <a:srgbClr val="333333"/>
              </a:solidFill>
              <a:effectLst/>
              <a:latin typeface="Meiryo UI" panose="020B0604030504040204" pitchFamily="50" charset="-128"/>
              <a:ea typeface="Meiryo UI" panose="020B0604030504040204" pitchFamily="50" charset="-128"/>
            </a:endParaRPr>
          </a:p>
          <a:p>
            <a:pPr>
              <a:tabLst>
                <a:tab pos="542925" algn="l"/>
                <a:tab pos="715963" algn="l"/>
              </a:tabLst>
            </a:pPr>
            <a:r>
              <a:rPr lang="ja-JP" altLang="en-US" sz="900" spc="200" dirty="0">
                <a:latin typeface="Meiryo UI" panose="020B0604030504040204" pitchFamily="50" charset="-128"/>
                <a:ea typeface="Meiryo UI" panose="020B0604030504040204" pitchFamily="50" charset="-128"/>
              </a:rPr>
              <a:t>サイズ：</a:t>
            </a:r>
            <a:r>
              <a:rPr lang="ja-JP" altLang="en-US" sz="900" b="0" i="0" dirty="0">
                <a:solidFill>
                  <a:srgbClr val="333333"/>
                </a:solidFill>
                <a:effectLst/>
                <a:latin typeface="Meiryo UI" panose="020B0604030504040204" pitchFamily="50" charset="-128"/>
                <a:ea typeface="Meiryo UI" panose="020B0604030504040204" pitchFamily="50" charset="-128"/>
              </a:rPr>
              <a:t>約</a:t>
            </a:r>
            <a:r>
              <a:rPr lang="en-US" altLang="ja-JP" sz="900" b="0" i="0" dirty="0">
                <a:solidFill>
                  <a:srgbClr val="333333"/>
                </a:solidFill>
                <a:effectLst/>
                <a:latin typeface="Meiryo UI" panose="020B0604030504040204" pitchFamily="50" charset="-128"/>
                <a:ea typeface="Meiryo UI" panose="020B0604030504040204" pitchFamily="50" charset="-128"/>
              </a:rPr>
              <a:t>100×130</a:t>
            </a:r>
            <a:r>
              <a:rPr lang="ja-JP" altLang="en-US" sz="900" b="0" i="0" dirty="0">
                <a:solidFill>
                  <a:srgbClr val="333333"/>
                </a:solidFill>
                <a:effectLst/>
                <a:latin typeface="Meiryo UI" panose="020B0604030504040204" pitchFamily="50" charset="-128"/>
                <a:ea typeface="Meiryo UI" panose="020B0604030504040204" pitchFamily="50" charset="-128"/>
              </a:rPr>
              <a:t>（</a:t>
            </a:r>
            <a:r>
              <a:rPr lang="en-US" altLang="ja-JP" sz="900" b="0" i="0" dirty="0">
                <a:solidFill>
                  <a:srgbClr val="333333"/>
                </a:solidFill>
                <a:effectLst/>
                <a:latin typeface="Meiryo UI" panose="020B0604030504040204" pitchFamily="50" charset="-128"/>
                <a:ea typeface="Meiryo UI" panose="020B0604030504040204" pitchFamily="50" charset="-128"/>
              </a:rPr>
              <a:t>mm</a:t>
            </a:r>
            <a:r>
              <a:rPr lang="ja-JP" altLang="en-US" sz="900" b="0" i="0" dirty="0">
                <a:solidFill>
                  <a:srgbClr val="333333"/>
                </a:solidFill>
                <a:effectLst/>
                <a:latin typeface="Meiryo UI" panose="020B0604030504040204" pitchFamily="50" charset="-128"/>
                <a:ea typeface="Meiryo UI" panose="020B0604030504040204" pitchFamily="50" charset="-128"/>
              </a:rPr>
              <a:t>）</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地球環境に優しいリサイクルコットンを使用した、上品でオシャレな霜降り調生地が特徴の</a:t>
            </a:r>
            <a:r>
              <a:rPr lang="en-US" altLang="ja-JP" sz="1600" b="0" i="0" dirty="0">
                <a:solidFill>
                  <a:srgbClr val="333333"/>
                </a:solidFill>
                <a:effectLst/>
                <a:latin typeface="Meiryo UI" panose="020B0604030504040204" pitchFamily="50" charset="-128"/>
                <a:ea typeface="Meiryo UI" panose="020B0604030504040204" pitchFamily="50" charset="-128"/>
              </a:rPr>
              <a:t>SS</a:t>
            </a:r>
            <a:r>
              <a:rPr lang="ja-JP" altLang="en-US" sz="1600" b="0" i="0" dirty="0">
                <a:solidFill>
                  <a:srgbClr val="333333"/>
                </a:solidFill>
                <a:effectLst/>
                <a:latin typeface="Meiryo UI" panose="020B0604030504040204" pitchFamily="50" charset="-128"/>
                <a:ea typeface="Meiryo UI" panose="020B0604030504040204" pitchFamily="50" charset="-128"/>
              </a:rPr>
              <a:t>サイズ巾着です。オリジナルの名入れプリントも可能なため、ギフトラッピング用などにおすすめ。</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4904A9B-3B76-3DB0-BCB3-91478693487B}"/>
              </a:ext>
            </a:extLst>
          </p:cNvPr>
          <p:cNvPicPr>
            <a:picLocks noChangeAspect="1"/>
          </p:cNvPicPr>
          <p:nvPr/>
        </p:nvPicPr>
        <p:blipFill>
          <a:blip r:embed="rId5"/>
          <a:stretch>
            <a:fillRect/>
          </a:stretch>
        </p:blipFill>
        <p:spPr>
          <a:xfrm>
            <a:off x="647646" y="1396044"/>
            <a:ext cx="3560090" cy="3560090"/>
          </a:xfrm>
          <a:prstGeom prst="rect">
            <a:avLst/>
          </a:prstGeom>
        </p:spPr>
      </p:pic>
    </p:spTree>
    <p:extLst>
      <p:ext uri="{BB962C8B-B14F-4D97-AF65-F5344CB8AC3E}">
        <p14:creationId xmlns:p14="http://schemas.microsoft.com/office/powerpoint/2010/main" val="245482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バンブーコンパクトカトラリー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125×54×25mm</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187mm(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、スプーン＆フォーク：全長</a:t>
            </a:r>
            <a:r>
              <a:rPr lang="en-US" altLang="ja-JP" sz="900" dirty="0">
                <a:latin typeface="Meiryo UI" panose="020B0604030504040204" pitchFamily="34" charset="-128"/>
                <a:ea typeface="Meiryo UI" panose="020B0604030504040204" pitchFamily="34" charset="-128"/>
              </a:rPr>
              <a:t>175mm(</a:t>
            </a:r>
            <a:r>
              <a:rPr lang="ja-JP" altLang="en-US" sz="900" dirty="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箸とスプーン</a:t>
            </a:r>
            <a:r>
              <a:rPr lang="en-US" altLang="ja-JP" sz="900" dirty="0">
                <a:latin typeface="Meiryo UI" panose="020B0604030504040204" pitchFamily="34" charset="-128"/>
                <a:ea typeface="Meiryo UI" panose="020B0604030504040204" pitchFamily="34" charset="-128"/>
              </a:rPr>
              <a:t>&amp;</a:t>
            </a:r>
            <a:r>
              <a:rPr lang="ja-JP" altLang="en-US" sz="900" dirty="0">
                <a:latin typeface="Meiryo UI" panose="020B0604030504040204" pitchFamily="34" charset="-128"/>
                <a:ea typeface="Meiryo UI" panose="020B0604030504040204" pitchFamily="34" charset="-128"/>
              </a:rPr>
              <a:t>フォークの持ち手は共通のため同時に使用できません。</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重   量：約</a:t>
            </a:r>
            <a:r>
              <a:rPr lang="en-US" altLang="ja-JP" sz="900" dirty="0">
                <a:latin typeface="Meiryo UI" panose="020B0604030504040204" pitchFamily="34" charset="-128"/>
                <a:ea typeface="Meiryo UI" panose="020B0604030504040204" pitchFamily="34" charset="-128"/>
              </a:rPr>
              <a:t>40g</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地球に優しい竹繊維とプラスチック混合素材のカトラリーセット。持ち運び用のコンパクトサイズながら、持ち手部分と先端パーツの交換で、箸・スプーン・フォークとして使える優れものです。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11E85CF0-07E1-550C-9870-09F9B93A1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61" y="1451803"/>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1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色えんぴつ </a:t>
            </a:r>
            <a:r>
              <a:rPr lang="en-US" altLang="ja-JP" sz="2000" dirty="0">
                <a:solidFill>
                  <a:schemeClr val="bg1"/>
                </a:solidFill>
                <a:latin typeface="Meiryo UI" panose="020B0604030504040204" pitchFamily="34" charset="-128"/>
                <a:ea typeface="Meiryo UI" panose="020B0604030504040204" pitchFamily="34" charset="-128"/>
              </a:rPr>
              <a:t>12pcs </a:t>
            </a:r>
            <a:r>
              <a:rPr lang="ja-JP" altLang="en-US" sz="2000" dirty="0">
                <a:solidFill>
                  <a:schemeClr val="bg1"/>
                </a:solidFill>
                <a:latin typeface="Meiryo UI" panose="020B0604030504040204" pitchFamily="34" charset="-128"/>
                <a:ea typeface="Meiryo UI" panose="020B0604030504040204" pitchFamily="34" charset="-128"/>
              </a:rPr>
              <a:t>シャープナー付き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素材：木、クラフト紙、スチール、</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Φ34×113mm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12</a:t>
            </a:r>
            <a:r>
              <a:rPr lang="ja-JP" altLang="en-US" sz="1600" b="0" i="0" dirty="0">
                <a:solidFill>
                  <a:srgbClr val="333333"/>
                </a:solidFill>
                <a:effectLst/>
                <a:highlight>
                  <a:srgbClr val="FFFFFF"/>
                </a:highlight>
                <a:latin typeface="-apple-system"/>
              </a:rPr>
              <a:t>色セットで持ち歩きに便利なコンパクトサイズの色えんぴつです。専用ケースの蓋部分がシャープナーになっている点も便利で高ポイント！お子様向けイベントの特典や景品用にもおすすめ。</a:t>
            </a: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B99BFDC4-BC8E-AA65-C4B1-92C37CF53D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298" y="1380126"/>
            <a:ext cx="3580758" cy="358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9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再生不織布</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スクエアトート</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(PP)</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280×350×70(mm)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25×370(mm)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エコマーク認定商品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エコマーク認定第</a:t>
            </a:r>
            <a:r>
              <a:rPr lang="en-US" altLang="ja-JP" sz="900" dirty="0">
                <a:latin typeface="Meiryo UI" panose="020B0604030504040204" pitchFamily="34" charset="-128"/>
                <a:ea typeface="Meiryo UI" panose="020B0604030504040204" pitchFamily="34" charset="-128"/>
              </a:rPr>
              <a:t>21101005</a:t>
            </a:r>
            <a:r>
              <a:rPr lang="ja-JP" altLang="en-US" sz="900" dirty="0">
                <a:latin typeface="Meiryo UI" panose="020B0604030504040204" pitchFamily="34" charset="-128"/>
                <a:ea typeface="Meiryo UI" panose="020B0604030504040204" pitchFamily="34" charset="-128"/>
              </a:rPr>
              <a:t>号</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スクエア型でかっちりとした印象を与えるジェンダーレスで使用できる</a:t>
            </a:r>
            <a:r>
              <a:rPr lang="en-US" altLang="ja-JP" sz="1600" dirty="0">
                <a:latin typeface="Meiryo UI" panose="020B0604030504040204" pitchFamily="34" charset="-128"/>
                <a:ea typeface="Meiryo UI" panose="020B0604030504040204" pitchFamily="34" charset="-128"/>
              </a:rPr>
              <a:t>A4</a:t>
            </a:r>
            <a:r>
              <a:rPr lang="ja-JP" altLang="en-US" sz="1600" dirty="0">
                <a:latin typeface="Meiryo UI" panose="020B0604030504040204" pitchFamily="34" charset="-128"/>
                <a:ea typeface="Meiryo UI" panose="020B0604030504040204" pitchFamily="34" charset="-128"/>
              </a:rPr>
              <a:t>トートです。地球環境に優しい再生不織布を使用しており、</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にも貢献できるおすすめアイテムです。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831F712-3C88-1801-0642-42CE393DC115}"/>
              </a:ext>
            </a:extLst>
          </p:cNvPr>
          <p:cNvPicPr>
            <a:picLocks noChangeAspect="1"/>
          </p:cNvPicPr>
          <p:nvPr/>
        </p:nvPicPr>
        <p:blipFill>
          <a:blip r:embed="rId5"/>
          <a:stretch>
            <a:fillRect/>
          </a:stretch>
        </p:blipFill>
        <p:spPr>
          <a:xfrm>
            <a:off x="649780" y="1446611"/>
            <a:ext cx="3513456" cy="3513456"/>
          </a:xfrm>
          <a:prstGeom prst="rect">
            <a:avLst/>
          </a:prstGeom>
        </p:spPr>
      </p:pic>
    </p:spTree>
    <p:extLst>
      <p:ext uri="{BB962C8B-B14F-4D97-AF65-F5344CB8AC3E}">
        <p14:creationId xmlns:p14="http://schemas.microsoft.com/office/powerpoint/2010/main" val="368170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スライド式ピルケース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90×40×12mm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生産国：日本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持ち運びに便利なポケットサイズな上、スライド式で便利なピルケースです。シンプルな形状のためオリジナル名入れがよく映えて訴求効果も抜群！ノベルティグッズ用などとして人気です。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455FFD54-4463-D108-EA04-C4DDEAC27285}"/>
              </a:ext>
            </a:extLst>
          </p:cNvPr>
          <p:cNvPicPr>
            <a:picLocks noChangeAspect="1"/>
          </p:cNvPicPr>
          <p:nvPr/>
        </p:nvPicPr>
        <p:blipFill>
          <a:blip r:embed="rId5"/>
          <a:stretch>
            <a:fillRect/>
          </a:stretch>
        </p:blipFill>
        <p:spPr>
          <a:xfrm>
            <a:off x="665908" y="1357462"/>
            <a:ext cx="3693462" cy="3693462"/>
          </a:xfrm>
          <a:prstGeom prst="rect">
            <a:avLst/>
          </a:prstGeom>
        </p:spPr>
      </p:pic>
    </p:spTree>
    <p:extLst>
      <p:ext uri="{BB962C8B-B14F-4D97-AF65-F5344CB8AC3E}">
        <p14:creationId xmlns:p14="http://schemas.microsoft.com/office/powerpoint/2010/main" val="427741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バンブーエコカトラリーセット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149406"/>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、竹繊維</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W176×D56×H30mm</a:t>
            </a:r>
            <a:r>
              <a:rPr lang="ja-JP" altLang="en-US" sz="900" b="0" i="0" dirty="0">
                <a:solidFill>
                  <a:srgbClr val="333333"/>
                </a:solidFill>
                <a:effectLst/>
                <a:latin typeface="-apple-system"/>
              </a:rPr>
              <a:t>、箸：全長</a:t>
            </a:r>
            <a:r>
              <a:rPr lang="en-US" altLang="ja-JP" sz="900" b="0" i="0" dirty="0">
                <a:solidFill>
                  <a:srgbClr val="333333"/>
                </a:solidFill>
                <a:effectLst/>
                <a:latin typeface="-apple-system"/>
              </a:rPr>
              <a:t>165mm</a:t>
            </a:r>
            <a:r>
              <a:rPr lang="ja-JP" altLang="en-US" sz="900" b="0" i="0" dirty="0">
                <a:solidFill>
                  <a:srgbClr val="333333"/>
                </a:solidFill>
                <a:effectLst/>
                <a:latin typeface="-apple-system"/>
              </a:rPr>
              <a:t>、スプーン：全</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長</a:t>
            </a:r>
            <a:r>
              <a:rPr lang="en-US" altLang="ja-JP" sz="900" b="0" i="0" dirty="0">
                <a:solidFill>
                  <a:srgbClr val="333333"/>
                </a:solidFill>
                <a:effectLst/>
                <a:latin typeface="-apple-system"/>
              </a:rPr>
              <a:t>157mm</a:t>
            </a:r>
            <a:r>
              <a:rPr lang="ja-JP" altLang="en-US" sz="900" b="0" i="0" dirty="0">
                <a:solidFill>
                  <a:srgbClr val="333333"/>
                </a:solidFill>
                <a:effectLst/>
                <a:latin typeface="-apple-system"/>
              </a:rPr>
              <a:t>、フォーク：全長</a:t>
            </a:r>
            <a:r>
              <a:rPr lang="en-US" altLang="ja-JP" sz="900" b="0" i="0" dirty="0">
                <a:solidFill>
                  <a:srgbClr val="333333"/>
                </a:solidFill>
                <a:effectLst/>
                <a:latin typeface="-apple-system"/>
              </a:rPr>
              <a:t>150mm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75g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4245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704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150785"/>
            <a:ext cx="2917065" cy="253274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竹繊維とプラスチックを混合して作られた携帯カトラリーセット。繰り返し使うことで使い捨てを減らし、更にプラスチックの使用量も削減する環境に優しいアイテムです。竹は成長が早く豊富な資源供給が可能なため環境保護に貢献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922749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1136</TotalTime>
  <Words>2986</Words>
  <Application>Microsoft Office PowerPoint</Application>
  <PresentationFormat>画面に合わせる (4:3)</PresentationFormat>
  <Paragraphs>452</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280</cp:revision>
  <cp:lastPrinted>2021-07-20T08:57:41Z</cp:lastPrinted>
  <dcterms:created xsi:type="dcterms:W3CDTF">2021-06-21T09:41:39Z</dcterms:created>
  <dcterms:modified xsi:type="dcterms:W3CDTF">2024-12-27T05:13:40Z</dcterms:modified>
</cp:coreProperties>
</file>