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4" r:id="rId2"/>
  </p:sldMasterIdLst>
  <p:notesMasterIdLst>
    <p:notesMasterId r:id="rId35"/>
  </p:notesMasterIdLst>
  <p:sldIdLst>
    <p:sldId id="271" r:id="rId3"/>
    <p:sldId id="259" r:id="rId4"/>
    <p:sldId id="264" r:id="rId5"/>
    <p:sldId id="282" r:id="rId6"/>
    <p:sldId id="261" r:id="rId7"/>
    <p:sldId id="258" r:id="rId8"/>
    <p:sldId id="276" r:id="rId9"/>
    <p:sldId id="262" r:id="rId10"/>
    <p:sldId id="263" r:id="rId11"/>
    <p:sldId id="288" r:id="rId12"/>
    <p:sldId id="287" r:id="rId13"/>
    <p:sldId id="260" r:id="rId14"/>
    <p:sldId id="270" r:id="rId15"/>
    <p:sldId id="272" r:id="rId16"/>
    <p:sldId id="269" r:id="rId17"/>
    <p:sldId id="265" r:id="rId18"/>
    <p:sldId id="284" r:id="rId19"/>
    <p:sldId id="278" r:id="rId20"/>
    <p:sldId id="285" r:id="rId21"/>
    <p:sldId id="273" r:id="rId22"/>
    <p:sldId id="275" r:id="rId23"/>
    <p:sldId id="268" r:id="rId24"/>
    <p:sldId id="283" r:id="rId25"/>
    <p:sldId id="266" r:id="rId26"/>
    <p:sldId id="279" r:id="rId27"/>
    <p:sldId id="280" r:id="rId28"/>
    <p:sldId id="274" r:id="rId29"/>
    <p:sldId id="256" r:id="rId30"/>
    <p:sldId id="289" r:id="rId31"/>
    <p:sldId id="290" r:id="rId32"/>
    <p:sldId id="291" r:id="rId33"/>
    <p:sldId id="292" r:id="rId3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89" autoAdjust="0"/>
    <p:restoredTop sz="94656"/>
  </p:normalViewPr>
  <p:slideViewPr>
    <p:cSldViewPr snapToGrid="0" snapToObjects="1">
      <p:cViewPr varScale="1">
        <p:scale>
          <a:sx n="85" d="100"/>
          <a:sy n="85" d="100"/>
        </p:scale>
        <p:origin x="354" y="18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2025/1/6</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PlaceHolder 1"/>
          <p:cNvSpPr>
            <a:spLocks noGrp="1" noRot="1" noChangeAspect="1"/>
          </p:cNvSpPr>
          <p:nvPr>
            <p:ph type="sldImg"/>
          </p:nvPr>
        </p:nvSpPr>
        <p:spPr>
          <a:xfrm>
            <a:off x="1371600" y="1143000"/>
            <a:ext cx="4114800" cy="3086100"/>
          </a:xfrm>
          <a:prstGeom prst="rect">
            <a:avLst/>
          </a:prstGeom>
          <a:ln w="0">
            <a:noFill/>
          </a:ln>
        </p:spPr>
      </p:sp>
      <p:sp>
        <p:nvSpPr>
          <p:cNvPr id="81" name="PlaceHolder 2"/>
          <p:cNvSpPr>
            <a:spLocks noGrp="1"/>
          </p:cNvSpPr>
          <p:nvPr>
            <p:ph type="body"/>
          </p:nvPr>
        </p:nvSpPr>
        <p:spPr>
          <a:xfrm>
            <a:off x="685800" y="4400640"/>
            <a:ext cx="5486040" cy="3600000"/>
          </a:xfrm>
          <a:prstGeom prst="rect">
            <a:avLst/>
          </a:prstGeom>
          <a:noFill/>
          <a:ln w="0">
            <a:noFill/>
          </a:ln>
        </p:spPr>
        <p:txBody>
          <a:bodyPr anchor="t">
            <a:noAutofit/>
          </a:bodyPr>
          <a:lstStyle/>
          <a:p>
            <a:endParaRPr lang="en-US" sz="2000" b="0" strike="noStrike" spc="-1">
              <a:latin typeface="Arial"/>
            </a:endParaRPr>
          </a:p>
        </p:txBody>
      </p:sp>
      <p:sp>
        <p:nvSpPr>
          <p:cNvPr id="82" name="PlaceHolder 3"/>
          <p:cNvSpPr>
            <a:spLocks noGrp="1"/>
          </p:cNvSpPr>
          <p:nvPr>
            <p:ph type="sldNum"/>
          </p:nvPr>
        </p:nvSpPr>
        <p:spPr>
          <a:xfrm>
            <a:off x="3884760" y="8685360"/>
            <a:ext cx="2971440" cy="458280"/>
          </a:xfrm>
          <a:prstGeom prst="rect">
            <a:avLst/>
          </a:prstGeom>
          <a:noFill/>
          <a:ln w="0">
            <a:noFill/>
          </a:ln>
        </p:spPr>
        <p:txBody>
          <a:bodyPr anchor="b">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7F5C47-60B8-4959-B99C-5BDD68F2690A}" type="slidenum">
              <a:rPr kumimoji="1" lang="en-US" sz="1200" b="0" i="0" u="none" strike="noStrike" kern="1200" cap="none" spc="-1" normalizeH="0" baseline="0" noProof="0">
                <a:ln>
                  <a:noFill/>
                </a:ln>
                <a:solidFill>
                  <a:prstClr val="black"/>
                </a:solidFill>
                <a:effectLst/>
                <a:uLnTx/>
                <a:uFillTx/>
                <a:latin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en-US" sz="1200" b="0" i="0" u="none" strike="noStrike" kern="1200" cap="none" spc="-1" normalizeH="0" baseline="0" noProof="0">
              <a:ln>
                <a:noFill/>
              </a:ln>
              <a:solidFill>
                <a:prstClr val="black"/>
              </a:solidFill>
              <a:effectLst/>
              <a:uLnTx/>
              <a:uFillTx/>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6249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8"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extLst>
      <p:ext uri="{BB962C8B-B14F-4D97-AF65-F5344CB8AC3E}">
        <p14:creationId xmlns:p14="http://schemas.microsoft.com/office/powerpoint/2010/main" val="196199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10"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5297174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12"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13"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779200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Tree>
    <p:extLst>
      <p:ext uri="{BB962C8B-B14F-4D97-AF65-F5344CB8AC3E}">
        <p14:creationId xmlns:p14="http://schemas.microsoft.com/office/powerpoint/2010/main" val="11644888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685800" y="1122480"/>
            <a:ext cx="7772040" cy="1106676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extLst>
      <p:ext uri="{BB962C8B-B14F-4D97-AF65-F5344CB8AC3E}">
        <p14:creationId xmlns:p14="http://schemas.microsoft.com/office/powerpoint/2010/main" val="3852877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17"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18"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19"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38563837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21"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22"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23"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48029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25"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26"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27"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4073531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29"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0"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34985978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32"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3"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4"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5"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2082061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37"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8"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9"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40"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41"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42"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3300099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2025/1/6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2025/1/6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2025/1/6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2025/1/6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1122480"/>
            <a:ext cx="7772040" cy="2387160"/>
          </a:xfrm>
          <a:prstGeom prst="rect">
            <a:avLst/>
          </a:prstGeom>
          <a:noFill/>
          <a:ln w="0">
            <a:noFill/>
          </a:ln>
        </p:spPr>
        <p:txBody>
          <a:bodyPr anchor="b">
            <a:noAutofit/>
          </a:bodyPr>
          <a:lstStyle/>
          <a:p>
            <a:pPr algn="ctr">
              <a:lnSpc>
                <a:spcPct val="90000"/>
              </a:lnSpc>
            </a:pPr>
            <a:r>
              <a:rPr lang="ja-JP" sz="6000" b="0" strike="noStrike" spc="-1">
                <a:solidFill>
                  <a:srgbClr val="000000"/>
                </a:solidFill>
                <a:latin typeface="Calibri Light"/>
              </a:rPr>
              <a:t>マスター タイトルの書式設定</a:t>
            </a:r>
            <a:endParaRPr lang="en-US" sz="6000" b="0" strike="noStrike" spc="-1">
              <a:solidFill>
                <a:srgbClr val="000000"/>
              </a:solidFill>
              <a:latin typeface="Calibri"/>
            </a:endParaRPr>
          </a:p>
        </p:txBody>
      </p:sp>
      <p:sp>
        <p:nvSpPr>
          <p:cNvPr id="8" name="PlaceHolder 2"/>
          <p:cNvSpPr>
            <a:spLocks noGrp="1"/>
          </p:cNvSpPr>
          <p:nvPr>
            <p:ph type="dt"/>
          </p:nvPr>
        </p:nvSpPr>
        <p:spPr>
          <a:xfrm>
            <a:off x="628560" y="6356520"/>
            <a:ext cx="2057040" cy="364680"/>
          </a:xfrm>
          <a:prstGeom prst="rect">
            <a:avLst/>
          </a:prstGeom>
          <a:noFill/>
          <a:ln w="0">
            <a:noFill/>
          </a:ln>
        </p:spPr>
        <p:txBody>
          <a:bodyPr anchor="ctr">
            <a:noAutofit/>
          </a:bodyPr>
          <a:lstStyle/>
          <a:p>
            <a:pPr>
              <a:lnSpc>
                <a:spcPct val="100000"/>
              </a:lnSpc>
            </a:pPr>
            <a:fld id="{92795484-5F89-4350-9A94-B43A378258C8}" type="datetime">
              <a:rPr lang="en-US" sz="1200" b="0" strike="noStrike" spc="-1">
                <a:solidFill>
                  <a:srgbClr val="8B8B8B"/>
                </a:solidFill>
                <a:latin typeface="Calibri"/>
              </a:rPr>
              <a:t>1/6/2025</a:t>
            </a:fld>
            <a:endParaRPr lang="en-US" sz="1200" b="0" strike="noStrike" spc="-1">
              <a:latin typeface="Times New Roman"/>
            </a:endParaRPr>
          </a:p>
        </p:txBody>
      </p:sp>
      <p:sp>
        <p:nvSpPr>
          <p:cNvPr id="2" name="PlaceHolder 3"/>
          <p:cNvSpPr>
            <a:spLocks noGrp="1"/>
          </p:cNvSpPr>
          <p:nvPr>
            <p:ph type="ftr"/>
          </p:nvPr>
        </p:nvSpPr>
        <p:spPr>
          <a:xfrm>
            <a:off x="3029040" y="6356520"/>
            <a:ext cx="3085920" cy="364680"/>
          </a:xfrm>
          <a:prstGeom prst="rect">
            <a:avLst/>
          </a:prstGeom>
          <a:noFill/>
          <a:ln w="0">
            <a:noFill/>
          </a:ln>
        </p:spPr>
        <p:txBody>
          <a:bodyPr anchor="ctr">
            <a:noAutofit/>
          </a:bodyPr>
          <a:lstStyle/>
          <a:p>
            <a:endParaRPr lang="en-US" sz="2400" b="0" strike="noStrike" spc="-1">
              <a:latin typeface="Times New Roman"/>
            </a:endParaRPr>
          </a:p>
        </p:txBody>
      </p:sp>
      <p:sp>
        <p:nvSpPr>
          <p:cNvPr id="3" name="PlaceHolder 4"/>
          <p:cNvSpPr>
            <a:spLocks noGrp="1"/>
          </p:cNvSpPr>
          <p:nvPr>
            <p:ph type="sldNum"/>
          </p:nvPr>
        </p:nvSpPr>
        <p:spPr>
          <a:xfrm>
            <a:off x="6458040" y="6356520"/>
            <a:ext cx="2057040" cy="364680"/>
          </a:xfrm>
          <a:prstGeom prst="rect">
            <a:avLst/>
          </a:prstGeom>
          <a:noFill/>
          <a:ln w="0">
            <a:noFill/>
          </a:ln>
        </p:spPr>
        <p:txBody>
          <a:bodyPr anchor="ctr">
            <a:noAutofit/>
          </a:bodyPr>
          <a:lstStyle/>
          <a:p>
            <a:pPr algn="r">
              <a:lnSpc>
                <a:spcPct val="100000"/>
              </a:lnSpc>
            </a:pPr>
            <a:fld id="{93E65D6E-C358-422E-8923-DC3E42D038D7}" type="slidenum">
              <a:rPr lang="en-US" sz="1200" b="0" strike="noStrike" spc="-1">
                <a:solidFill>
                  <a:srgbClr val="8B8B8B"/>
                </a:solidFill>
                <a:latin typeface="Calibri"/>
              </a:rPr>
              <a:t>‹#›</a:t>
            </a:fld>
            <a:endParaRPr lang="en-US" sz="1200" b="0" strike="noStrike" spc="-1">
              <a:latin typeface="Times New Roman"/>
            </a:endParaRPr>
          </a:p>
        </p:txBody>
      </p:sp>
      <p:sp>
        <p:nvSpPr>
          <p:cNvPr id="4" name="正方形/長方形 7"/>
          <p:cNvSpPr/>
          <p:nvPr/>
        </p:nvSpPr>
        <p:spPr>
          <a:xfrm>
            <a:off x="279360" y="1295280"/>
            <a:ext cx="4471200" cy="5081400"/>
          </a:xfrm>
          <a:prstGeom prst="rect">
            <a:avLst/>
          </a:prstGeom>
          <a:solidFill>
            <a:schemeClr val="bg1"/>
          </a:solidFill>
          <a:ln>
            <a:noFill/>
          </a:ln>
          <a:effectLst>
            <a:outerShdw blurRad="127080" dist="50402"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5" name="正方形/長方形 8"/>
          <p:cNvSpPr/>
          <p:nvPr/>
        </p:nvSpPr>
        <p:spPr>
          <a:xfrm>
            <a:off x="281520" y="484920"/>
            <a:ext cx="8582760" cy="603000"/>
          </a:xfrm>
          <a:prstGeom prst="rect">
            <a:avLst/>
          </a:prstGeom>
          <a:gradFill rotWithShape="0">
            <a:gsLst>
              <a:gs pos="0">
                <a:srgbClr val="203864"/>
              </a:gs>
              <a:gs pos="100000">
                <a:srgbClr val="3660AB"/>
              </a:gs>
            </a:gsLst>
            <a:lin ang="0"/>
          </a:gradFill>
          <a:ln>
            <a:noFill/>
          </a:ln>
        </p:spPr>
        <p:style>
          <a:lnRef idx="2">
            <a:schemeClr val="accent1">
              <a:shade val="50000"/>
            </a:schemeClr>
          </a:lnRef>
          <a:fillRef idx="1">
            <a:schemeClr val="accent1"/>
          </a:fillRef>
          <a:effectRef idx="0">
            <a:schemeClr val="accent1"/>
          </a:effectRef>
          <a:fontRef idx="minor"/>
        </p:style>
      </p:sp>
      <p:sp>
        <p:nvSpPr>
          <p:cNvPr id="6"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ja-JP" sz="2800" b="0" strike="noStrike" spc="-1">
                <a:solidFill>
                  <a:srgbClr val="000000"/>
                </a:solidFill>
                <a:latin typeface="Calibri"/>
              </a:rPr>
              <a:t>クリックしてアウトラインのテキストを編集</a:t>
            </a:r>
            <a:endParaRPr lang="en-US" sz="2800" b="0" strike="noStrike" spc="-1">
              <a:solidFill>
                <a:srgbClr val="000000"/>
              </a:solidFill>
              <a:latin typeface="Calibri"/>
            </a:endParaRPr>
          </a:p>
          <a:p>
            <a:pPr marL="864000" lvl="1" indent="-324000">
              <a:spcBef>
                <a:spcPts val="1134"/>
              </a:spcBef>
              <a:buClr>
                <a:srgbClr val="000000"/>
              </a:buClr>
              <a:buSzPct val="75000"/>
              <a:buFont typeface="Symbol" charset="2"/>
              <a:buChar char=""/>
            </a:pPr>
            <a:r>
              <a:rPr lang="en-US" sz="2000" b="0" strike="noStrike" spc="-1">
                <a:solidFill>
                  <a:srgbClr val="000000"/>
                </a:solidFill>
                <a:latin typeface="Calibri"/>
              </a:rPr>
              <a:t>2</a:t>
            </a:r>
            <a:r>
              <a:rPr lang="ja-JP" sz="2000" b="0" strike="noStrike" spc="-1">
                <a:solidFill>
                  <a:srgbClr val="000000"/>
                </a:solidFill>
                <a:latin typeface="Calibri"/>
              </a:rPr>
              <a:t>レベル目のアウトライン</a:t>
            </a:r>
            <a:endParaRPr lang="en-US" sz="2000" b="0" strike="noStrike" spc="-1">
              <a:solidFill>
                <a:srgbClr val="000000"/>
              </a:solidFill>
              <a:latin typeface="Calibri"/>
            </a:endParaRP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Calibri"/>
              </a:rPr>
              <a:t>3</a:t>
            </a:r>
            <a:r>
              <a:rPr lang="ja-JP" sz="1800" b="0" strike="noStrike" spc="-1">
                <a:solidFill>
                  <a:srgbClr val="000000"/>
                </a:solidFill>
                <a:latin typeface="Calibri"/>
              </a:rPr>
              <a:t>レベル目のアウトライン</a:t>
            </a:r>
            <a:endParaRPr lang="en-US" sz="1800" b="0" strike="noStrike" spc="-1">
              <a:solidFill>
                <a:srgbClr val="000000"/>
              </a:solidFill>
              <a:latin typeface="Calibri"/>
            </a:endParaRPr>
          </a:p>
          <a:p>
            <a:pPr marL="1728000" lvl="3" indent="-216000">
              <a:spcBef>
                <a:spcPts val="567"/>
              </a:spcBef>
              <a:buClr>
                <a:srgbClr val="000000"/>
              </a:buClr>
              <a:buSzPct val="75000"/>
              <a:buFont typeface="Symbol" charset="2"/>
              <a:buChar char=""/>
            </a:pPr>
            <a:r>
              <a:rPr lang="en-US" sz="1800" b="0" strike="noStrike" spc="-1">
                <a:solidFill>
                  <a:srgbClr val="000000"/>
                </a:solidFill>
                <a:latin typeface="Calibri"/>
              </a:rPr>
              <a:t>4</a:t>
            </a:r>
            <a:r>
              <a:rPr lang="ja-JP" sz="1800" b="0" strike="noStrike" spc="-1">
                <a:solidFill>
                  <a:srgbClr val="000000"/>
                </a:solidFill>
                <a:latin typeface="Calibri"/>
              </a:rPr>
              <a:t>レベル目のアウトライン</a:t>
            </a:r>
            <a:endParaRPr lang="en-US" sz="1800" b="0" strike="noStrike" spc="-1">
              <a:solidFill>
                <a:srgbClr val="000000"/>
              </a:solidFill>
              <a:latin typeface="Calibri"/>
            </a:endParaRP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5</a:t>
            </a:r>
            <a:r>
              <a:rPr lang="ja-JP" sz="2000" b="0" strike="noStrike" spc="-1">
                <a:solidFill>
                  <a:srgbClr val="000000"/>
                </a:solidFill>
                <a:latin typeface="Calibri"/>
              </a:rPr>
              <a:t>レベル目のアウトライン</a:t>
            </a:r>
            <a:endParaRPr lang="en-US" sz="2000" b="0" strike="noStrike" spc="-1">
              <a:solidFill>
                <a:srgbClr val="000000"/>
              </a:solidFill>
              <a:latin typeface="Calibri"/>
            </a:endParaRP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6</a:t>
            </a:r>
            <a:r>
              <a:rPr lang="ja-JP" sz="2000" b="0" strike="noStrike" spc="-1">
                <a:solidFill>
                  <a:srgbClr val="000000"/>
                </a:solidFill>
                <a:latin typeface="Calibri"/>
              </a:rPr>
              <a:t>レベル目のアウトライン</a:t>
            </a:r>
            <a:endParaRPr lang="en-US" sz="2000" b="0" strike="noStrike" spc="-1">
              <a:solidFill>
                <a:srgbClr val="000000"/>
              </a:solidFill>
              <a:latin typeface="Calibri"/>
            </a:endParaRP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7</a:t>
            </a:r>
            <a:r>
              <a:rPr lang="ja-JP" sz="2000" b="0" strike="noStrike" spc="-1">
                <a:solidFill>
                  <a:srgbClr val="000000"/>
                </a:solidFill>
                <a:latin typeface="Calibri"/>
              </a:rPr>
              <a:t>レベル目のアウトライン</a:t>
            </a:r>
            <a:endParaRPr lang="en-US" sz="2000" b="0" strike="noStrike" spc="-1">
              <a:solidFill>
                <a:srgbClr val="000000"/>
              </a:solidFill>
              <a:latin typeface="Calibri"/>
            </a:endParaRPr>
          </a:p>
        </p:txBody>
      </p:sp>
    </p:spTree>
    <p:extLst>
      <p:ext uri="{BB962C8B-B14F-4D97-AF65-F5344CB8AC3E}">
        <p14:creationId xmlns:p14="http://schemas.microsoft.com/office/powerpoint/2010/main" val="39852512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bmp"/><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カトラリーセット麦わら入りタイプミニ</a:t>
            </a: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点</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、麦わら　他</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：ケース／約</a:t>
            </a:r>
            <a:r>
              <a:rPr lang="en-US" altLang="ja-JP" sz="900" dirty="0">
                <a:latin typeface="Meiryo UI" panose="020B0604030504040204" pitchFamily="34" charset="-128"/>
                <a:ea typeface="Meiryo UI" panose="020B0604030504040204" pitchFamily="34" charset="-128"/>
              </a:rPr>
              <a:t>W55×H24×D127</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スプーン／組み立て時約</a:t>
            </a:r>
            <a:r>
              <a:rPr lang="en-US" altLang="ja-JP" sz="900" dirty="0">
                <a:latin typeface="Meiryo UI" panose="020B0604030504040204" pitchFamily="34" charset="-128"/>
                <a:ea typeface="Meiryo UI" panose="020B0604030504040204" pitchFamily="34" charset="-128"/>
              </a:rPr>
              <a:t>W29×H174</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フォーク／組み立て時約</a:t>
            </a:r>
            <a:r>
              <a:rPr lang="en-US" altLang="ja-JP" sz="900" dirty="0">
                <a:latin typeface="Meiryo UI" panose="020B0604030504040204" pitchFamily="34" charset="-128"/>
                <a:ea typeface="Meiryo UI" panose="020B0604030504040204" pitchFamily="34" charset="-128"/>
              </a:rPr>
              <a:t>W26×H174</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箸／組み立て時約</a:t>
            </a:r>
            <a:r>
              <a:rPr lang="en-US" altLang="ja-JP" sz="900" dirty="0">
                <a:latin typeface="Meiryo UI" panose="020B0604030504040204" pitchFamily="34" charset="-128"/>
                <a:ea typeface="Meiryo UI" panose="020B0604030504040204" pitchFamily="34" charset="-128"/>
              </a:rPr>
              <a:t>H187</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本来破棄される麦わらを配合して作られたエコ商品です。カトラリーはそれぞれ分解して収納できるため、収納時はとてもコンパクトです。ケースはボールチェーン付きで必要な時にサッと取り出して使用でき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46" name="Picture 22">
            <a:extLst>
              <a:ext uri="{FF2B5EF4-FFF2-40B4-BE49-F238E27FC236}">
                <a16:creationId xmlns:a16="http://schemas.microsoft.com/office/drawing/2014/main" id="{7781A59A-FC41-699A-AF65-F7C4DE4172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960" y="1469263"/>
            <a:ext cx="3491306" cy="3491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166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図 10"/>
          <p:cNvPicPr/>
          <p:nvPr/>
        </p:nvPicPr>
        <p:blipFill>
          <a:blip r:embed="rId3"/>
          <a:stretch/>
        </p:blipFill>
        <p:spPr>
          <a:xfrm>
            <a:off x="5100120" y="4667760"/>
            <a:ext cx="721800" cy="795240"/>
          </a:xfrm>
          <a:prstGeom prst="rect">
            <a:avLst/>
          </a:prstGeom>
          <a:ln w="0">
            <a:noFill/>
          </a:ln>
        </p:spPr>
      </p:pic>
      <p:pic>
        <p:nvPicPr>
          <p:cNvPr id="50" name="図 7"/>
          <p:cNvPicPr/>
          <p:nvPr/>
        </p:nvPicPr>
        <p:blipFill>
          <a:blip r:embed="rId4"/>
          <a:stretch/>
        </p:blipFill>
        <p:spPr>
          <a:xfrm>
            <a:off x="5096880" y="3119040"/>
            <a:ext cx="703800" cy="815760"/>
          </a:xfrm>
          <a:prstGeom prst="rect">
            <a:avLst/>
          </a:prstGeom>
          <a:ln w="0">
            <a:noFill/>
          </a:ln>
        </p:spPr>
      </p:pic>
      <p:sp>
        <p:nvSpPr>
          <p:cNvPr id="51" name="テキスト ボックス 2"/>
          <p:cNvSpPr/>
          <p:nvPr/>
        </p:nvSpPr>
        <p:spPr>
          <a:xfrm>
            <a:off x="1098720" y="596520"/>
            <a:ext cx="7750080" cy="395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1" normalizeH="0" baseline="0" noProof="0">
                <a:ln>
                  <a:noFill/>
                </a:ln>
                <a:solidFill>
                  <a:srgbClr val="FFFFFF"/>
                </a:solidFill>
                <a:effectLst/>
                <a:uLnTx/>
                <a:uFillTx/>
                <a:latin typeface="Meiryo UI"/>
                <a:ea typeface="Meiryo UI"/>
              </a:rPr>
              <a:t>涼感マフラータオル</a:t>
            </a:r>
            <a:r>
              <a:rPr kumimoji="1" lang="en-US" sz="2000" b="0" i="0" u="none" strike="noStrike" kern="1200" cap="none" spc="-1" normalizeH="0" baseline="0" noProof="0">
                <a:ln>
                  <a:noFill/>
                </a:ln>
                <a:solidFill>
                  <a:srgbClr val="FFFFFF"/>
                </a:solidFill>
                <a:effectLst/>
                <a:uLnTx/>
                <a:uFillTx/>
                <a:latin typeface="Meiryo UI"/>
                <a:ea typeface="Meiryo UI"/>
              </a:rPr>
              <a:t>(</a:t>
            </a:r>
            <a:r>
              <a:rPr kumimoji="1" lang="ja-JP" altLang="en-US" sz="2000" b="0" i="0" u="none" strike="noStrike" kern="1200" cap="none" spc="-1" normalizeH="0" baseline="0" noProof="0">
                <a:ln>
                  <a:noFill/>
                </a:ln>
                <a:solidFill>
                  <a:srgbClr val="FFFFFF"/>
                </a:solidFill>
                <a:effectLst/>
                <a:uLnTx/>
                <a:uFillTx/>
                <a:latin typeface="Meiryo UI"/>
                <a:ea typeface="Meiryo UI"/>
              </a:rPr>
              <a:t>巾着付</a:t>
            </a:r>
            <a:r>
              <a:rPr kumimoji="1" lang="en-US" sz="2000" b="0" i="0" u="none" strike="noStrike" kern="1200" cap="none" spc="-1" normalizeH="0" baseline="0" noProof="0">
                <a:ln>
                  <a:noFill/>
                </a:ln>
                <a:solidFill>
                  <a:srgbClr val="FFFFFF"/>
                </a:solidFill>
                <a:effectLst/>
                <a:uLnTx/>
                <a:uFillTx/>
                <a:latin typeface="Meiryo UI"/>
                <a:ea typeface="Meiryo UI"/>
              </a:rPr>
              <a:t>)</a:t>
            </a:r>
            <a:endParaRPr kumimoji="1" lang="en-US" sz="2000" b="0" i="0" u="none" strike="noStrike" kern="1200" cap="none" spc="-1" normalizeH="0" baseline="0" noProof="0">
              <a:ln>
                <a:noFill/>
              </a:ln>
              <a:solidFill>
                <a:prstClr val="black"/>
              </a:solidFill>
              <a:effectLst/>
              <a:uLnTx/>
              <a:uFillTx/>
              <a:latin typeface="Arial"/>
            </a:endParaRPr>
          </a:p>
        </p:txBody>
      </p:sp>
      <p:sp>
        <p:nvSpPr>
          <p:cNvPr id="52" name="テキスト ボックス 53"/>
          <p:cNvSpPr/>
          <p:nvPr/>
        </p:nvSpPr>
        <p:spPr>
          <a:xfrm>
            <a:off x="486000" y="5252040"/>
            <a:ext cx="4140720" cy="916200"/>
          </a:xfrm>
          <a:prstGeom prst="rect">
            <a:avLst/>
          </a:prstGeom>
          <a:noFill/>
          <a:ln w="0">
            <a:noFill/>
          </a:ln>
        </p:spPr>
        <p:style>
          <a:lnRef idx="0">
            <a:scrgbClr r="0" g="0" b="0"/>
          </a:lnRef>
          <a:fillRef idx="0">
            <a:scrgbClr r="0" g="0" b="0"/>
          </a:fillRef>
          <a:effectRef idx="0">
            <a:scrgbClr r="0" g="0" b="0"/>
          </a:effectRef>
          <a:fontRef idx="minor"/>
        </p:style>
        <p:txBody>
          <a:bodyPr lIns="90000" tIns="46800" rIns="0" bIns="468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素</a:t>
            </a:r>
            <a:r>
              <a:rPr kumimoji="1" lang="en-US" sz="900" b="0" i="0" u="none" strike="noStrike" kern="1200" cap="none" spc="-1" normalizeH="0" baseline="0" noProof="0">
                <a:ln>
                  <a:noFill/>
                </a:ln>
                <a:solidFill>
                  <a:srgbClr val="000000"/>
                </a:solidFill>
                <a:effectLst/>
                <a:uLnTx/>
                <a:uFillTx/>
                <a:latin typeface="Meiryo UI"/>
                <a:ea typeface="Meiryo UI"/>
              </a:rPr>
              <a:t>   材：タオル/</a:t>
            </a:r>
            <a:r>
              <a:rPr kumimoji="1" lang="ja-JP" altLang="en-US" sz="900" b="0" i="0" u="none" strike="noStrike" kern="1200" cap="none" spc="-1" normalizeH="0" baseline="0" noProof="0">
                <a:ln>
                  <a:noFill/>
                </a:ln>
                <a:solidFill>
                  <a:srgbClr val="000000"/>
                </a:solidFill>
                <a:effectLst/>
                <a:uLnTx/>
                <a:uFillTx/>
                <a:latin typeface="Meiryo UI"/>
                <a:ea typeface="Meiryo UI"/>
              </a:rPr>
              <a:t>ポリエステル</a:t>
            </a:r>
            <a:r>
              <a:rPr kumimoji="1" lang="en-US" altLang="ja-JP"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巾着</a:t>
            </a:r>
            <a:r>
              <a:rPr kumimoji="1" lang="en-US"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ポリエステル 他</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99" normalizeH="0" baseline="0" noProof="0">
                <a:ln>
                  <a:noFill/>
                </a:ln>
                <a:solidFill>
                  <a:srgbClr val="000000"/>
                </a:solidFill>
                <a:effectLst/>
                <a:uLnTx/>
                <a:uFillTx/>
                <a:latin typeface="Meiryo UI"/>
                <a:ea typeface="Meiryo UI"/>
              </a:rPr>
              <a:t>サイズ</a:t>
            </a:r>
            <a:r>
              <a:rPr kumimoji="1" lang="ja-JP" altLang="en-US" sz="900" b="0" i="0" u="none" strike="noStrike" kern="1200" cap="none" spc="-1" normalizeH="0" baseline="0" noProof="0">
                <a:ln>
                  <a:noFill/>
                </a:ln>
                <a:solidFill>
                  <a:srgbClr val="000000"/>
                </a:solidFill>
                <a:effectLst/>
                <a:uLnTx/>
                <a:uFillTx/>
                <a:latin typeface="Meiryo UI"/>
                <a:ea typeface="Meiryo UI"/>
              </a:rPr>
              <a:t>：タオル</a:t>
            </a:r>
            <a:r>
              <a:rPr kumimoji="1" lang="en-US"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約</a:t>
            </a:r>
            <a:r>
              <a:rPr kumimoji="1" lang="en-US" sz="900" b="0" i="0" u="none" strike="noStrike" kern="1200" cap="none" spc="-1" normalizeH="0" baseline="0" noProof="0">
                <a:ln>
                  <a:noFill/>
                </a:ln>
                <a:solidFill>
                  <a:srgbClr val="000000"/>
                </a:solidFill>
                <a:effectLst/>
                <a:uLnTx/>
                <a:uFillTx/>
                <a:latin typeface="Meiryo UI"/>
                <a:ea typeface="Meiryo UI"/>
              </a:rPr>
              <a:t>900×200mm</a:t>
            </a:r>
            <a:r>
              <a:rPr kumimoji="1" lang="en-US" altLang="ja-JP" sz="900" b="0" i="0" u="none" strike="noStrike" kern="1200" cap="none" spc="-1" normalizeH="0" baseline="0" noProof="0">
                <a:ln>
                  <a:noFill/>
                </a:ln>
                <a:solidFill>
                  <a:srgbClr val="000000"/>
                </a:solidFill>
                <a:effectLst/>
                <a:uLnTx/>
                <a:uFillTx/>
                <a:latin typeface="Meiryo UI"/>
                <a:ea typeface="Meiryo UI"/>
              </a:rPr>
              <a:t>､</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　　　　　　巾着</a:t>
            </a:r>
            <a:r>
              <a:rPr kumimoji="1" lang="en-US"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本体</a:t>
            </a:r>
            <a:r>
              <a:rPr kumimoji="1" lang="en-US"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約</a:t>
            </a:r>
            <a:r>
              <a:rPr kumimoji="1" lang="en-US" sz="900" b="0" i="0" u="none" strike="noStrike" kern="1200" cap="none" spc="-1" normalizeH="0" baseline="0" noProof="0">
                <a:ln>
                  <a:noFill/>
                </a:ln>
                <a:solidFill>
                  <a:srgbClr val="000000"/>
                </a:solidFill>
                <a:effectLst/>
                <a:uLnTx/>
                <a:uFillTx/>
                <a:latin typeface="Meiryo UI"/>
                <a:ea typeface="Meiryo UI"/>
              </a:rPr>
              <a:t>95×137mm</a:t>
            </a:r>
            <a:r>
              <a:rPr kumimoji="1" lang="en-US" altLang="ja-JP"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巾着</a:t>
            </a:r>
            <a:r>
              <a:rPr kumimoji="1" lang="en-US"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底面</a:t>
            </a:r>
            <a:r>
              <a:rPr kumimoji="1" lang="en-US" sz="900" b="0" i="0" u="none" strike="noStrike" kern="1200" cap="none" spc="-1" normalizeH="0" baseline="0" noProof="0">
                <a:ln>
                  <a:noFill/>
                </a:ln>
                <a:solidFill>
                  <a:srgbClr val="000000"/>
                </a:solidFill>
                <a:effectLst/>
                <a:uLnTx/>
                <a:uFillTx/>
                <a:latin typeface="Meiryo UI"/>
                <a:ea typeface="Meiryo UI"/>
              </a:rPr>
              <a:t>)/φ57mm</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　　　　　（包装形態：</a:t>
            </a:r>
            <a:r>
              <a:rPr kumimoji="1" lang="en-US" sz="900" b="0" i="0" u="none" strike="noStrike" kern="1200" cap="none" spc="-1" normalizeH="0" baseline="0" noProof="0">
                <a:ln>
                  <a:noFill/>
                </a:ln>
                <a:solidFill>
                  <a:srgbClr val="000000"/>
                </a:solidFill>
                <a:effectLst/>
                <a:uLnTx/>
                <a:uFillTx/>
                <a:latin typeface="Meiryo UI"/>
                <a:ea typeface="Meiryo UI"/>
              </a:rPr>
              <a:t>OPP</a:t>
            </a:r>
            <a:r>
              <a:rPr kumimoji="1" lang="ja-JP" altLang="en-US" sz="900" b="0" i="0" u="none" strike="noStrike" kern="1200" cap="none" spc="-1" normalizeH="0" baseline="0" noProof="0">
                <a:ln>
                  <a:noFill/>
                </a:ln>
                <a:solidFill>
                  <a:srgbClr val="000000"/>
                </a:solidFill>
                <a:effectLst/>
                <a:uLnTx/>
                <a:uFillTx/>
                <a:latin typeface="Meiryo UI"/>
                <a:ea typeface="Meiryo UI"/>
              </a:rPr>
              <a:t>袋</a:t>
            </a:r>
            <a:r>
              <a:rPr kumimoji="1" lang="en-US" altLang="ja-JP"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台紙） </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付属品：取説付</a:t>
            </a:r>
            <a:r>
              <a:rPr kumimoji="1" lang="en-US"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台紙面</a:t>
            </a:r>
            <a:r>
              <a:rPr kumimoji="1" lang="en-US" sz="900" b="0" i="0" u="none" strike="noStrike" kern="1200" cap="none" spc="-1" normalizeH="0" baseline="0" noProof="0">
                <a:ln>
                  <a:noFill/>
                </a:ln>
                <a:solidFill>
                  <a:srgbClr val="000000"/>
                </a:solidFill>
                <a:effectLst/>
                <a:uLnTx/>
                <a:uFillTx/>
                <a:latin typeface="Meiryo UI"/>
                <a:ea typeface="Meiryo UI"/>
              </a:rPr>
              <a:t>)</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備   考：ブルー、ホワイト</a:t>
            </a:r>
            <a:endParaRPr kumimoji="1" lang="en-US" sz="900" b="0" i="0" u="none" strike="noStrike" kern="1200" cap="none" spc="-1" normalizeH="0" baseline="0" noProof="0">
              <a:ln>
                <a:noFill/>
              </a:ln>
              <a:solidFill>
                <a:prstClr val="black"/>
              </a:solidFill>
              <a:effectLst/>
              <a:uLnTx/>
              <a:uFillTx/>
              <a:latin typeface="Arial"/>
            </a:endParaRPr>
          </a:p>
        </p:txBody>
      </p:sp>
      <p:sp>
        <p:nvSpPr>
          <p:cNvPr id="53" name="テキスト ボックス 3"/>
          <p:cNvSpPr/>
          <p:nvPr/>
        </p:nvSpPr>
        <p:spPr>
          <a:xfrm>
            <a:off x="8151480" y="403344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4" name="テキスト ボックス 6"/>
          <p:cNvSpPr/>
          <p:nvPr/>
        </p:nvSpPr>
        <p:spPr>
          <a:xfrm>
            <a:off x="9838800" y="392688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5" name="円/楕円 8"/>
          <p:cNvSpPr/>
          <p:nvPr/>
        </p:nvSpPr>
        <p:spPr>
          <a:xfrm>
            <a:off x="5035680" y="1268640"/>
            <a:ext cx="739080" cy="739080"/>
          </a:xfrm>
          <a:prstGeom prst="ellipse">
            <a:avLst/>
          </a:prstGeom>
          <a:solidFill>
            <a:schemeClr val="bg1"/>
          </a:solidFill>
          <a:ln w="19050">
            <a:solidFill>
              <a:srgbClr val="4472C4">
                <a:lumMod val="50000"/>
              </a:srgbClr>
            </a:solidFill>
          </a:ln>
        </p:spPr>
        <p:style>
          <a:lnRef idx="2">
            <a:schemeClr val="accent1">
              <a:shade val="50000"/>
            </a:schemeClr>
          </a:lnRef>
          <a:fillRef idx="1">
            <a:schemeClr val="accent1"/>
          </a:fillRef>
          <a:effectRef idx="0">
            <a:schemeClr val="accent1"/>
          </a:effectRef>
          <a:fontRef idx="minor"/>
        </p:style>
      </p:sp>
      <p:sp>
        <p:nvSpPr>
          <p:cNvPr id="56" name="テキスト ボックス 42"/>
          <p:cNvSpPr/>
          <p:nvPr/>
        </p:nvSpPr>
        <p:spPr>
          <a:xfrm>
            <a:off x="5035320" y="1496160"/>
            <a:ext cx="739080" cy="318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1" normalizeH="0" baseline="0" noProof="0">
                <a:ln>
                  <a:noFill/>
                </a:ln>
                <a:solidFill>
                  <a:srgbClr val="203864"/>
                </a:solidFill>
                <a:effectLst/>
                <a:uLnTx/>
                <a:uFillTx/>
                <a:latin typeface="Meiryo UI"/>
                <a:ea typeface="Meiryo UI"/>
              </a:rPr>
              <a:t>特徴</a:t>
            </a:r>
            <a:endParaRPr kumimoji="1" lang="en-US" sz="1500" b="0" i="0" u="none" strike="noStrike" kern="1200" cap="none" spc="-1" normalizeH="0" baseline="0" noProof="0">
              <a:ln>
                <a:noFill/>
              </a:ln>
              <a:solidFill>
                <a:prstClr val="black"/>
              </a:solidFill>
              <a:effectLst/>
              <a:uLnTx/>
              <a:uFillTx/>
              <a:latin typeface="Arial"/>
            </a:endParaRPr>
          </a:p>
        </p:txBody>
      </p:sp>
      <p:sp>
        <p:nvSpPr>
          <p:cNvPr id="57" name="テキスト ボックス 5"/>
          <p:cNvSpPr/>
          <p:nvPr/>
        </p:nvSpPr>
        <p:spPr>
          <a:xfrm>
            <a:off x="9541080" y="346608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8" name="テキスト ボックス 13"/>
          <p:cNvSpPr/>
          <p:nvPr/>
        </p:nvSpPr>
        <p:spPr>
          <a:xfrm>
            <a:off x="10086840" y="247392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9" name="テキスト ボックス 14"/>
          <p:cNvSpPr/>
          <p:nvPr/>
        </p:nvSpPr>
        <p:spPr>
          <a:xfrm>
            <a:off x="-674640" y="104184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0" name="テキスト ボックス 28"/>
          <p:cNvSpPr/>
          <p:nvPr/>
        </p:nvSpPr>
        <p:spPr>
          <a:xfrm>
            <a:off x="6222960" y="344160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1" name="テキスト ボックス 29"/>
          <p:cNvSpPr/>
          <p:nvPr/>
        </p:nvSpPr>
        <p:spPr>
          <a:xfrm>
            <a:off x="5950080" y="341640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2" name="テキスト ボックス 9"/>
          <p:cNvSpPr/>
          <p:nvPr/>
        </p:nvSpPr>
        <p:spPr>
          <a:xfrm>
            <a:off x="9524880" y="315792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3" name="テキスト ボックス 16"/>
          <p:cNvSpPr/>
          <p:nvPr/>
        </p:nvSpPr>
        <p:spPr>
          <a:xfrm>
            <a:off x="8390520" y="733212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4" name="テキスト ボックス 17"/>
          <p:cNvSpPr/>
          <p:nvPr/>
        </p:nvSpPr>
        <p:spPr>
          <a:xfrm>
            <a:off x="8017920" y="-73656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5" name="直線コネクタ 46"/>
          <p:cNvSpPr/>
          <p:nvPr/>
        </p:nvSpPr>
        <p:spPr>
          <a:xfrm>
            <a:off x="933120" y="5145120"/>
            <a:ext cx="3560040" cy="12600"/>
          </a:xfrm>
          <a:prstGeom prst="line">
            <a:avLst/>
          </a:prstGeom>
          <a:ln w="9525">
            <a:solidFill>
              <a:srgbClr val="E7E6E6">
                <a:lumMod val="50000"/>
              </a:srgbClr>
            </a:solidFill>
            <a:prstDash val="dash"/>
          </a:ln>
        </p:spPr>
        <p:style>
          <a:lnRef idx="1">
            <a:schemeClr val="accent1"/>
          </a:lnRef>
          <a:fillRef idx="0">
            <a:schemeClr val="accent1"/>
          </a:fillRef>
          <a:effectRef idx="0">
            <a:schemeClr val="accent1"/>
          </a:effectRef>
          <a:fontRef idx="minor"/>
        </p:style>
      </p:sp>
      <p:sp>
        <p:nvSpPr>
          <p:cNvPr id="66" name="テキスト ボックス 47"/>
          <p:cNvSpPr/>
          <p:nvPr/>
        </p:nvSpPr>
        <p:spPr>
          <a:xfrm>
            <a:off x="486000" y="5029920"/>
            <a:ext cx="447120" cy="227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仕様</a:t>
            </a:r>
            <a:endParaRPr kumimoji="1" lang="en-US" sz="900" b="0" i="0" u="none" strike="noStrike" kern="1200" cap="none" spc="-1" normalizeH="0" baseline="0" noProof="0">
              <a:ln>
                <a:noFill/>
              </a:ln>
              <a:solidFill>
                <a:prstClr val="black"/>
              </a:solidFill>
              <a:effectLst/>
              <a:uLnTx/>
              <a:uFillTx/>
              <a:latin typeface="Arial"/>
            </a:endParaRPr>
          </a:p>
        </p:txBody>
      </p:sp>
      <p:sp>
        <p:nvSpPr>
          <p:cNvPr id="67" name="テキスト ボックス 48"/>
          <p:cNvSpPr/>
          <p:nvPr/>
        </p:nvSpPr>
        <p:spPr>
          <a:xfrm>
            <a:off x="296280" y="658440"/>
            <a:ext cx="855360" cy="272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1" normalizeH="0" baseline="0" noProof="0">
                <a:ln>
                  <a:noFill/>
                </a:ln>
                <a:solidFill>
                  <a:srgbClr val="FFFFFF"/>
                </a:solidFill>
                <a:effectLst/>
                <a:uLnTx/>
                <a:uFillTx/>
                <a:latin typeface="Meiryo UI"/>
                <a:ea typeface="Meiryo UI"/>
              </a:rPr>
              <a:t>【</a:t>
            </a:r>
            <a:r>
              <a:rPr kumimoji="1" lang="ja-JP" altLang="en-US" sz="1200" b="0" i="0" u="none" strike="noStrike" kern="1200" cap="none" spc="-1" normalizeH="0" baseline="0" noProof="0">
                <a:ln>
                  <a:noFill/>
                </a:ln>
                <a:solidFill>
                  <a:srgbClr val="FFFFFF"/>
                </a:solidFill>
                <a:effectLst/>
                <a:uLnTx/>
                <a:uFillTx/>
                <a:latin typeface="Meiryo UI"/>
                <a:ea typeface="Meiryo UI"/>
              </a:rPr>
              <a:t>提案書</a:t>
            </a:r>
            <a:r>
              <a:rPr kumimoji="1" lang="en-US" altLang="ja-JP" sz="1200" b="0" i="0" u="none" strike="noStrike" kern="1200" cap="none" spc="-1" normalizeH="0" baseline="0" noProof="0">
                <a:ln>
                  <a:noFill/>
                </a:ln>
                <a:solidFill>
                  <a:srgbClr val="FFFFFF"/>
                </a:solidFill>
                <a:effectLst/>
                <a:uLnTx/>
                <a:uFillTx/>
                <a:latin typeface="Meiryo UI"/>
                <a:ea typeface="Meiryo UI"/>
              </a:rPr>
              <a:t>】</a:t>
            </a:r>
            <a:endParaRPr kumimoji="1" lang="en-US" sz="1200" b="0" i="0" u="none" strike="noStrike" kern="1200" cap="none" spc="-1" normalizeH="0" baseline="0" noProof="0">
              <a:ln>
                <a:noFill/>
              </a:ln>
              <a:solidFill>
                <a:prstClr val="black"/>
              </a:solidFill>
              <a:effectLst/>
              <a:uLnTx/>
              <a:uFillTx/>
              <a:latin typeface="Arial"/>
            </a:endParaRPr>
          </a:p>
        </p:txBody>
      </p:sp>
      <p:sp>
        <p:nvSpPr>
          <p:cNvPr id="68" name="テキスト ボックス 51"/>
          <p:cNvSpPr/>
          <p:nvPr/>
        </p:nvSpPr>
        <p:spPr>
          <a:xfrm>
            <a:off x="5932080" y="1422000"/>
            <a:ext cx="2916720" cy="192096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just" defTabSz="914400" rtl="0" eaLnBrk="1" fontAlgn="auto" latinLnBrk="0" hangingPunct="1">
              <a:lnSpc>
                <a:spcPts val="2401"/>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000000"/>
                </a:solidFill>
                <a:effectLst/>
                <a:uLnTx/>
                <a:uFillTx/>
                <a:latin typeface="Meiryo UI"/>
                <a:ea typeface="Meiryo UI"/>
              </a:rPr>
              <a:t>濡らして絞ればヒンヤリと心地良い量感を与えてくれるマフラータオルは、夏場の屋外フェスから現場作業まで、幅広いシーンで利用可能です。</a:t>
            </a:r>
            <a:endParaRPr kumimoji="1" lang="en-US" sz="1600" b="0" i="0" u="none" strike="noStrike" kern="1200" cap="none" spc="-1" normalizeH="0" baseline="0" noProof="0">
              <a:ln>
                <a:noFill/>
              </a:ln>
              <a:solidFill>
                <a:prstClr val="black"/>
              </a:solidFill>
              <a:effectLst/>
              <a:uLnTx/>
              <a:uFillTx/>
              <a:latin typeface="Arial"/>
            </a:endParaRPr>
          </a:p>
          <a:p>
            <a:pPr marL="0" marR="0" lvl="0" indent="0" algn="just" defTabSz="914400" rtl="0" eaLnBrk="1" fontAlgn="auto" latinLnBrk="0" hangingPunct="1">
              <a:lnSpc>
                <a:spcPts val="2401"/>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000000"/>
                </a:solidFill>
                <a:effectLst/>
                <a:uLnTx/>
                <a:uFillTx/>
                <a:latin typeface="Meiryo UI"/>
                <a:ea typeface="Meiryo UI"/>
              </a:rPr>
              <a:t>専用巾着付きで持ち歩くのにもとっても便利！</a:t>
            </a:r>
            <a:endParaRPr kumimoji="1" lang="en-US" sz="1600" b="0" i="0" u="none" strike="noStrike" kern="1200" cap="none" spc="-1" normalizeH="0" baseline="0" noProof="0">
              <a:ln>
                <a:noFill/>
              </a:ln>
              <a:solidFill>
                <a:prstClr val="black"/>
              </a:solidFill>
              <a:effectLst/>
              <a:uLnTx/>
              <a:uFillTx/>
              <a:latin typeface="Arial"/>
            </a:endParaRPr>
          </a:p>
        </p:txBody>
      </p:sp>
      <p:sp>
        <p:nvSpPr>
          <p:cNvPr id="69" name="円/楕円 50"/>
          <p:cNvSpPr/>
          <p:nvPr/>
        </p:nvSpPr>
        <p:spPr>
          <a:xfrm>
            <a:off x="5035680" y="5344560"/>
            <a:ext cx="739080" cy="739080"/>
          </a:xfrm>
          <a:prstGeom prst="ellipse">
            <a:avLst/>
          </a:prstGeom>
          <a:solidFill>
            <a:schemeClr val="bg1"/>
          </a:solidFill>
          <a:ln w="19050">
            <a:solidFill>
              <a:srgbClr val="4472C4">
                <a:lumMod val="50000"/>
              </a:srgbClr>
            </a:solidFill>
          </a:ln>
        </p:spPr>
        <p:style>
          <a:lnRef idx="2">
            <a:schemeClr val="accent1">
              <a:shade val="50000"/>
            </a:schemeClr>
          </a:lnRef>
          <a:fillRef idx="1">
            <a:schemeClr val="accent1"/>
          </a:fillRef>
          <a:effectRef idx="0">
            <a:schemeClr val="accent1"/>
          </a:effectRef>
          <a:fontRef idx="minor"/>
        </p:style>
      </p:sp>
      <p:sp>
        <p:nvSpPr>
          <p:cNvPr id="70" name="テキスト ボックス 52"/>
          <p:cNvSpPr/>
          <p:nvPr/>
        </p:nvSpPr>
        <p:spPr>
          <a:xfrm>
            <a:off x="5035320" y="5569200"/>
            <a:ext cx="739080" cy="303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1" normalizeH="0" baseline="0" noProof="0">
                <a:ln>
                  <a:noFill/>
                </a:ln>
                <a:solidFill>
                  <a:srgbClr val="203864"/>
                </a:solidFill>
                <a:effectLst/>
                <a:uLnTx/>
                <a:uFillTx/>
                <a:latin typeface="Meiryo UI"/>
                <a:ea typeface="Meiryo UI"/>
              </a:rPr>
              <a:t>お見積</a:t>
            </a:r>
            <a:endParaRPr kumimoji="1" lang="en-US" sz="1400" b="0" i="0" u="none" strike="noStrike" kern="1200" cap="none" spc="-1" normalizeH="0" baseline="0" noProof="0">
              <a:ln>
                <a:noFill/>
              </a:ln>
              <a:solidFill>
                <a:prstClr val="black"/>
              </a:solidFill>
              <a:effectLst/>
              <a:uLnTx/>
              <a:uFillTx/>
              <a:latin typeface="Arial"/>
            </a:endParaRPr>
          </a:p>
        </p:txBody>
      </p:sp>
      <p:sp>
        <p:nvSpPr>
          <p:cNvPr id="71" name="直線コネクタ 54"/>
          <p:cNvSpPr/>
          <p:nvPr/>
        </p:nvSpPr>
        <p:spPr>
          <a:xfrm>
            <a:off x="5879880" y="3785400"/>
            <a:ext cx="2969280" cy="360"/>
          </a:xfrm>
          <a:prstGeom prst="line">
            <a:avLst/>
          </a:prstGeom>
          <a:ln w="19050">
            <a:solidFill>
              <a:srgbClr val="E7E6E6">
                <a:lumMod val="50000"/>
              </a:srgbClr>
            </a:solidFill>
          </a:ln>
        </p:spPr>
        <p:style>
          <a:lnRef idx="1">
            <a:schemeClr val="accent1"/>
          </a:lnRef>
          <a:fillRef idx="0">
            <a:schemeClr val="accent1"/>
          </a:fillRef>
          <a:effectRef idx="0">
            <a:schemeClr val="accent1"/>
          </a:effectRef>
          <a:fontRef idx="minor"/>
        </p:style>
      </p:sp>
      <p:grpSp>
        <p:nvGrpSpPr>
          <p:cNvPr id="72" name="グループ化 57"/>
          <p:cNvGrpSpPr/>
          <p:nvPr/>
        </p:nvGrpSpPr>
        <p:grpSpPr>
          <a:xfrm>
            <a:off x="5042520" y="3830760"/>
            <a:ext cx="739080" cy="739080"/>
            <a:chOff x="5042520" y="3830760"/>
            <a:chExt cx="739080" cy="739080"/>
          </a:xfrm>
        </p:grpSpPr>
        <p:sp>
          <p:nvSpPr>
            <p:cNvPr id="73" name="円/楕円 58"/>
            <p:cNvSpPr/>
            <p:nvPr/>
          </p:nvSpPr>
          <p:spPr>
            <a:xfrm>
              <a:off x="5042520" y="3830760"/>
              <a:ext cx="739080" cy="739080"/>
            </a:xfrm>
            <a:prstGeom prst="ellipse">
              <a:avLst/>
            </a:prstGeom>
            <a:solidFill>
              <a:schemeClr val="bg1"/>
            </a:solidFill>
            <a:ln w="19050">
              <a:solidFill>
                <a:srgbClr val="4472C4">
                  <a:lumMod val="50000"/>
                </a:srgbClr>
              </a:solidFill>
            </a:ln>
          </p:spPr>
          <p:style>
            <a:lnRef idx="2">
              <a:schemeClr val="accent1">
                <a:shade val="50000"/>
              </a:schemeClr>
            </a:lnRef>
            <a:fillRef idx="1">
              <a:schemeClr val="accent1"/>
            </a:fillRef>
            <a:effectRef idx="0">
              <a:schemeClr val="accent1"/>
            </a:effectRef>
            <a:fontRef idx="minor"/>
          </p:style>
        </p:sp>
        <p:sp>
          <p:nvSpPr>
            <p:cNvPr id="74" name="テキスト ボックス 59"/>
            <p:cNvSpPr/>
            <p:nvPr/>
          </p:nvSpPr>
          <p:spPr>
            <a:xfrm>
              <a:off x="5135040" y="4065480"/>
              <a:ext cx="569520" cy="303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1" normalizeH="0" baseline="0" noProof="0">
                  <a:ln>
                    <a:noFill/>
                  </a:ln>
                  <a:solidFill>
                    <a:srgbClr val="203864"/>
                  </a:solidFill>
                  <a:effectLst/>
                  <a:uLnTx/>
                  <a:uFillTx/>
                  <a:latin typeface="Meiryo UI"/>
                  <a:ea typeface="Meiryo UI"/>
                </a:rPr>
                <a:t>納期</a:t>
              </a:r>
              <a:endParaRPr kumimoji="1" lang="en-US" sz="1400" b="0" i="0" u="none" strike="noStrike" kern="1200" cap="none" spc="-1" normalizeH="0" baseline="0" noProof="0">
                <a:ln>
                  <a:noFill/>
                </a:ln>
                <a:solidFill>
                  <a:prstClr val="black"/>
                </a:solidFill>
                <a:effectLst/>
                <a:uLnTx/>
                <a:uFillTx/>
                <a:latin typeface="Arial"/>
              </a:endParaRPr>
            </a:p>
          </p:txBody>
        </p:sp>
      </p:grpSp>
      <p:sp>
        <p:nvSpPr>
          <p:cNvPr id="75" name="直線コネクタ 60"/>
          <p:cNvSpPr/>
          <p:nvPr/>
        </p:nvSpPr>
        <p:spPr>
          <a:xfrm>
            <a:off x="5879880" y="4987080"/>
            <a:ext cx="2969280" cy="360"/>
          </a:xfrm>
          <a:prstGeom prst="line">
            <a:avLst/>
          </a:prstGeom>
          <a:ln w="19050">
            <a:solidFill>
              <a:srgbClr val="E7E6E6">
                <a:lumMod val="50000"/>
              </a:srgbClr>
            </a:solidFill>
          </a:ln>
        </p:spPr>
        <p:style>
          <a:lnRef idx="1">
            <a:schemeClr val="accent1"/>
          </a:lnRef>
          <a:fillRef idx="0">
            <a:schemeClr val="accent1"/>
          </a:fillRef>
          <a:effectRef idx="0">
            <a:schemeClr val="accent1"/>
          </a:effectRef>
          <a:fontRef idx="minor"/>
        </p:style>
      </p:sp>
      <p:sp>
        <p:nvSpPr>
          <p:cNvPr id="76" name="テキスト ボックス 61"/>
          <p:cNvSpPr/>
          <p:nvPr/>
        </p:nvSpPr>
        <p:spPr>
          <a:xfrm>
            <a:off x="6071040" y="4206240"/>
            <a:ext cx="2777760" cy="37080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AFABAB"/>
                </a:solidFill>
                <a:effectLst/>
                <a:uLnTx/>
                <a:uFillTx/>
                <a:latin typeface="Meiryo UI"/>
                <a:ea typeface="Meiryo UI"/>
              </a:rPr>
              <a:t>納期スペース</a:t>
            </a:r>
            <a:endParaRPr kumimoji="1" lang="en-US" sz="1600" b="0" i="0" u="none" strike="noStrike" kern="1200" cap="none" spc="-1" normalizeH="0" baseline="0" noProof="0">
              <a:ln>
                <a:noFill/>
              </a:ln>
              <a:solidFill>
                <a:prstClr val="black"/>
              </a:solidFill>
              <a:effectLst/>
              <a:uLnTx/>
              <a:uFillTx/>
              <a:latin typeface="Arial"/>
            </a:endParaRPr>
          </a:p>
        </p:txBody>
      </p:sp>
      <p:sp>
        <p:nvSpPr>
          <p:cNvPr id="77" name="テキスト ボックス 62"/>
          <p:cNvSpPr/>
          <p:nvPr/>
        </p:nvSpPr>
        <p:spPr>
          <a:xfrm>
            <a:off x="6071040" y="5565960"/>
            <a:ext cx="2777760" cy="37080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AFABAB"/>
                </a:solidFill>
                <a:effectLst/>
                <a:uLnTx/>
                <a:uFillTx/>
                <a:latin typeface="Meiryo UI"/>
                <a:ea typeface="Meiryo UI"/>
              </a:rPr>
              <a:t>お見積りスペース</a:t>
            </a:r>
            <a:endParaRPr kumimoji="1" lang="en-US" sz="1600" b="0" i="0" u="none" strike="noStrike" kern="1200" cap="none" spc="-1" normalizeH="0" baseline="0" noProof="0">
              <a:ln>
                <a:noFill/>
              </a:ln>
              <a:solidFill>
                <a:prstClr val="black"/>
              </a:solidFill>
              <a:effectLst/>
              <a:uLnTx/>
              <a:uFillTx/>
              <a:latin typeface="Arial"/>
            </a:endParaRPr>
          </a:p>
        </p:txBody>
      </p:sp>
      <p:sp>
        <p:nvSpPr>
          <p:cNvPr id="78" name="テキスト ボックス 1"/>
          <p:cNvSpPr/>
          <p:nvPr/>
        </p:nvSpPr>
        <p:spPr>
          <a:xfrm>
            <a:off x="8007120" y="-148320"/>
            <a:ext cx="184320" cy="369000"/>
          </a:xfrm>
          <a:prstGeom prst="rect">
            <a:avLst/>
          </a:prstGeom>
          <a:noFill/>
          <a:ln w="0">
            <a:noFill/>
          </a:ln>
        </p:spPr>
        <p:style>
          <a:lnRef idx="0">
            <a:scrgbClr r="0" g="0" b="0"/>
          </a:lnRef>
          <a:fillRef idx="0">
            <a:scrgbClr r="0" g="0" b="0"/>
          </a:fillRef>
          <a:effectRef idx="0">
            <a:scrgbClr r="0" g="0" b="0"/>
          </a:effectRef>
          <a:fontRef idx="minor"/>
        </p:style>
      </p:sp>
      <p:pic>
        <p:nvPicPr>
          <p:cNvPr id="79" name="図 78"/>
          <p:cNvPicPr/>
          <p:nvPr/>
        </p:nvPicPr>
        <p:blipFill>
          <a:blip r:embed="rId5"/>
          <a:stretch/>
        </p:blipFill>
        <p:spPr>
          <a:xfrm>
            <a:off x="730080" y="1450080"/>
            <a:ext cx="3409920" cy="3409920"/>
          </a:xfrm>
          <a:prstGeom prst="rect">
            <a:avLst/>
          </a:prstGeom>
          <a:ln w="0">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10</a:t>
            </a:r>
            <a:r>
              <a:rPr lang="ja-JP" altLang="en-US" sz="2000" dirty="0">
                <a:solidFill>
                  <a:schemeClr val="bg1"/>
                </a:solidFill>
                <a:latin typeface="Meiryo UI" panose="020B0604030504040204" pitchFamily="34" charset="-128"/>
                <a:ea typeface="Meiryo UI" panose="020B0604030504040204" pitchFamily="34" charset="-128"/>
              </a:rPr>
              <a:t>オンス・コットンリネンランチトート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マチ付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 綿・リネン混</a:t>
            </a:r>
          </a:p>
          <a:p>
            <a:r>
              <a:rPr lang="ja-JP" altLang="en-US" sz="900" dirty="0">
                <a:latin typeface="Meiryo UI" panose="020B0604030504040204" pitchFamily="34" charset="-128"/>
                <a:ea typeface="Meiryo UI" panose="020B0604030504040204" pitchFamily="34" charset="-128"/>
              </a:rPr>
              <a:t>サイズ： 約</a:t>
            </a:r>
            <a:r>
              <a:rPr lang="en-US" altLang="ja-JP" sz="900" dirty="0">
                <a:latin typeface="Meiryo UI" panose="020B0604030504040204" pitchFamily="34" charset="-128"/>
                <a:ea typeface="Meiryo UI" panose="020B0604030504040204" pitchFamily="34" charset="-128"/>
              </a:rPr>
              <a:t>180×200×100mm(</a:t>
            </a:r>
            <a:r>
              <a:rPr lang="ja-JP" altLang="en-US" sz="900" dirty="0">
                <a:latin typeface="Meiryo UI" panose="020B0604030504040204" pitchFamily="34" charset="-128"/>
                <a:ea typeface="Meiryo UI" panose="020B0604030504040204" pitchFamily="34" charset="-128"/>
              </a:rPr>
              <a:t>間口</a:t>
            </a:r>
            <a:r>
              <a:rPr lang="en-US" altLang="ja-JP" sz="900" dirty="0">
                <a:latin typeface="Meiryo UI" panose="020B0604030504040204" pitchFamily="34" charset="-128"/>
                <a:ea typeface="Meiryo UI" panose="020B0604030504040204" pitchFamily="34" charset="-128"/>
              </a:rPr>
              <a:t>300mm)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枚単位でポリ袋入</a:t>
            </a:r>
          </a:p>
          <a:p>
            <a:r>
              <a:rPr lang="ja-JP" altLang="en-US" sz="900" dirty="0">
                <a:latin typeface="Meiryo UI" panose="020B0604030504040204" pitchFamily="34" charset="-128"/>
                <a:ea typeface="Meiryo UI" panose="020B0604030504040204" pitchFamily="34" charset="-128"/>
              </a:rPr>
              <a:t>備考：名入れ可能</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生地の特性上、色や風合いが異なる場合があります。</a:t>
            </a:r>
          </a:p>
          <a:p>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お弁当入れなどにぴったりな可愛らしいサイズ感のトート。ナチュラルな風合いの綿と涼しげなリネンをミックスした</a:t>
            </a:r>
            <a:r>
              <a:rPr lang="en-US" altLang="ja-JP" sz="1600" b="0" i="0" dirty="0">
                <a:solidFill>
                  <a:srgbClr val="333333"/>
                </a:solidFill>
                <a:effectLst/>
                <a:highlight>
                  <a:srgbClr val="FFFFFF"/>
                </a:highlight>
                <a:latin typeface="-apple-system"/>
              </a:rPr>
              <a:t>10</a:t>
            </a:r>
            <a:r>
              <a:rPr lang="ja-JP" altLang="en-US" sz="1600" b="0" i="0" dirty="0">
                <a:solidFill>
                  <a:srgbClr val="333333"/>
                </a:solidFill>
                <a:effectLst/>
                <a:highlight>
                  <a:srgbClr val="FFFFFF"/>
                </a:highlight>
                <a:latin typeface="-apple-system"/>
              </a:rPr>
              <a:t>オンスの素材で、オールシーズン使えるアイテム。特典用などにもおすすめ。</a:t>
            </a:r>
            <a:endParaRPr lang="ja-JP" altLang="en-US" sz="1600" dirty="0"/>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2" name="Picture 8">
            <a:extLst>
              <a:ext uri="{FF2B5EF4-FFF2-40B4-BE49-F238E27FC236}">
                <a16:creationId xmlns:a16="http://schemas.microsoft.com/office/drawing/2014/main" id="{20634C94-54A6-72AA-B1A2-C1230CFD06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796" y="1354942"/>
            <a:ext cx="3714322" cy="3714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18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フェアトレードコットンキャンバスファスナーポーチ</a:t>
            </a:r>
            <a:r>
              <a:rPr lang="en-US" altLang="ja-JP" sz="2000" dirty="0">
                <a:solidFill>
                  <a:schemeClr val="bg1"/>
                </a:solidFill>
                <a:latin typeface="Meiryo UI" panose="020B0604030504040204" pitchFamily="34" charset="-128"/>
                <a:ea typeface="Meiryo UI" panose="020B0604030504040204" pitchFamily="34" charset="-128"/>
              </a:rPr>
              <a:t>(M)</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コットン</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150×110×80(mm)</a:t>
            </a:r>
          </a:p>
          <a:p>
            <a:r>
              <a:rPr lang="ja-JP" altLang="en-US" sz="900" dirty="0">
                <a:latin typeface="Meiryo UI" panose="020B0604030504040204" pitchFamily="34" charset="-128"/>
                <a:ea typeface="Meiryo UI" panose="020B0604030504040204" pitchFamily="34" charset="-128"/>
              </a:rPr>
              <a:t>備   考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フェアトレードオーガニックコットン使用、取説付</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使い勝手の良い</a:t>
            </a:r>
            <a:r>
              <a:rPr lang="en-US" altLang="ja-JP" sz="1600" dirty="0">
                <a:latin typeface="Meiryo UI" panose="020B0604030504040204" pitchFamily="34" charset="-128"/>
                <a:ea typeface="Meiryo UI" panose="020B0604030504040204" pitchFamily="34" charset="-128"/>
              </a:rPr>
              <a:t>M</a:t>
            </a:r>
            <a:r>
              <a:rPr lang="ja-JP" altLang="en-US" sz="1600" dirty="0">
                <a:latin typeface="Meiryo UI" panose="020B0604030504040204" pitchFamily="34" charset="-128"/>
                <a:ea typeface="Meiryo UI" panose="020B0604030504040204" pitchFamily="34" charset="-128"/>
              </a:rPr>
              <a:t>サイズのファスナーポーチです。国際フェアトレード認証ラベル付きで地球環境に優しいアイテムのため</a:t>
            </a:r>
            <a:r>
              <a:rPr lang="en-US" altLang="ja-JP" sz="1600" dirty="0" err="1">
                <a:latin typeface="Meiryo UI" panose="020B0604030504040204" pitchFamily="34" charset="-128"/>
                <a:ea typeface="Meiryo UI" panose="020B0604030504040204" pitchFamily="34" charset="-128"/>
              </a:rPr>
              <a:t>SDgs</a:t>
            </a:r>
            <a:r>
              <a:rPr lang="ja-JP" altLang="en-US" sz="1600" dirty="0">
                <a:latin typeface="Meiryo UI" panose="020B0604030504040204" pitchFamily="34" charset="-128"/>
                <a:ea typeface="Meiryo UI" panose="020B0604030504040204" pitchFamily="34" charset="-128"/>
              </a:rPr>
              <a:t>関連のイベントやキャンペーン等にもおすすめです。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5BD0465-B4CC-50AB-102C-28A864339C46}"/>
              </a:ext>
            </a:extLst>
          </p:cNvPr>
          <p:cNvPicPr>
            <a:picLocks noChangeAspect="1"/>
          </p:cNvPicPr>
          <p:nvPr/>
        </p:nvPicPr>
        <p:blipFill>
          <a:blip r:embed="rId5"/>
          <a:stretch>
            <a:fillRect/>
          </a:stretch>
        </p:blipFill>
        <p:spPr>
          <a:xfrm>
            <a:off x="743861" y="1422052"/>
            <a:ext cx="3569630" cy="3569630"/>
          </a:xfrm>
          <a:prstGeom prst="rect">
            <a:avLst/>
          </a:prstGeom>
        </p:spPr>
      </p:pic>
    </p:spTree>
    <p:extLst>
      <p:ext uri="{BB962C8B-B14F-4D97-AF65-F5344CB8AC3E}">
        <p14:creationId xmlns:p14="http://schemas.microsoft.com/office/powerpoint/2010/main" val="1791346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LED9</a:t>
            </a:r>
            <a:r>
              <a:rPr lang="ja-JP" altLang="en-US" sz="2000" dirty="0">
                <a:solidFill>
                  <a:schemeClr val="bg1"/>
                </a:solidFill>
                <a:latin typeface="Meiryo UI" panose="020B0604030504040204" pitchFamily="34" charset="-128"/>
                <a:ea typeface="Meiryo UI" panose="020B0604030504040204" pitchFamily="34" charset="-128"/>
              </a:rPr>
              <a:t>灯カラビナ付ライト スムース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アルミ 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φ26×142</a:t>
            </a:r>
            <a:r>
              <a:rPr lang="en-US" altLang="ja-JP" sz="900" b="0" i="0" dirty="0">
                <a:solidFill>
                  <a:srgbClr val="333333"/>
                </a:solidFill>
                <a:effectLst/>
                <a:latin typeface="-apple-system"/>
              </a:rPr>
              <a:t>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単</a:t>
            </a:r>
            <a:r>
              <a:rPr lang="en-US" altLang="zh-TW" sz="900" b="0" i="0" dirty="0">
                <a:solidFill>
                  <a:srgbClr val="333333"/>
                </a:solidFill>
                <a:effectLst/>
                <a:latin typeface="-apple-system"/>
              </a:rPr>
              <a:t>4</a:t>
            </a:r>
            <a:r>
              <a:rPr lang="zh-TW" altLang="en-US" sz="900" b="0" i="0" dirty="0">
                <a:solidFill>
                  <a:srgbClr val="333333"/>
                </a:solidFill>
                <a:effectLst/>
                <a:latin typeface="-apple-system"/>
              </a:rPr>
              <a:t>乾電池</a:t>
            </a:r>
            <a:r>
              <a:rPr lang="en-US" altLang="zh-TW" sz="900" b="0" i="0" dirty="0">
                <a:solidFill>
                  <a:srgbClr val="333333"/>
                </a:solidFill>
                <a:effectLst/>
                <a:latin typeface="-apple-system"/>
              </a:rPr>
              <a:t>3</a:t>
            </a:r>
            <a:r>
              <a:rPr lang="zh-TW" altLang="en-US" sz="900" b="0" i="0" dirty="0">
                <a:solidFill>
                  <a:srgbClr val="333333"/>
                </a:solidFill>
                <a:effectLst/>
                <a:latin typeface="-apple-system"/>
              </a:rPr>
              <a:t>本</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付属</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取説付</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紙箱面</a:t>
            </a:r>
            <a:r>
              <a:rPr lang="en-US" altLang="zh-TW" sz="900" b="0" i="0" dirty="0">
                <a:solidFill>
                  <a:srgbClr val="333333"/>
                </a:solidFill>
                <a:effectLst/>
                <a:latin typeface="-apple-system"/>
              </a:rPr>
              <a:t>)</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エアパッキン</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紙箱</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スムースなクールな見た目が格好良い、すっきりとした</a:t>
            </a:r>
            <a:r>
              <a:rPr lang="en-US" altLang="ja-JP" sz="1600" b="0" i="0" dirty="0">
                <a:solidFill>
                  <a:srgbClr val="333333"/>
                </a:solidFill>
                <a:effectLst/>
                <a:latin typeface="-apple-system"/>
              </a:rPr>
              <a:t>LED</a:t>
            </a:r>
            <a:r>
              <a:rPr lang="ja-JP" altLang="en-US" sz="1600" b="0" i="0" dirty="0">
                <a:solidFill>
                  <a:srgbClr val="333333"/>
                </a:solidFill>
                <a:effectLst/>
                <a:latin typeface="-apple-system"/>
              </a:rPr>
              <a:t>ライトです。</a:t>
            </a:r>
            <a:r>
              <a:rPr lang="en-US" altLang="ja-JP" sz="1600" b="0" i="0" dirty="0">
                <a:solidFill>
                  <a:srgbClr val="333333"/>
                </a:solidFill>
                <a:effectLst/>
                <a:latin typeface="-apple-system"/>
              </a:rPr>
              <a:t>9</a:t>
            </a:r>
            <a:r>
              <a:rPr lang="ja-JP" altLang="en-US" sz="1600" b="0" i="0" dirty="0">
                <a:solidFill>
                  <a:srgbClr val="333333"/>
                </a:solidFill>
                <a:effectLst/>
                <a:latin typeface="-apple-system"/>
              </a:rPr>
              <a:t>灯でとっても明るく照らしてくれますのでキャンプ用にも災害用にもおすすめ。</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色のカラー展開からお選びください。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9711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カトラリーセット バンブーファイバー入タイプ</a:t>
            </a: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点</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50" charset="-128"/>
                <a:ea typeface="Meiryo UI" panose="020B0604030504040204" pitchFamily="50" charset="-128"/>
              </a:rPr>
              <a:t>素材：</a:t>
            </a:r>
            <a:r>
              <a:rPr lang="en-US" altLang="ja-JP" sz="900" dirty="0">
                <a:latin typeface="Meiryo UI" panose="020B0604030504040204" pitchFamily="50" charset="-128"/>
                <a:ea typeface="Meiryo UI" panose="020B0604030504040204" pitchFamily="50" charset="-128"/>
              </a:rPr>
              <a:t>PP</a:t>
            </a:r>
            <a:r>
              <a:rPr lang="ja-JP" altLang="en-US" sz="900" dirty="0">
                <a:latin typeface="Meiryo UI" panose="020B0604030504040204" pitchFamily="50" charset="-128"/>
                <a:ea typeface="Meiryo UI" panose="020B0604030504040204" pitchFamily="50" charset="-128"/>
              </a:rPr>
              <a:t>、バンブーファイバー 他</a:t>
            </a:r>
          </a:p>
          <a:p>
            <a:pPr>
              <a:tabLst>
                <a:tab pos="542925" algn="l"/>
                <a:tab pos="715963" algn="l"/>
              </a:tabLst>
            </a:pPr>
            <a:r>
              <a:rPr lang="ja-JP" altLang="en-US" sz="900" dirty="0">
                <a:latin typeface="Meiryo UI" panose="020B0604030504040204" pitchFamily="50" charset="-128"/>
                <a:ea typeface="Meiryo UI" panose="020B0604030504040204" pitchFamily="50" charset="-128"/>
              </a:rPr>
              <a:t>サイズ：ケース</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約</a:t>
            </a:r>
            <a:r>
              <a:rPr lang="en-US" altLang="ja-JP" sz="900" dirty="0">
                <a:latin typeface="Meiryo UI" panose="020B0604030504040204" pitchFamily="50" charset="-128"/>
                <a:ea typeface="Meiryo UI" panose="020B0604030504040204" pitchFamily="50" charset="-128"/>
              </a:rPr>
              <a:t>W54×H26×D207(mm)</a:t>
            </a:r>
            <a:r>
              <a:rPr lang="ja-JP" altLang="en-US" sz="900" dirty="0">
                <a:latin typeface="Meiryo UI" panose="020B0604030504040204" pitchFamily="50" charset="-128"/>
                <a:ea typeface="Meiryo UI" panose="020B0604030504040204" pitchFamily="50" charset="-128"/>
              </a:rPr>
              <a:t>、スプーン</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組み立て時約</a:t>
            </a:r>
            <a:r>
              <a:rPr lang="en-US" altLang="ja-JP" sz="900" dirty="0">
                <a:latin typeface="Meiryo UI" panose="020B0604030504040204" pitchFamily="50" charset="-128"/>
                <a:ea typeface="Meiryo UI" panose="020B0604030504040204" pitchFamily="50" charset="-128"/>
              </a:rPr>
              <a:t>W31×H160(mm)</a:t>
            </a:r>
            <a:r>
              <a:rPr lang="ja-JP" altLang="en-US" sz="900" dirty="0">
                <a:latin typeface="Meiryo UI" panose="020B0604030504040204" pitchFamily="50" charset="-128"/>
                <a:ea typeface="Meiryo UI" panose="020B0604030504040204" pitchFamily="50" charset="-128"/>
              </a:rPr>
              <a:t>、フォーク</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約</a:t>
            </a:r>
            <a:r>
              <a:rPr lang="en-US" altLang="ja-JP" sz="900" dirty="0">
                <a:latin typeface="Meiryo UI" panose="020B0604030504040204" pitchFamily="50" charset="-128"/>
                <a:ea typeface="Meiryo UI" panose="020B0604030504040204" pitchFamily="50" charset="-128"/>
              </a:rPr>
              <a:t>W27×H154(mm)</a:t>
            </a:r>
            <a:r>
              <a:rPr lang="ja-JP" altLang="en-US" sz="900" dirty="0">
                <a:latin typeface="Meiryo UI" panose="020B0604030504040204" pitchFamily="50" charset="-128"/>
                <a:ea typeface="Meiryo UI" panose="020B0604030504040204" pitchFamily="50" charset="-128"/>
              </a:rPr>
              <a:t>、箸</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約</a:t>
            </a:r>
            <a:r>
              <a:rPr lang="en-US" altLang="ja-JP" sz="900" dirty="0">
                <a:latin typeface="Meiryo UI" panose="020B0604030504040204" pitchFamily="50" charset="-128"/>
                <a:ea typeface="Meiryo UI" panose="020B0604030504040204" pitchFamily="50" charset="-128"/>
              </a:rPr>
              <a:t>185(mm)</a:t>
            </a:r>
          </a:p>
          <a:p>
            <a:pPr>
              <a:tabLst>
                <a:tab pos="542925" algn="l"/>
                <a:tab pos="715963" algn="l"/>
              </a:tabLst>
            </a:pPr>
            <a:r>
              <a:rPr lang="ja-JP" altLang="en-US" sz="900" dirty="0">
                <a:latin typeface="Meiryo UI" panose="020B0604030504040204" pitchFamily="50" charset="-128"/>
                <a:ea typeface="Meiryo UI" panose="020B0604030504040204" pitchFamily="50" charset="-128"/>
              </a:rPr>
              <a:t>付属：取説付き</a:t>
            </a:r>
          </a:p>
          <a:p>
            <a:pPr>
              <a:tabLst>
                <a:tab pos="542925" algn="l"/>
                <a:tab pos="715963" algn="l"/>
              </a:tabLst>
            </a:pPr>
            <a:r>
              <a:rPr lang="ja-JP" altLang="en-US" sz="900" dirty="0">
                <a:latin typeface="Meiryo UI" panose="020B0604030504040204" pitchFamily="50" charset="-128"/>
                <a:ea typeface="Meiryo UI" panose="020B0604030504040204" pitchFamily="50" charset="-128"/>
              </a:rPr>
              <a:t>包装：</a:t>
            </a:r>
            <a:r>
              <a:rPr lang="en-US" altLang="ja-JP" sz="900" dirty="0">
                <a:latin typeface="Meiryo UI" panose="020B0604030504040204" pitchFamily="50" charset="-128"/>
                <a:ea typeface="Meiryo UI" panose="020B0604030504040204" pitchFamily="50" charset="-128"/>
              </a:rPr>
              <a:t>PP</a:t>
            </a:r>
            <a:r>
              <a:rPr lang="ja-JP" altLang="en-US" sz="900" dirty="0">
                <a:latin typeface="Meiryo UI" panose="020B0604030504040204" pitchFamily="50" charset="-128"/>
                <a:ea typeface="Meiryo UI" panose="020B0604030504040204" pitchFamily="50" charset="-128"/>
              </a:rPr>
              <a:t>袋</a:t>
            </a:r>
            <a:endParaRPr lang="en-US" altLang="ja-JP" sz="900" b="0" i="0" dirty="0">
              <a:solidFill>
                <a:srgbClr val="333333"/>
              </a:solidFill>
              <a:effectLst/>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Meiryo UI" panose="020B0604030504040204" pitchFamily="50" charset="-128"/>
                <a:ea typeface="Meiryo UI" panose="020B0604030504040204" pitchFamily="50" charset="-128"/>
              </a:rPr>
              <a:t>スプーン、フォーク、お箸の</a:t>
            </a:r>
            <a:r>
              <a:rPr lang="en-US" altLang="ja-JP" sz="1600" b="0" i="0" dirty="0">
                <a:solidFill>
                  <a:srgbClr val="333333"/>
                </a:solidFill>
                <a:effectLst/>
                <a:latin typeface="Meiryo UI" panose="020B0604030504040204" pitchFamily="50" charset="-128"/>
                <a:ea typeface="Meiryo UI" panose="020B0604030504040204" pitchFamily="50" charset="-128"/>
              </a:rPr>
              <a:t>3</a:t>
            </a:r>
            <a:r>
              <a:rPr lang="ja-JP" altLang="en-US" sz="1600" b="0" i="0" dirty="0">
                <a:solidFill>
                  <a:srgbClr val="333333"/>
                </a:solidFill>
                <a:effectLst/>
                <a:latin typeface="Meiryo UI" panose="020B0604030504040204" pitchFamily="50" charset="-128"/>
                <a:ea typeface="Meiryo UI" panose="020B0604030504040204" pitchFamily="50" charset="-128"/>
              </a:rPr>
              <a:t>点をコンパクトに携帯できる、折りたたみ式のカトラリーセットです。繰り返し使用できるため地球環境に優しく、</a:t>
            </a:r>
            <a:r>
              <a:rPr lang="en-US" altLang="ja-JP" sz="1600" b="0" i="0" dirty="0">
                <a:solidFill>
                  <a:srgbClr val="333333"/>
                </a:solidFill>
                <a:effectLst/>
                <a:latin typeface="Meiryo UI" panose="020B0604030504040204" pitchFamily="50" charset="-128"/>
                <a:ea typeface="Meiryo UI" panose="020B0604030504040204" pitchFamily="50" charset="-128"/>
              </a:rPr>
              <a:t>3</a:t>
            </a:r>
            <a:r>
              <a:rPr lang="ja-JP" altLang="en-US" sz="1600" b="0" i="0" dirty="0">
                <a:solidFill>
                  <a:srgbClr val="333333"/>
                </a:solidFill>
                <a:effectLst/>
                <a:latin typeface="Meiryo UI" panose="020B0604030504040204" pitchFamily="50" charset="-128"/>
                <a:ea typeface="Meiryo UI" panose="020B0604030504040204" pitchFamily="50" charset="-128"/>
              </a:rPr>
              <a:t>色のカラー展開から自由にお選びいただけます。</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7222A8FE-14AB-815C-C5B7-04AA4E485851}"/>
              </a:ext>
            </a:extLst>
          </p:cNvPr>
          <p:cNvPicPr>
            <a:picLocks noChangeAspect="1"/>
          </p:cNvPicPr>
          <p:nvPr/>
        </p:nvPicPr>
        <p:blipFill>
          <a:blip r:embed="rId5"/>
          <a:stretch>
            <a:fillRect/>
          </a:stretch>
        </p:blipFill>
        <p:spPr>
          <a:xfrm>
            <a:off x="686818" y="1411959"/>
            <a:ext cx="3560089" cy="3560089"/>
          </a:xfrm>
          <a:prstGeom prst="rect">
            <a:avLst/>
          </a:prstGeom>
        </p:spPr>
      </p:pic>
    </p:spTree>
    <p:extLst>
      <p:ext uri="{BB962C8B-B14F-4D97-AF65-F5344CB8AC3E}">
        <p14:creationId xmlns:p14="http://schemas.microsoft.com/office/powerpoint/2010/main" val="3051531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カラビナソーラーライト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105×40×15mm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機　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電源</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ソーラー</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/108×43×17mm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太陽光で充電できるため電源いらずで、便利な手のひらサイズのコンパクトで可愛らしいライトです。名入れプリントも可能ですので、オリジナルグッズやノベルティアイテムとしてもおすすめです。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391775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エマージェンシーボトルキット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材：ボトル：</a:t>
            </a:r>
            <a:r>
              <a:rPr lang="en-US" altLang="ja-JP" sz="900" dirty="0">
                <a:latin typeface="Meiryo UI" panose="020B0604030504040204" pitchFamily="34" charset="-128"/>
                <a:ea typeface="Meiryo UI" panose="020B0604030504040204" pitchFamily="34" charset="-128"/>
              </a:rPr>
              <a:t>AS</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：ボトル：</a:t>
            </a:r>
            <a:r>
              <a:rPr lang="el-GR" altLang="ja-JP" sz="900" dirty="0">
                <a:latin typeface="Meiryo UI" panose="020B0604030504040204" pitchFamily="34" charset="-128"/>
                <a:ea typeface="Meiryo UI" panose="020B0604030504040204" pitchFamily="34" charset="-128"/>
              </a:rPr>
              <a:t>φ75×190</a:t>
            </a:r>
            <a:r>
              <a:rPr lang="en-US"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（包装形態：化粧箱：</a:t>
            </a:r>
            <a:r>
              <a:rPr lang="en-US" altLang="ja-JP" sz="900" dirty="0">
                <a:latin typeface="Meiryo UI" panose="020B0604030504040204" pitchFamily="34" charset="-128"/>
                <a:ea typeface="Meiryo UI" panose="020B0604030504040204" pitchFamily="34" charset="-128"/>
              </a:rPr>
              <a:t>80×80×200mm</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190g</a:t>
            </a:r>
          </a:p>
          <a:p>
            <a:r>
              <a:rPr lang="ja-JP" altLang="en-US" sz="900">
                <a:latin typeface="Meiryo UI" panose="020B0604030504040204" pitchFamily="34" charset="-128"/>
                <a:ea typeface="Meiryo UI" panose="020B0604030504040204" pitchFamily="34" charset="-128"/>
              </a:rPr>
              <a:t>付属品：セット内容：ウォーターボトル（満水容量</a:t>
            </a:r>
            <a:r>
              <a:rPr lang="en-US" altLang="ja-JP" sz="900" dirty="0">
                <a:latin typeface="Meiryo UI" panose="020B0604030504040204" pitchFamily="34" charset="-128"/>
                <a:ea typeface="Meiryo UI" panose="020B0604030504040204" pitchFamily="34" charset="-128"/>
              </a:rPr>
              <a:t>690ml)</a:t>
            </a:r>
            <a:r>
              <a:rPr lang="ja-JP" altLang="en-US" sz="900">
                <a:latin typeface="Meiryo UI" panose="020B0604030504040204" pitchFamily="34" charset="-128"/>
                <a:ea typeface="Meiryo UI" panose="020B0604030504040204" pitchFamily="34" charset="-128"/>
              </a:rPr>
              <a:t>・懐中電灯、</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防寒用アルミシート、マスク、救急絆創膏</a:t>
            </a:r>
            <a:r>
              <a:rPr lang="en-US" altLang="ja-JP" sz="900" dirty="0">
                <a:latin typeface="Meiryo UI" panose="020B0604030504040204" pitchFamily="34" charset="-128"/>
                <a:ea typeface="Meiryo UI" panose="020B0604030504040204" pitchFamily="34" charset="-128"/>
              </a:rPr>
              <a:t>2</a:t>
            </a:r>
            <a:r>
              <a:rPr lang="ja-JP" altLang="en-US" sz="900">
                <a:latin typeface="Meiryo UI" panose="020B0604030504040204" pitchFamily="34" charset="-128"/>
                <a:ea typeface="Meiryo UI" panose="020B0604030504040204" pitchFamily="34" charset="-128"/>
              </a:rPr>
              <a:t>枚</a:t>
            </a:r>
          </a:p>
          <a:p>
            <a:r>
              <a:rPr lang="ja-JP" altLang="en-US" sz="900">
                <a:latin typeface="Meiryo UI" panose="020B0604030504040204" pitchFamily="34" charset="-128"/>
                <a:ea typeface="Meiryo UI" panose="020B0604030504040204" pitchFamily="34" charset="-128"/>
              </a:rPr>
              <a:t>生産国：日本国内でセット加工しています。</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考：電池（懐中電灯）：単</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電池</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本使用（別売</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携帯がしやすいウォーターボトルに非常時重宝する懐中電灯、防寒用アルミシート、マスク、救急絆創膏をセットしました。ご家庭で必要なものを追加封入して常備する事もできます。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11455E0-9B11-7C4C-961F-141378B54FA9}"/>
              </a:ext>
            </a:extLst>
          </p:cNvPr>
          <p:cNvPicPr>
            <a:picLocks noChangeAspect="1"/>
          </p:cNvPicPr>
          <p:nvPr/>
        </p:nvPicPr>
        <p:blipFill>
          <a:blip r:embed="rId5"/>
          <a:stretch>
            <a:fillRect/>
          </a:stretch>
        </p:blipFill>
        <p:spPr>
          <a:xfrm>
            <a:off x="366315" y="1743476"/>
            <a:ext cx="4212984" cy="3078719"/>
          </a:xfrm>
          <a:prstGeom prst="rect">
            <a:avLst/>
          </a:prstGeom>
        </p:spPr>
      </p:pic>
    </p:spTree>
    <p:extLst>
      <p:ext uri="{BB962C8B-B14F-4D97-AF65-F5344CB8AC3E}">
        <p14:creationId xmlns:p14="http://schemas.microsoft.com/office/powerpoint/2010/main" val="2134174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A5</a:t>
            </a:r>
            <a:r>
              <a:rPr lang="ja-JP" altLang="en-US" sz="2000">
                <a:solidFill>
                  <a:schemeClr val="bg1"/>
                </a:solidFill>
                <a:latin typeface="Meiryo UI" panose="020B0604030504040204" pitchFamily="34" charset="-128"/>
                <a:ea typeface="Meiryo UI" panose="020B0604030504040204" pitchFamily="34" charset="-128"/>
              </a:rPr>
              <a:t>リングノート マット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材：紙</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70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)､PP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152×211×12mm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ブラックとホワイトの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色ラインナップから選べる</a:t>
            </a:r>
            <a:r>
              <a:rPr lang="en-US" altLang="ja-JP" sz="1600" dirty="0">
                <a:latin typeface="Meiryo UI" panose="020B0604030504040204" pitchFamily="34" charset="-128"/>
                <a:ea typeface="Meiryo UI" panose="020B0604030504040204" pitchFamily="34" charset="-128"/>
              </a:rPr>
              <a:t>A5</a:t>
            </a:r>
            <a:r>
              <a:rPr lang="ja-JP" altLang="en-US" sz="1600">
                <a:latin typeface="Meiryo UI" panose="020B0604030504040204" pitchFamily="34" charset="-128"/>
                <a:ea typeface="Meiryo UI" panose="020B0604030504040204" pitchFamily="34" charset="-128"/>
              </a:rPr>
              <a:t>サイズのノートです。どんなデザインにもマッチするシンプルな仕様ですので、ノベルティにも記念用にも幅広くご活用いただけます。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2910B805-7F84-644C-AAA2-095F1C5974B5}"/>
              </a:ext>
            </a:extLst>
          </p:cNvPr>
          <p:cNvPicPr>
            <a:picLocks noChangeAspect="1"/>
          </p:cNvPicPr>
          <p:nvPr/>
        </p:nvPicPr>
        <p:blipFill>
          <a:blip r:embed="rId5"/>
          <a:stretch>
            <a:fillRect/>
          </a:stretch>
        </p:blipFill>
        <p:spPr>
          <a:xfrm>
            <a:off x="343877" y="1521690"/>
            <a:ext cx="4121391" cy="3266465"/>
          </a:xfrm>
          <a:prstGeom prst="rect">
            <a:avLst/>
          </a:prstGeom>
        </p:spPr>
      </p:pic>
    </p:spTree>
    <p:extLst>
      <p:ext uri="{BB962C8B-B14F-4D97-AF65-F5344CB8AC3E}">
        <p14:creationId xmlns:p14="http://schemas.microsoft.com/office/powerpoint/2010/main" val="523917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書キ込メル保存容器 </a:t>
            </a:r>
            <a:r>
              <a:rPr lang="en-US" altLang="ja-JP" sz="2000" dirty="0">
                <a:solidFill>
                  <a:schemeClr val="bg1"/>
                </a:solidFill>
                <a:latin typeface="Meiryo UI" panose="020B0604030504040204" pitchFamily="34" charset="-128"/>
                <a:ea typeface="Meiryo UI" panose="020B0604030504040204" pitchFamily="34" charset="-128"/>
              </a:rPr>
              <a:t>400ml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シリコーンゴム</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124×53×124mm </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400ml</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電子レンジ対応可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蓋に油性ボールペンで書き込める上、簡単に洗い落とせて何度でも繰り返し使える、</a:t>
            </a:r>
            <a:r>
              <a:rPr lang="en-US" altLang="ja-JP" sz="1600" dirty="0">
                <a:latin typeface="Meiryo UI" panose="020B0604030504040204" pitchFamily="34" charset="-128"/>
                <a:ea typeface="Meiryo UI" panose="020B0604030504040204" pitchFamily="34" charset="-128"/>
              </a:rPr>
              <a:t>400ml</a:t>
            </a:r>
            <a:r>
              <a:rPr lang="ja-JP" altLang="en-US" sz="1600">
                <a:latin typeface="Meiryo UI" panose="020B0604030504040204" pitchFamily="34" charset="-128"/>
                <a:ea typeface="Meiryo UI" panose="020B0604030504040204" pitchFamily="34" charset="-128"/>
              </a:rPr>
              <a:t>サイズの保存容器。オリジナル名入れは側面に可能で、カラーはブラックとホワイトから選択可能。</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AFBFEDA-CD8F-6C4E-9EA8-50EEB0DAAD55}"/>
              </a:ext>
            </a:extLst>
          </p:cNvPr>
          <p:cNvPicPr>
            <a:picLocks noChangeAspect="1"/>
          </p:cNvPicPr>
          <p:nvPr/>
        </p:nvPicPr>
        <p:blipFill>
          <a:blip r:embed="rId5"/>
          <a:stretch>
            <a:fillRect/>
          </a:stretch>
        </p:blipFill>
        <p:spPr>
          <a:xfrm>
            <a:off x="412213" y="1812479"/>
            <a:ext cx="4262823" cy="3026857"/>
          </a:xfrm>
          <a:prstGeom prst="rect">
            <a:avLst/>
          </a:prstGeom>
        </p:spPr>
      </p:pic>
    </p:spTree>
    <p:extLst>
      <p:ext uri="{BB962C8B-B14F-4D97-AF65-F5344CB8AC3E}">
        <p14:creationId xmlns:p14="http://schemas.microsoft.com/office/powerpoint/2010/main" val="2955613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ウォーターバッグ </a:t>
            </a:r>
            <a:r>
              <a:rPr lang="en-US" altLang="ja-JP" sz="2000" dirty="0">
                <a:solidFill>
                  <a:schemeClr val="bg1"/>
                </a:solidFill>
                <a:latin typeface="Meiryo UI" panose="020B0604030504040204" pitchFamily="34" charset="-128"/>
                <a:ea typeface="Meiryo UI" panose="020B0604030504040204" pitchFamily="34" charset="-128"/>
              </a:rPr>
              <a:t>5</a:t>
            </a:r>
            <a:r>
              <a:rPr lang="en"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PET</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ナイロン、</a:t>
            </a:r>
            <a:r>
              <a:rPr lang="en" altLang="ja-JP" sz="900" dirty="0">
                <a:latin typeface="Meiryo UI" panose="020B0604030504040204" pitchFamily="34" charset="-128"/>
                <a:ea typeface="Meiryo UI" panose="020B0604030504040204" pitchFamily="34" charset="-128"/>
              </a:rPr>
              <a:t>PE </a:t>
            </a:r>
            <a:r>
              <a:rPr lang="ja-JP" altLang="en-US" sz="900">
                <a:latin typeface="Meiryo UI" panose="020B0604030504040204" pitchFamily="34" charset="-128"/>
                <a:ea typeface="Meiryo UI" panose="020B0604030504040204" pitchFamily="34" charset="-128"/>
              </a:rPr>
              <a:t>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310×330×160(mm)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5L</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折りたたみ式で使わないときはコンパクトに仕舞えるウォーターバッグです。アウトドアイベントなどはもちろん、災害時などにも非常に役立ちますので備えておくと安心。是非ご活用ください。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145C19E-93AE-CE40-8370-895E17A922DD}"/>
              </a:ext>
            </a:extLst>
          </p:cNvPr>
          <p:cNvPicPr>
            <a:picLocks noChangeAspect="1"/>
          </p:cNvPicPr>
          <p:nvPr/>
        </p:nvPicPr>
        <p:blipFill>
          <a:blip r:embed="rId5"/>
          <a:stretch>
            <a:fillRect/>
          </a:stretch>
        </p:blipFill>
        <p:spPr>
          <a:xfrm>
            <a:off x="906983" y="1438967"/>
            <a:ext cx="3076979" cy="3588138"/>
          </a:xfrm>
          <a:prstGeom prst="rect">
            <a:avLst/>
          </a:prstGeom>
        </p:spPr>
      </p:pic>
    </p:spTree>
    <p:extLst>
      <p:ext uri="{BB962C8B-B14F-4D97-AF65-F5344CB8AC3E}">
        <p14:creationId xmlns:p14="http://schemas.microsoft.com/office/powerpoint/2010/main" val="3067591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ホワイトボード型</a:t>
            </a:r>
            <a:r>
              <a:rPr lang="en-US" altLang="ja-JP" sz="2000" dirty="0">
                <a:solidFill>
                  <a:schemeClr val="bg1"/>
                </a:solidFill>
                <a:latin typeface="Meiryo UI" panose="020B0604030504040204" pitchFamily="34" charset="-128"/>
                <a:ea typeface="Meiryo UI" panose="020B0604030504040204" pitchFamily="34" charset="-128"/>
              </a:rPr>
              <a:t>A5</a:t>
            </a:r>
            <a:r>
              <a:rPr lang="ja-JP" altLang="en-US" sz="2000" dirty="0">
                <a:solidFill>
                  <a:schemeClr val="bg1"/>
                </a:solidFill>
                <a:latin typeface="Meiryo UI" panose="020B0604030504040204" pitchFamily="34" charset="-128"/>
                <a:ea typeface="Meiryo UI" panose="020B0604030504040204" pitchFamily="34" charset="-128"/>
              </a:rPr>
              <a:t>ノート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素材：紙、</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210×153×12(mm)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注意事項：ホワイトボード</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8</a:t>
            </a:r>
            <a:r>
              <a:rPr lang="ja-JP" altLang="en-US" sz="900" dirty="0">
                <a:latin typeface="Meiryo UI" panose="020B0604030504040204" pitchFamily="34" charset="-128"/>
                <a:ea typeface="Meiryo UI" panose="020B0604030504040204" pitchFamily="34" charset="-128"/>
              </a:rPr>
              <a:t>ページ）、クリアシート（</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枚）、ホワイトボード専用マーカー</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本、取説付</a:t>
            </a:r>
          </a:p>
          <a:p>
            <a:r>
              <a:rPr lang="ja-JP" altLang="en-US" sz="900" dirty="0">
                <a:latin typeface="Meiryo UI" panose="020B0604030504040204" pitchFamily="34" charset="-128"/>
                <a:ea typeface="Meiryo UI" panose="020B0604030504040204" pitchFamily="34" charset="-128"/>
              </a:rPr>
              <a:t>備考：ホワイトボード</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8</a:t>
            </a:r>
            <a:r>
              <a:rPr lang="ja-JP" altLang="en-US" sz="900" dirty="0">
                <a:latin typeface="Meiryo UI" panose="020B0604030504040204" pitchFamily="34" charset="-128"/>
                <a:ea typeface="Meiryo UI" panose="020B0604030504040204" pitchFamily="34" charset="-128"/>
              </a:rPr>
              <a:t>ページ）、クリアシート（</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枚）、ホワイトボード専用マーカー</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本、取説付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en-US" altLang="ja-JP" sz="1600" dirty="0"/>
              <a:t>A5</a:t>
            </a:r>
            <a:r>
              <a:rPr lang="ja-JP" altLang="en-US" sz="1600" dirty="0"/>
              <a:t>サイズでコンパクトなため持ち歩きにも便利な、ホワイトボード型のノートです。カラーバリエーションはホワイトとブラックの二色展開。ペーパーレス化にも貢献できるアイテムです。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6" name="図 65">
            <a:extLst>
              <a:ext uri="{FF2B5EF4-FFF2-40B4-BE49-F238E27FC236}">
                <a16:creationId xmlns:a16="http://schemas.microsoft.com/office/drawing/2014/main" id="{1A46335A-0A9A-2806-3A3C-E871491AE1FB}"/>
              </a:ext>
            </a:extLst>
          </p:cNvPr>
          <p:cNvPicPr>
            <a:picLocks noChangeAspect="1"/>
          </p:cNvPicPr>
          <p:nvPr/>
        </p:nvPicPr>
        <p:blipFill>
          <a:blip r:embed="rId5"/>
          <a:stretch>
            <a:fillRect/>
          </a:stretch>
        </p:blipFill>
        <p:spPr>
          <a:xfrm>
            <a:off x="714901" y="1390748"/>
            <a:ext cx="3528349" cy="3528349"/>
          </a:xfrm>
          <a:prstGeom prst="rect">
            <a:avLst/>
          </a:prstGeom>
        </p:spPr>
      </p:pic>
    </p:spTree>
    <p:extLst>
      <p:ext uri="{BB962C8B-B14F-4D97-AF65-F5344CB8AC3E}">
        <p14:creationId xmlns:p14="http://schemas.microsoft.com/office/powerpoint/2010/main" val="2885251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ルーム＆トーチライト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素材：ポリプロピレン、ポリスチレン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190×76×58mm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198×81×62mm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 単三乾電池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角度調整できるスタンドとして、吊り下げるトーチとして、さらに懐中電灯としても利用できる便利なライトです。非常用としても優秀なため、防災イベント等の特典用などにもおすすめ。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4" name="図 43">
            <a:extLst>
              <a:ext uri="{FF2B5EF4-FFF2-40B4-BE49-F238E27FC236}">
                <a16:creationId xmlns:a16="http://schemas.microsoft.com/office/drawing/2014/main" id="{166E3897-D833-5734-C943-D48F9DEB58FB}"/>
              </a:ext>
            </a:extLst>
          </p:cNvPr>
          <p:cNvPicPr>
            <a:picLocks noChangeAspect="1"/>
          </p:cNvPicPr>
          <p:nvPr/>
        </p:nvPicPr>
        <p:blipFill>
          <a:blip r:embed="rId5"/>
          <a:stretch>
            <a:fillRect/>
          </a:stretch>
        </p:blipFill>
        <p:spPr>
          <a:xfrm>
            <a:off x="665349" y="1371902"/>
            <a:ext cx="3696652" cy="3696652"/>
          </a:xfrm>
          <a:prstGeom prst="rect">
            <a:avLst/>
          </a:prstGeom>
        </p:spPr>
      </p:pic>
    </p:spTree>
    <p:extLst>
      <p:ext uri="{BB962C8B-B14F-4D97-AF65-F5344CB8AC3E}">
        <p14:creationId xmlns:p14="http://schemas.microsoft.com/office/powerpoint/2010/main" val="2893348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不織布保冷スクエアコンビトート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材：不織布</a:t>
            </a:r>
            <a:r>
              <a:rPr lang="en-US" altLang="ja-JP" sz="900" dirty="0">
                <a:latin typeface="Meiryo UI" panose="020B0604030504040204" pitchFamily="34" charset="-128"/>
                <a:ea typeface="Meiryo UI" panose="020B0604030504040204" pitchFamily="34" charset="-128"/>
              </a:rPr>
              <a:t>(PP)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330×330×170mm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30×580mm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18L</a:t>
            </a: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考：レッド・ディープブルー・ブラウン</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軽量で耐久性にも優れた不織布素材の内側に保冷効果を持たせた、レジャー用などに大変おすすめのオシャレな配色のトートです。カラー展開もありますので名入れデザインに合わせてお選び下さい。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
        <p:nvSpPr>
          <p:cNvPr id="5" name="テキスト ボックス 4">
            <a:extLst>
              <a:ext uri="{FF2B5EF4-FFF2-40B4-BE49-F238E27FC236}">
                <a16:creationId xmlns:a16="http://schemas.microsoft.com/office/drawing/2014/main" id="{19C8744F-D010-C245-A93A-E381677622BF}"/>
              </a:ext>
            </a:extLst>
          </p:cNvPr>
          <p:cNvSpPr txBox="1"/>
          <p:nvPr/>
        </p:nvSpPr>
        <p:spPr>
          <a:xfrm>
            <a:off x="2412460" y="2075234"/>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59A1B8AB-C798-C643-AF0F-1E530ECD8D5F}"/>
              </a:ext>
            </a:extLst>
          </p:cNvPr>
          <p:cNvPicPr>
            <a:picLocks noChangeAspect="1"/>
          </p:cNvPicPr>
          <p:nvPr/>
        </p:nvPicPr>
        <p:blipFill>
          <a:blip r:embed="rId5"/>
          <a:stretch>
            <a:fillRect/>
          </a:stretch>
        </p:blipFill>
        <p:spPr>
          <a:xfrm>
            <a:off x="542358" y="1365266"/>
            <a:ext cx="3757655" cy="3664490"/>
          </a:xfrm>
          <a:prstGeom prst="rect">
            <a:avLst/>
          </a:prstGeom>
        </p:spPr>
      </p:pic>
    </p:spTree>
    <p:extLst>
      <p:ext uri="{BB962C8B-B14F-4D97-AF65-F5344CB8AC3E}">
        <p14:creationId xmlns:p14="http://schemas.microsoft.com/office/powerpoint/2010/main" val="3509188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バンブータンブラー </a:t>
            </a:r>
            <a:r>
              <a:rPr lang="en-US" altLang="ja-JP" sz="2000" dirty="0">
                <a:solidFill>
                  <a:schemeClr val="bg1"/>
                </a:solidFill>
                <a:latin typeface="Meiryo UI" panose="020B0604030504040204" pitchFamily="34" charset="-128"/>
                <a:ea typeface="Meiryo UI" panose="020B0604030504040204" pitchFamily="34" charset="-128"/>
              </a:rPr>
              <a:t>280ml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材：バンブーファイバー、コーンパウダー、メラミン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φ78×94</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280ml</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90℃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考：レッド・ブラック・カーキ・ホワイト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軽くて割れにくいバンブー素材を使ったシンプルな</a:t>
            </a:r>
            <a:r>
              <a:rPr lang="en-US" altLang="ja-JP" sz="1600" dirty="0">
                <a:latin typeface="Meiryo UI" panose="020B0604030504040204" pitchFamily="34" charset="-128"/>
                <a:ea typeface="Meiryo UI" panose="020B0604030504040204" pitchFamily="34" charset="-128"/>
              </a:rPr>
              <a:t>280ml</a:t>
            </a:r>
            <a:r>
              <a:rPr lang="ja-JP" altLang="en-US" sz="1600">
                <a:latin typeface="Meiryo UI" panose="020B0604030504040204" pitchFamily="34" charset="-128"/>
                <a:ea typeface="Meiryo UI" panose="020B0604030504040204" pitchFamily="34" charset="-128"/>
              </a:rPr>
              <a:t>タンブラーです。マットな質感はどんな名入れデザインとも相性が良いため、様々なイベントやキャンペーンの販促用におすすめです！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3E1AB08D-2128-2D47-B54D-2EE49FA31C3F}"/>
              </a:ext>
            </a:extLst>
          </p:cNvPr>
          <p:cNvPicPr>
            <a:picLocks noChangeAspect="1"/>
          </p:cNvPicPr>
          <p:nvPr/>
        </p:nvPicPr>
        <p:blipFill>
          <a:blip r:embed="rId5"/>
          <a:stretch>
            <a:fillRect/>
          </a:stretch>
        </p:blipFill>
        <p:spPr>
          <a:xfrm>
            <a:off x="535803" y="1674176"/>
            <a:ext cx="3919219" cy="3112321"/>
          </a:xfrm>
          <a:prstGeom prst="rect">
            <a:avLst/>
          </a:prstGeom>
        </p:spPr>
      </p:pic>
    </p:spTree>
    <p:extLst>
      <p:ext uri="{BB962C8B-B14F-4D97-AF65-F5344CB8AC3E}">
        <p14:creationId xmlns:p14="http://schemas.microsoft.com/office/powerpoint/2010/main" val="139066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カトラリーセット麦わら入りタイプロング</a:t>
            </a: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点</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、麦わら　他</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：ケース／約</a:t>
            </a:r>
            <a:r>
              <a:rPr lang="en-US" altLang="ja-JP" sz="900" dirty="0">
                <a:latin typeface="Meiryo UI" panose="020B0604030504040204" pitchFamily="34" charset="-128"/>
                <a:ea typeface="Meiryo UI" panose="020B0604030504040204" pitchFamily="34" charset="-128"/>
              </a:rPr>
              <a:t>W57×H24×D210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スプーン／約</a:t>
            </a:r>
            <a:r>
              <a:rPr lang="en-US" altLang="ja-JP" sz="900" dirty="0">
                <a:latin typeface="Meiryo UI" panose="020B0604030504040204" pitchFamily="34" charset="-128"/>
                <a:ea typeface="Meiryo UI" panose="020B0604030504040204" pitchFamily="34" charset="-128"/>
              </a:rPr>
              <a:t>W42×H180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フォーク／約</a:t>
            </a:r>
            <a:r>
              <a:rPr lang="en-US" altLang="ja-JP" sz="900" dirty="0">
                <a:latin typeface="Meiryo UI" panose="020B0604030504040204" pitchFamily="34" charset="-128"/>
                <a:ea typeface="Meiryo UI" panose="020B0604030504040204" pitchFamily="34" charset="-128"/>
              </a:rPr>
              <a:t>W27×H175</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箸／約</a:t>
            </a:r>
            <a:r>
              <a:rPr lang="en-US" altLang="ja-JP" sz="900" dirty="0">
                <a:latin typeface="Meiryo UI" panose="020B0604030504040204" pitchFamily="34" charset="-128"/>
                <a:ea typeface="Meiryo UI" panose="020B0604030504040204" pitchFamily="34" charset="-128"/>
              </a:rPr>
              <a:t>H188</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本来破棄される麦わらを配合し、使用するプラスチック量を減らして作られたエコなカトラリーセットです。スプーン・フォーク・箸の</a:t>
            </a:r>
            <a:r>
              <a:rPr lang="en-US" altLang="ja-JP" sz="1600" dirty="0">
                <a:latin typeface="Meiryo UI" panose="020B0604030504040204" pitchFamily="34" charset="-128"/>
                <a:ea typeface="Meiryo UI" panose="020B0604030504040204" pitchFamily="34" charset="-128"/>
              </a:rPr>
              <a:t>3</a:t>
            </a:r>
            <a:r>
              <a:rPr lang="ja-JP" altLang="en-US" sz="1600" dirty="0">
                <a:latin typeface="Meiryo UI" panose="020B0604030504040204" pitchFamily="34" charset="-128"/>
                <a:ea typeface="Meiryo UI" panose="020B0604030504040204" pitchFamily="34" charset="-128"/>
              </a:rPr>
              <a:t>点セットは、可愛いくすみカラー</a:t>
            </a:r>
            <a:r>
              <a:rPr lang="en-US" altLang="ja-JP" sz="1600" dirty="0">
                <a:latin typeface="Meiryo UI" panose="020B0604030504040204" pitchFamily="34" charset="-128"/>
                <a:ea typeface="Meiryo UI" panose="020B0604030504040204" pitchFamily="34" charset="-128"/>
              </a:rPr>
              <a:t>4</a:t>
            </a:r>
            <a:r>
              <a:rPr lang="ja-JP" altLang="en-US" sz="1600" dirty="0">
                <a:latin typeface="Meiryo UI" panose="020B0604030504040204" pitchFamily="34" charset="-128"/>
                <a:ea typeface="Meiryo UI" panose="020B0604030504040204" pitchFamily="34" charset="-128"/>
              </a:rPr>
              <a:t>色からお選びいただけます。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48" name="Picture 24">
            <a:extLst>
              <a:ext uri="{FF2B5EF4-FFF2-40B4-BE49-F238E27FC236}">
                <a16:creationId xmlns:a16="http://schemas.microsoft.com/office/drawing/2014/main" id="{29F533F1-48B3-455D-A831-8FDBAD2322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500" y="1337926"/>
            <a:ext cx="3609744" cy="3609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1244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カトラリーセット バンブータイプ</a:t>
            </a:r>
            <a:r>
              <a:rPr lang="en-US" altLang="ja-JP" sz="2000" dirty="0">
                <a:solidFill>
                  <a:schemeClr val="bg1"/>
                </a:solidFill>
                <a:latin typeface="Meiryo UI" panose="020B0604030504040204" pitchFamily="34" charset="-128"/>
                <a:ea typeface="Meiryo UI" panose="020B0604030504040204" pitchFamily="34" charset="-128"/>
              </a:rPr>
              <a:t>(5</a:t>
            </a:r>
            <a:r>
              <a:rPr lang="ja-JP" altLang="en-US" sz="2000" dirty="0">
                <a:solidFill>
                  <a:schemeClr val="bg1"/>
                </a:solidFill>
                <a:latin typeface="Meiryo UI" panose="020B0604030504040204" pitchFamily="34" charset="-128"/>
                <a:ea typeface="Meiryo UI" panose="020B0604030504040204" pitchFamily="34" charset="-128"/>
              </a:rPr>
              <a:t>点</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149406"/>
            <a:ext cx="4140913" cy="1202510"/>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袋</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コットン、スプーン・箸・フォーク・ストロー</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天然竹、スト</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ローブラシ</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ステンレス 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袋</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展開時</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255×135(mm)</a:t>
            </a:r>
            <a:r>
              <a:rPr lang="ja-JP" altLang="en-US" sz="900" b="0" i="0" dirty="0">
                <a:solidFill>
                  <a:srgbClr val="333333"/>
                </a:solidFill>
                <a:effectLst/>
                <a:latin typeface="-apple-system"/>
              </a:rPr>
              <a:t>・ひも</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260(mm)</a:t>
            </a:r>
            <a:r>
              <a:rPr lang="ja-JP" altLang="en-US" sz="900" b="0" i="0" dirty="0">
                <a:solidFill>
                  <a:srgbClr val="333333"/>
                </a:solidFill>
                <a:effectLst/>
                <a:latin typeface="-apple-system"/>
              </a:rPr>
              <a:t>、スプーン</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		W30×H160×D7(mm)</a:t>
            </a:r>
            <a:r>
              <a:rPr lang="ja-JP" altLang="en-US" sz="900" b="0" i="0" dirty="0">
                <a:solidFill>
                  <a:srgbClr val="333333"/>
                </a:solidFill>
                <a:effectLst/>
                <a:latin typeface="-apple-system"/>
              </a:rPr>
              <a:t>、箸</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200(mm)</a:t>
            </a:r>
            <a:r>
              <a:rPr lang="ja-JP" altLang="en-US" sz="900" b="0" i="0" dirty="0">
                <a:solidFill>
                  <a:srgbClr val="333333"/>
                </a:solidFill>
                <a:effectLst/>
                <a:latin typeface="-apple-system"/>
              </a:rPr>
              <a:t>、フォーク</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			W25×H160×D7(mm)</a:t>
            </a:r>
            <a:r>
              <a:rPr lang="ja-JP" altLang="en-US" sz="900" b="0" i="0" dirty="0">
                <a:solidFill>
                  <a:srgbClr val="333333"/>
                </a:solidFill>
                <a:effectLst/>
                <a:latin typeface="-apple-system"/>
              </a:rPr>
              <a:t>、ストロー</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Φ8×H200(mm)</a:t>
            </a:r>
            <a:r>
              <a:rPr lang="ja-JP" altLang="en-US" sz="900" b="0" i="0" dirty="0">
                <a:solidFill>
                  <a:srgbClr val="333333"/>
                </a:solidFill>
                <a:effectLst/>
                <a:latin typeface="-apple-system"/>
              </a:rPr>
              <a:t>、ストローブ</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ラシ</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220(mm)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取説付き</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042457"/>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927041"/>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スプーン、フォーク、お箸、ストロー、ストローブラシの</a:t>
            </a:r>
            <a:r>
              <a:rPr lang="en-US" altLang="ja-JP" sz="1600" b="0" i="0" dirty="0">
                <a:solidFill>
                  <a:srgbClr val="333333"/>
                </a:solidFill>
                <a:effectLst/>
                <a:latin typeface="-apple-system"/>
              </a:rPr>
              <a:t>5</a:t>
            </a:r>
            <a:r>
              <a:rPr lang="ja-JP" altLang="en-US" sz="1600" b="0" i="0" dirty="0">
                <a:solidFill>
                  <a:srgbClr val="333333"/>
                </a:solidFill>
                <a:effectLst/>
                <a:latin typeface="-apple-system"/>
              </a:rPr>
              <a:t>点を纏めて手軽に携帯できるカトラリーセットです。地球環境に優しいバンブー素材を使用しており、見た目もナチュラルでオシャレ！</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072977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多目的</a:t>
            </a:r>
            <a:r>
              <a:rPr lang="en-US" altLang="ja-JP" sz="2000" dirty="0">
                <a:solidFill>
                  <a:schemeClr val="bg1"/>
                </a:solidFill>
                <a:latin typeface="Meiryo UI" panose="020B0604030504040204" pitchFamily="34" charset="-128"/>
                <a:ea typeface="Meiryo UI" panose="020B0604030504040204" pitchFamily="34" charset="-128"/>
              </a:rPr>
              <a:t>COB</a:t>
            </a:r>
            <a:r>
              <a:rPr lang="ja-JP" altLang="en-US" sz="2000" dirty="0">
                <a:solidFill>
                  <a:schemeClr val="bg1"/>
                </a:solidFill>
                <a:latin typeface="Meiryo UI" panose="020B0604030504040204" pitchFamily="34" charset="-128"/>
                <a:ea typeface="Meiryo UI" panose="020B0604030504040204" pitchFamily="34" charset="-128"/>
              </a:rPr>
              <a:t>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単色</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87×87×35mm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zh-TW" sz="900" b="0" i="0" dirty="0">
                <a:solidFill>
                  <a:srgbClr val="333333"/>
                </a:solidFill>
                <a:effectLst/>
                <a:latin typeface="-apple-system"/>
              </a:rPr>
              <a:t>COB</a:t>
            </a:r>
            <a:r>
              <a:rPr lang="zh-TW" altLang="en-US" sz="900" b="0" i="0" dirty="0">
                <a:solidFill>
                  <a:srgbClr val="333333"/>
                </a:solidFill>
                <a:effectLst/>
                <a:latin typeface="-apple-system"/>
              </a:rPr>
              <a:t>式、単四乾電池</a:t>
            </a:r>
            <a:r>
              <a:rPr lang="en-US" altLang="zh-TW" sz="900" b="0" i="0" dirty="0">
                <a:solidFill>
                  <a:srgbClr val="333333"/>
                </a:solidFill>
                <a:effectLst/>
                <a:latin typeface="-apple-system"/>
              </a:rPr>
              <a:t>3</a:t>
            </a:r>
            <a:r>
              <a:rPr lang="zh-TW" altLang="en-US" sz="900" b="0" i="0" dirty="0">
                <a:solidFill>
                  <a:srgbClr val="333333"/>
                </a:solidFill>
                <a:effectLst/>
                <a:latin typeface="-apple-system"/>
              </a:rPr>
              <a:t>本使用</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別途</a:t>
            </a:r>
            <a:r>
              <a:rPr lang="en-US" altLang="zh-TW" sz="900" b="0" i="0" dirty="0">
                <a:solidFill>
                  <a:srgbClr val="333333"/>
                </a:solidFill>
                <a:effectLst/>
                <a:latin typeface="-apple-system"/>
              </a:rPr>
              <a:t>)</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フックで吊るしたりマグネットで貼ったり、手持ちの懐中電灯としても使える、シンプルデザインの</a:t>
            </a:r>
            <a:r>
              <a:rPr lang="en-US" altLang="ja-JP" sz="1600" b="0" i="0" dirty="0">
                <a:solidFill>
                  <a:srgbClr val="333333"/>
                </a:solidFill>
                <a:effectLst/>
                <a:latin typeface="-apple-system"/>
              </a:rPr>
              <a:t>COB</a:t>
            </a:r>
            <a:r>
              <a:rPr lang="ja-JP" altLang="en-US" sz="1600" b="0" i="0" dirty="0">
                <a:solidFill>
                  <a:srgbClr val="333333"/>
                </a:solidFill>
                <a:effectLst/>
                <a:latin typeface="-apple-system"/>
              </a:rPr>
              <a:t>ライトです。イベントやキャンペーンの特典用、ノベルティ用などにもおすすめ。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856396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リル バンブーカトラリー</a:t>
            </a:r>
            <a:r>
              <a:rPr lang="en-US" altLang="ja-JP" sz="2000" dirty="0">
                <a:solidFill>
                  <a:schemeClr val="bg1"/>
                </a:solidFill>
                <a:latin typeface="Meiryo UI" panose="020B0604030504040204" pitchFamily="34" charset="-128"/>
                <a:ea typeface="Meiryo UI" panose="020B0604030504040204" pitchFamily="34" charset="-128"/>
              </a:rPr>
              <a:t>6</a:t>
            </a:r>
            <a:r>
              <a:rPr lang="ja-JP" altLang="en-US" sz="2000" dirty="0">
                <a:solidFill>
                  <a:schemeClr val="bg1"/>
                </a:solidFill>
                <a:latin typeface="Meiryo UI" panose="020B0604030504040204" pitchFamily="34" charset="-128"/>
                <a:ea typeface="Meiryo UI" panose="020B0604030504040204" pitchFamily="34" charset="-128"/>
              </a:rPr>
              <a:t>点セット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材：竹・綿・ステンレス・ナイロン</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：箸・ストロー・ブラシ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200mm</a:t>
            </a:r>
            <a:r>
              <a:rPr lang="ja-JP" altLang="en-US" sz="900" dirty="0">
                <a:latin typeface="Meiryo UI" panose="020B0604030504040204" pitchFamily="34" charset="-128"/>
                <a:ea typeface="Meiryo UI" panose="020B0604030504040204" pitchFamily="34" charset="-128"/>
              </a:rPr>
              <a:t>、スプーン・フォーク・ナイフ</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160mm</a:t>
            </a:r>
            <a:r>
              <a:rPr lang="ja-JP" altLang="en-US" sz="900" dirty="0">
                <a:latin typeface="Meiryo UI" panose="020B0604030504040204" pitchFamily="34" charset="-128"/>
                <a:ea typeface="Meiryo UI" panose="020B0604030504040204" pitchFamily="34" charset="-128"/>
              </a:rPr>
              <a:t>、ポーチ</a:t>
            </a:r>
            <a:r>
              <a:rPr lang="en-US" altLang="ja-JP" sz="900" dirty="0">
                <a:latin typeface="Meiryo UI" panose="020B0604030504040204" pitchFamily="34" charset="-128"/>
                <a:ea typeface="Meiryo UI" panose="020B0604030504040204" pitchFamily="34" charset="-128"/>
              </a:rPr>
              <a:t>/225x70mm</a:t>
            </a:r>
          </a:p>
          <a:p>
            <a:r>
              <a:rPr lang="ja-JP" altLang="en-US" sz="900" dirty="0">
                <a:latin typeface="Meiryo UI" panose="020B0604030504040204" pitchFamily="34" charset="-128"/>
                <a:ea typeface="Meiryo UI" panose="020B0604030504040204" pitchFamily="34" charset="-128"/>
              </a:rPr>
              <a:t>備   考：単色</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6</a:t>
            </a:r>
            <a:r>
              <a:rPr lang="ja-JP" altLang="en-US" sz="1600" dirty="0">
                <a:latin typeface="Meiryo UI" panose="020B0604030504040204" pitchFamily="34" charset="-128"/>
                <a:ea typeface="Meiryo UI" panose="020B0604030504040204" pitchFamily="34" charset="-128"/>
              </a:rPr>
              <a:t>点入りの、軽量で割れにくく、サステナブルなバンブー素材を使用したカトラリーセットです。シンプルなデザインがおしゃれ。イベントやキャンペーンの特典用などにもおすすめです。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8" name="Picture 4">
            <a:extLst>
              <a:ext uri="{FF2B5EF4-FFF2-40B4-BE49-F238E27FC236}">
                <a16:creationId xmlns:a16="http://schemas.microsoft.com/office/drawing/2014/main" id="{68EEF23F-313D-CA11-C173-67032F48E9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695" y="1327031"/>
            <a:ext cx="3746118" cy="3746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7860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卓上コンパクトクリーナー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樹脂・ポリプロピレン ブラシ部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ナイロン お手入れブラシ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ポリプロピレン・ナイロン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直径</a:t>
            </a:r>
            <a:r>
              <a:rPr lang="en-US" altLang="ja-JP" sz="900" dirty="0">
                <a:latin typeface="Meiryo UI" panose="020B0604030504040204" pitchFamily="34" charset="-128"/>
                <a:ea typeface="Meiryo UI" panose="020B0604030504040204" pitchFamily="34" charset="-128"/>
              </a:rPr>
              <a:t>8.3cm </a:t>
            </a:r>
            <a:r>
              <a:rPr lang="ja-JP" altLang="en-US" sz="900" dirty="0">
                <a:latin typeface="Meiryo UI" panose="020B0604030504040204" pitchFamily="34" charset="-128"/>
                <a:ea typeface="Meiryo UI" panose="020B0604030504040204" pitchFamily="34" charset="-128"/>
              </a:rPr>
              <a:t>高さ</a:t>
            </a:r>
            <a:r>
              <a:rPr lang="en-US" altLang="ja-JP" sz="900" dirty="0">
                <a:latin typeface="Meiryo UI" panose="020B0604030504040204" pitchFamily="34" charset="-128"/>
                <a:ea typeface="Meiryo UI" panose="020B0604030504040204" pitchFamily="34" charset="-128"/>
              </a:rPr>
              <a:t>5.8cm </a:t>
            </a:r>
            <a:r>
              <a:rPr lang="ja-JP" altLang="en-US" sz="900" dirty="0">
                <a:latin typeface="Meiryo UI" panose="020B0604030504040204" pitchFamily="34" charset="-128"/>
                <a:ea typeface="Meiryo UI" panose="020B0604030504040204" pitchFamily="34" charset="-128"/>
              </a:rPr>
              <a:t>お手入れブラシ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全長約</a:t>
            </a:r>
            <a:r>
              <a:rPr lang="en-US" altLang="ja-JP" sz="900" dirty="0">
                <a:latin typeface="Meiryo UI" panose="020B0604030504040204" pitchFamily="34" charset="-128"/>
                <a:ea typeface="Meiryo UI" panose="020B0604030504040204" pitchFamily="34" charset="-128"/>
              </a:rPr>
              <a:t>5.5cm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107.8g</a:t>
            </a:r>
          </a:p>
          <a:p>
            <a:r>
              <a:rPr lang="ja-JP" altLang="en-US" sz="900" dirty="0">
                <a:latin typeface="Meiryo UI" panose="020B0604030504040204" pitchFamily="34" charset="-128"/>
                <a:ea typeface="Meiryo UI" panose="020B0604030504040204" pitchFamily="34" charset="-128"/>
              </a:rPr>
              <a:t>包装：化粧箱入り</a:t>
            </a:r>
          </a:p>
          <a:p>
            <a:r>
              <a:rPr lang="ja-JP" altLang="en-US" sz="900" dirty="0">
                <a:latin typeface="Meiryo UI" panose="020B0604030504040204" pitchFamily="34" charset="-128"/>
                <a:ea typeface="Meiryo UI" panose="020B0604030504040204" pitchFamily="34" charset="-128"/>
              </a:rPr>
              <a:t>備考：単</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形アルカリ乾電池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デスク周りのお掃除にとっても役立つ、手の平サイズで持ち歩きにも便利なコンパクトクリーナーです。オリジナル名入れも可能なアイテムですので、ノベルティ用等にもおすすめです。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8" name="図 77">
            <a:extLst>
              <a:ext uri="{FF2B5EF4-FFF2-40B4-BE49-F238E27FC236}">
                <a16:creationId xmlns:a16="http://schemas.microsoft.com/office/drawing/2014/main" id="{BEC902FA-9D9C-06DA-86A0-3215AB3AF55E}"/>
              </a:ext>
            </a:extLst>
          </p:cNvPr>
          <p:cNvPicPr>
            <a:picLocks noChangeAspect="1"/>
          </p:cNvPicPr>
          <p:nvPr/>
        </p:nvPicPr>
        <p:blipFill>
          <a:blip r:embed="rId5"/>
          <a:stretch>
            <a:fillRect/>
          </a:stretch>
        </p:blipFill>
        <p:spPr>
          <a:xfrm>
            <a:off x="747559" y="1330752"/>
            <a:ext cx="3630240" cy="3630240"/>
          </a:xfrm>
          <a:prstGeom prst="rect">
            <a:avLst/>
          </a:prstGeom>
        </p:spPr>
      </p:pic>
    </p:spTree>
    <p:extLst>
      <p:ext uri="{BB962C8B-B14F-4D97-AF65-F5344CB8AC3E}">
        <p14:creationId xmlns:p14="http://schemas.microsoft.com/office/powerpoint/2010/main" val="12903875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くるっと</a:t>
            </a: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ライト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樹脂・ポリスチレン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19×5.8×7.6cm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101g</a:t>
            </a:r>
          </a:p>
          <a:p>
            <a:r>
              <a:rPr lang="ja-JP" altLang="en-US" sz="900" dirty="0">
                <a:latin typeface="Meiryo UI" panose="020B0604030504040204" pitchFamily="34" charset="-128"/>
                <a:ea typeface="Meiryo UI" panose="020B0604030504040204" pitchFamily="34" charset="-128"/>
              </a:rPr>
              <a:t>包装：化粧箱入り</a:t>
            </a:r>
          </a:p>
          <a:p>
            <a:r>
              <a:rPr lang="ja-JP" altLang="en-US" sz="900" dirty="0">
                <a:latin typeface="Meiryo UI" panose="020B0604030504040204" pitchFamily="34" charset="-128"/>
                <a:ea typeface="Meiryo UI" panose="020B0604030504040204" pitchFamily="34" charset="-128"/>
              </a:rPr>
              <a:t>備考：単</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形乾電池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くるっと回すだけで懐中電灯や間接照明など、ふた通りの使い方ができる、シンプルなデザインだからこそどんなシーンもマッチさせられる便利なライトです。特典用などにおすすめ。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907B3CB3-66E3-E7ED-FD4B-197FAB238016}"/>
              </a:ext>
            </a:extLst>
          </p:cNvPr>
          <p:cNvPicPr>
            <a:picLocks noChangeAspect="1"/>
          </p:cNvPicPr>
          <p:nvPr/>
        </p:nvPicPr>
        <p:blipFill>
          <a:blip r:embed="rId5"/>
          <a:stretch>
            <a:fillRect/>
          </a:stretch>
        </p:blipFill>
        <p:spPr>
          <a:xfrm>
            <a:off x="737464" y="1386941"/>
            <a:ext cx="3595691" cy="3595691"/>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ウォールカラーステンレスタンブラー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材：ステンレス</a:t>
            </a:r>
            <a:r>
              <a:rPr lang="en-US" altLang="ja-JP" sz="900" dirty="0">
                <a:latin typeface="Meiryo UI" panose="020B0604030504040204" pitchFamily="34" charset="-128"/>
                <a:ea typeface="Meiryo UI" panose="020B0604030504040204" pitchFamily="34" charset="-128"/>
              </a:rPr>
              <a:t>(18-8)､PS </a:t>
            </a:r>
            <a:r>
              <a:rPr lang="ja-JP" altLang="en-US" sz="900">
                <a:latin typeface="Meiryo UI" panose="020B0604030504040204" pitchFamily="34" charset="-128"/>
                <a:ea typeface="Meiryo UI" panose="020B0604030504040204" pitchFamily="34" charset="-128"/>
              </a:rPr>
              <a:t>他</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φ80×142</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350ml</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考：レッド・クリア・ネイビー・ブラック・ホワイト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中身が見えるクリアなフタと、艶のあるステンレスな質感がポイントのタンブラーです。二重構造ですので熱いものでも持ちやすく、また結露も起こしにくい特性があり、便利に活用できます。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520AE7F1-FA8E-001A-3AA0-11F03389C996}"/>
              </a:ext>
            </a:extLst>
          </p:cNvPr>
          <p:cNvPicPr>
            <a:picLocks noChangeAspect="1"/>
          </p:cNvPicPr>
          <p:nvPr/>
        </p:nvPicPr>
        <p:blipFill>
          <a:blip r:embed="rId5"/>
          <a:stretch>
            <a:fillRect/>
          </a:stretch>
        </p:blipFill>
        <p:spPr>
          <a:xfrm>
            <a:off x="671088" y="1389966"/>
            <a:ext cx="3664177" cy="3664177"/>
          </a:xfrm>
          <a:prstGeom prst="rect">
            <a:avLst/>
          </a:prstGeom>
        </p:spPr>
      </p:pic>
    </p:spTree>
    <p:extLst>
      <p:ext uri="{BB962C8B-B14F-4D97-AF65-F5344CB8AC3E}">
        <p14:creationId xmlns:p14="http://schemas.microsoft.com/office/powerpoint/2010/main" val="2644515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 クリアポーチ</a:t>
            </a:r>
            <a:r>
              <a:rPr lang="en-US" altLang="ja-JP" sz="2000" dirty="0">
                <a:solidFill>
                  <a:schemeClr val="bg1"/>
                </a:solidFill>
                <a:latin typeface="Meiryo UI" panose="020B0604030504040204" pitchFamily="34" charset="-128"/>
                <a:ea typeface="Meiryo UI" panose="020B0604030504040204" pitchFamily="34" charset="-128"/>
              </a:rPr>
              <a:t>A4</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r>
              <a:rPr lang="en-US" altLang="ja-JP" sz="900" b="0" i="0" dirty="0">
                <a:solidFill>
                  <a:srgbClr val="333333"/>
                </a:solidFill>
                <a:effectLst/>
                <a:latin typeface="-apple-system"/>
              </a:rPr>
              <a:t>PVC</a:t>
            </a:r>
            <a:r>
              <a:rPr lang="ja-JP" altLang="en-US" sz="900" b="0" i="0" dirty="0">
                <a:solidFill>
                  <a:srgbClr val="333333"/>
                </a:solidFill>
                <a:effectLst/>
                <a:latin typeface="-apple-system"/>
              </a:rPr>
              <a:t>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縦</a:t>
            </a:r>
            <a:r>
              <a:rPr lang="en-US" altLang="zh-CN" sz="900" b="0" i="0" dirty="0">
                <a:solidFill>
                  <a:srgbClr val="333333"/>
                </a:solidFill>
                <a:effectLst/>
                <a:latin typeface="-apple-system"/>
              </a:rPr>
              <a:t>248×</a:t>
            </a:r>
            <a:r>
              <a:rPr lang="zh-CN" altLang="en-US" sz="900" b="0" i="0" dirty="0">
                <a:solidFill>
                  <a:srgbClr val="333333"/>
                </a:solidFill>
                <a:effectLst/>
                <a:latin typeface="-apple-system"/>
              </a:rPr>
              <a:t>横</a:t>
            </a:r>
            <a:r>
              <a:rPr lang="en-US" altLang="zh-CN" sz="900" b="0" i="0" dirty="0">
                <a:solidFill>
                  <a:srgbClr val="333333"/>
                </a:solidFill>
                <a:effectLst/>
                <a:latin typeface="-apple-system"/>
              </a:rPr>
              <a:t>333×</a:t>
            </a:r>
            <a:r>
              <a:rPr lang="zh-CN" altLang="en-US" sz="900" b="0" i="0" dirty="0">
                <a:solidFill>
                  <a:srgbClr val="333333"/>
                </a:solidFill>
                <a:effectLst/>
                <a:latin typeface="-apple-system"/>
              </a:rPr>
              <a:t>奥行</a:t>
            </a:r>
            <a:r>
              <a:rPr lang="en-US" altLang="zh-CN" sz="900" b="0" i="0" dirty="0">
                <a:solidFill>
                  <a:srgbClr val="333333"/>
                </a:solidFill>
                <a:effectLst/>
                <a:latin typeface="-apple-system"/>
              </a:rPr>
              <a:t>23mm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中に入れた物を外からでもひと目で視認できる上、耐久性にも優れたテントクロスを使用した、使い勝手の良い</a:t>
            </a:r>
            <a:r>
              <a:rPr lang="en-US" altLang="ja-JP" sz="1600" b="0" i="0" dirty="0">
                <a:solidFill>
                  <a:srgbClr val="333333"/>
                </a:solidFill>
                <a:effectLst/>
                <a:latin typeface="-apple-system"/>
              </a:rPr>
              <a:t>A4</a:t>
            </a:r>
            <a:r>
              <a:rPr lang="ja-JP" altLang="en-US" sz="1600" b="0" i="0" dirty="0">
                <a:solidFill>
                  <a:srgbClr val="333333"/>
                </a:solidFill>
                <a:effectLst/>
                <a:latin typeface="-apple-system"/>
              </a:rPr>
              <a:t>サイズのポーチです。全</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色のカラー展開から選択可能。名入れも格安で承ります。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6956311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アルミハンギングボトル</a:t>
            </a:r>
            <a:r>
              <a:rPr lang="en-US" altLang="ja-JP" sz="2000" dirty="0">
                <a:solidFill>
                  <a:schemeClr val="bg1"/>
                </a:solidFill>
                <a:latin typeface="Meiryo UI" panose="020B0604030504040204" pitchFamily="34" charset="-128"/>
                <a:ea typeface="Meiryo UI" panose="020B0604030504040204" pitchFamily="34" charset="-128"/>
              </a:rPr>
              <a:t>(M)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カラー展開：マットシルバー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マットブラック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マットホワイト</a:t>
            </a:r>
          </a:p>
          <a:p>
            <a:r>
              <a:rPr lang="ja-JP" altLang="en-US" sz="900" dirty="0">
                <a:latin typeface="Meiryo UI" panose="020B0604030504040204" pitchFamily="34" charset="-128"/>
                <a:ea typeface="Meiryo UI" panose="020B0604030504040204" pitchFamily="34" charset="-128"/>
              </a:rPr>
              <a:t>素材：アルミ、</a:t>
            </a:r>
            <a:r>
              <a:rPr lang="en-US" altLang="ja-JP" sz="900" dirty="0">
                <a:latin typeface="Meiryo UI" panose="020B0604030504040204" pitchFamily="34" charset="-128"/>
                <a:ea typeface="Meiryo UI" panose="020B0604030504040204" pitchFamily="34" charset="-128"/>
              </a:rPr>
              <a:t>PP</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φ70×163(mm)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400ml</a:t>
            </a:r>
          </a:p>
          <a:p>
            <a:r>
              <a:rPr lang="ja-JP" altLang="en-US" sz="900" dirty="0">
                <a:latin typeface="Meiryo UI" panose="020B0604030504040204" pitchFamily="34" charset="-128"/>
                <a:ea typeface="Meiryo UI" panose="020B0604030504040204" pitchFamily="34" charset="-128"/>
              </a:rPr>
              <a:t>包装：エアパッキン、紙箱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M</a:t>
            </a:r>
            <a:r>
              <a:rPr lang="ja-JP" altLang="en-US" sz="1600" dirty="0"/>
              <a:t>サイズ</a:t>
            </a:r>
            <a:r>
              <a:rPr lang="en-US" altLang="ja-JP" sz="1600" dirty="0"/>
              <a:t>400ml</a:t>
            </a:r>
            <a:r>
              <a:rPr lang="ja-JP" altLang="en-US" sz="1600" dirty="0"/>
              <a:t>サイズのシンプルでマットな質感が非常にクールなアルミボトルです。キャップ部分がカラビナになっているため、アウトドアでも日常でも持ち歩きやすくてグッドです！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20A3CD9B-158A-3318-EC04-B04FB61C6ACD}"/>
              </a:ext>
            </a:extLst>
          </p:cNvPr>
          <p:cNvPicPr>
            <a:picLocks noChangeAspect="1"/>
          </p:cNvPicPr>
          <p:nvPr/>
        </p:nvPicPr>
        <p:blipFill>
          <a:blip r:embed="rId5"/>
          <a:stretch>
            <a:fillRect/>
          </a:stretch>
        </p:blipFill>
        <p:spPr>
          <a:xfrm>
            <a:off x="714688" y="1382167"/>
            <a:ext cx="3619943" cy="3619943"/>
          </a:xfrm>
          <a:prstGeom prst="rect">
            <a:avLst/>
          </a:prstGeom>
        </p:spPr>
      </p:pic>
    </p:spTree>
    <p:extLst>
      <p:ext uri="{BB962C8B-B14F-4D97-AF65-F5344CB8AC3E}">
        <p14:creationId xmlns:p14="http://schemas.microsoft.com/office/powerpoint/2010/main" val="22502482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厚生地ロープハンドルコットントート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マチ付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材：綿（</a:t>
            </a:r>
            <a:r>
              <a:rPr lang="en-US" altLang="ja-JP" sz="900" dirty="0">
                <a:latin typeface="Meiryo UI" panose="020B0604030504040204" pitchFamily="34" charset="-128"/>
                <a:ea typeface="Meiryo UI" panose="020B0604030504040204" pitchFamily="34" charset="-128"/>
              </a:rPr>
              <a:t>12</a:t>
            </a:r>
            <a:r>
              <a:rPr lang="ja-JP" altLang="en-US" sz="900" dirty="0">
                <a:latin typeface="Meiryo UI" panose="020B0604030504040204" pitchFamily="34" charset="-128"/>
                <a:ea typeface="Meiryo UI" panose="020B0604030504040204" pitchFamily="34" charset="-128"/>
              </a:rPr>
              <a:t>オンス）</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340×300×170mm</a:t>
            </a:r>
            <a:r>
              <a:rPr lang="ja-JP" altLang="en-US" sz="900" dirty="0">
                <a:latin typeface="Meiryo UI" panose="020B0604030504040204" pitchFamily="34" charset="-128"/>
                <a:ea typeface="Meiryo UI" panose="020B0604030504040204" pitchFamily="34" charset="-128"/>
              </a:rPr>
              <a:t>（間口</a:t>
            </a:r>
            <a:r>
              <a:rPr lang="en-US" altLang="ja-JP" sz="900" dirty="0">
                <a:latin typeface="Meiryo UI" panose="020B0604030504040204" pitchFamily="34" charset="-128"/>
                <a:ea typeface="Meiryo UI" panose="020B0604030504040204" pitchFamily="34" charset="-128"/>
              </a:rPr>
              <a:t>470mm</a:t>
            </a:r>
            <a:r>
              <a:rPr lang="ja-JP" altLang="en-US" sz="900" dirty="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装：</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枚単位でポリ袋入</a:t>
            </a:r>
            <a:endParaRPr lang="en-US" altLang="ja-JP" sz="900" dirty="0">
              <a:latin typeface="Meiryo UI" panose="020B0604030504040204" pitchFamily="34" charset="-128"/>
              <a:ea typeface="Meiryo UI" panose="020B0604030504040204" pitchFamily="34" charset="-128"/>
            </a:endParaRPr>
          </a:p>
          <a:p>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持ちやすく見た目もオシャレなロープハンドルに加え、耐久性に優れた厚手のコットン素材を使用したトートバッグです。シンプルですのでどんなオリジナルプリントにもマッチします。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52" name="Picture 28">
            <a:extLst>
              <a:ext uri="{FF2B5EF4-FFF2-40B4-BE49-F238E27FC236}">
                <a16:creationId xmlns:a16="http://schemas.microsoft.com/office/drawing/2014/main" id="{01231CC2-B4E6-F9A3-0980-A17EBA609C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315" y="1491856"/>
            <a:ext cx="3419475" cy="3419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5472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キャンバスデイリートート</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(320</a:t>
            </a:r>
            <a:r>
              <a:rPr lang="en" altLang="ja-JP" sz="900" dirty="0">
                <a:latin typeface="Meiryo UI" panose="020B0604030504040204" pitchFamily="34" charset="-128"/>
                <a:ea typeface="Meiryo UI" panose="020B0604030504040204" pitchFamily="34" charset="-128"/>
              </a:rPr>
              <a:t>g/㎡)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サイズ：本体</a:t>
            </a:r>
            <a:r>
              <a:rPr lang="en-US" altLang="ja-JP" sz="900" spc="200" dirty="0">
                <a:latin typeface="Meiryo UI" panose="020B0604030504040204" pitchFamily="34" charset="-128"/>
                <a:ea typeface="Meiryo UI" panose="020B0604030504040204" pitchFamily="34" charset="-128"/>
              </a:rPr>
              <a:t>/</a:t>
            </a:r>
            <a:r>
              <a:rPr lang="ja-JP" altLang="en-US" sz="900" spc="200">
                <a:latin typeface="Meiryo UI" panose="020B0604030504040204" pitchFamily="34" charset="-128"/>
                <a:ea typeface="Meiryo UI" panose="020B0604030504040204" pitchFamily="34" charset="-128"/>
              </a:rPr>
              <a:t>約</a:t>
            </a:r>
            <a:r>
              <a:rPr lang="en-US" altLang="ja-JP" sz="900" spc="200" dirty="0">
                <a:latin typeface="Meiryo UI" panose="020B0604030504040204" pitchFamily="34" charset="-128"/>
                <a:ea typeface="Meiryo UI" panose="020B0604030504040204" pitchFamily="34" charset="-128"/>
              </a:rPr>
              <a:t>450×370×140</a:t>
            </a:r>
            <a:r>
              <a:rPr lang="en" altLang="ja-JP" sz="900" spc="200" dirty="0">
                <a:latin typeface="Meiryo UI" panose="020B0604030504040204" pitchFamily="34" charset="-128"/>
                <a:ea typeface="Meiryo UI" panose="020B0604030504040204" pitchFamily="34" charset="-128"/>
              </a:rPr>
              <a:t>mm</a:t>
            </a:r>
            <a:r>
              <a:rPr lang="ja-JP" altLang="en" sz="900" spc="200">
                <a:latin typeface="Meiryo UI" panose="020B0604030504040204" pitchFamily="34" charset="-128"/>
                <a:ea typeface="Meiryo UI" panose="020B0604030504040204" pitchFamily="34" charset="-128"/>
              </a:rPr>
              <a:t>、</a:t>
            </a:r>
            <a:r>
              <a:rPr lang="ja-JP" altLang="en-US" sz="900" spc="200">
                <a:latin typeface="Meiryo UI" panose="020B0604030504040204" pitchFamily="34" charset="-128"/>
                <a:ea typeface="Meiryo UI" panose="020B0604030504040204" pitchFamily="34" charset="-128"/>
              </a:rPr>
              <a:t>持ち手</a:t>
            </a:r>
            <a:r>
              <a:rPr lang="en-US" altLang="ja-JP" sz="900" spc="200" dirty="0">
                <a:latin typeface="Meiryo UI" panose="020B0604030504040204" pitchFamily="34" charset="-128"/>
                <a:ea typeface="Meiryo UI" panose="020B0604030504040204" pitchFamily="34" charset="-128"/>
              </a:rPr>
              <a:t>/</a:t>
            </a:r>
            <a:r>
              <a:rPr lang="ja-JP" altLang="en-US" sz="900" spc="200">
                <a:latin typeface="Meiryo UI" panose="020B0604030504040204" pitchFamily="34" charset="-128"/>
                <a:ea typeface="Meiryo UI" panose="020B0604030504040204" pitchFamily="34" charset="-128"/>
              </a:rPr>
              <a:t>約</a:t>
            </a:r>
            <a:r>
              <a:rPr lang="en-US" altLang="ja-JP" sz="900" spc="200" dirty="0">
                <a:latin typeface="Meiryo UI" panose="020B0604030504040204" pitchFamily="34" charset="-128"/>
                <a:ea typeface="Meiryo UI" panose="020B0604030504040204" pitchFamily="34" charset="-128"/>
              </a:rPr>
              <a:t>30×600</a:t>
            </a:r>
            <a:r>
              <a:rPr lang="en" altLang="ja-JP" sz="900" spc="2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16</a:t>
            </a:r>
            <a:r>
              <a:rPr lang="en" altLang="ja-JP" sz="900" dirty="0">
                <a:latin typeface="Meiryo UI" panose="020B0604030504040204" pitchFamily="34" charset="-128"/>
                <a:ea typeface="Meiryo UI" panose="020B0604030504040204" pitchFamily="34" charset="-128"/>
              </a:rPr>
              <a:t>L</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考：レッド・オレンジ・ミッドナイトブルー・ナチュラル・ナイトブラック・スカイグレー・ピンク</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ライトブルー・ターコイズブルー・ビビッドピンク</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大容量な</a:t>
            </a:r>
            <a:r>
              <a:rPr lang="en"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サイズのトートバッグです。</a:t>
            </a:r>
            <a:r>
              <a:rPr lang="en-US" altLang="ja-JP" sz="1600" dirty="0">
                <a:latin typeface="Meiryo UI" panose="020B0604030504040204" pitchFamily="34" charset="-128"/>
                <a:ea typeface="Meiryo UI" panose="020B0604030504040204" pitchFamily="34" charset="-128"/>
              </a:rPr>
              <a:t>10</a:t>
            </a:r>
            <a:r>
              <a:rPr lang="ja-JP" altLang="en-US" sz="1600">
                <a:latin typeface="Meiryo UI" panose="020B0604030504040204" pitchFamily="34" charset="-128"/>
                <a:ea typeface="Meiryo UI" panose="020B0604030504040204" pitchFamily="34" charset="-128"/>
              </a:rPr>
              <a:t>オンスの厚手なキャンバス素材は耐久性に優れ、デイリーユースにぴったりなため非常に人気のアイテムです。オリジナル名入れも格安で承ります。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72FC2D05-0276-D04E-A290-061C84F60DFC}"/>
              </a:ext>
            </a:extLst>
          </p:cNvPr>
          <p:cNvPicPr>
            <a:picLocks noChangeAspect="1"/>
          </p:cNvPicPr>
          <p:nvPr/>
        </p:nvPicPr>
        <p:blipFill>
          <a:blip r:embed="rId5"/>
          <a:stretch>
            <a:fillRect/>
          </a:stretch>
        </p:blipFill>
        <p:spPr>
          <a:xfrm>
            <a:off x="736893" y="1359592"/>
            <a:ext cx="3668226" cy="3727872"/>
          </a:xfrm>
          <a:prstGeom prst="rect">
            <a:avLst/>
          </a:prstGeom>
        </p:spPr>
      </p:pic>
    </p:spTree>
    <p:extLst>
      <p:ext uri="{BB962C8B-B14F-4D97-AF65-F5344CB8AC3E}">
        <p14:creationId xmlns:p14="http://schemas.microsoft.com/office/powerpoint/2010/main" val="2007351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マルチメモ</a:t>
            </a:r>
            <a:r>
              <a:rPr lang="en-US"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材：紙</a:t>
            </a:r>
            <a:r>
              <a:rPr lang="en-US" altLang="ja-JP" sz="900" dirty="0">
                <a:latin typeface="Meiryo UI" panose="020B0604030504040204" pitchFamily="34" charset="-128"/>
                <a:ea typeface="Meiryo UI" panose="020B0604030504040204" pitchFamily="34" charset="-128"/>
              </a:rPr>
              <a:t>(A/</a:t>
            </a:r>
            <a:r>
              <a:rPr lang="ja-JP" altLang="en-US" sz="900">
                <a:latin typeface="Meiryo UI" panose="020B0604030504040204" pitchFamily="34" charset="-128"/>
                <a:ea typeface="Meiryo UI" panose="020B0604030504040204" pitchFamily="34" charset="-128"/>
              </a:rPr>
              <a:t>各色約</a:t>
            </a:r>
            <a:r>
              <a:rPr lang="en-US" altLang="ja-JP" sz="900" dirty="0">
                <a:latin typeface="Meiryo UI" panose="020B0604030504040204" pitchFamily="34" charset="-128"/>
                <a:ea typeface="Meiryo UI" panose="020B0604030504040204" pitchFamily="34" charset="-128"/>
              </a:rPr>
              <a:t>25</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B/</a:t>
            </a:r>
            <a:r>
              <a:rPr lang="ja-JP" altLang="en-US" sz="900">
                <a:latin typeface="Meiryo UI" panose="020B0604030504040204" pitchFamily="34" charset="-128"/>
                <a:ea typeface="Meiryo UI" panose="020B0604030504040204" pitchFamily="34" charset="-128"/>
              </a:rPr>
              <a:t>各色約</a:t>
            </a:r>
            <a:r>
              <a:rPr lang="en-US" altLang="ja-JP" sz="900" dirty="0">
                <a:latin typeface="Meiryo UI" panose="020B0604030504040204" pitchFamily="34" charset="-128"/>
                <a:ea typeface="Meiryo UI" panose="020B0604030504040204" pitchFamily="34" charset="-128"/>
              </a:rPr>
              <a:t>25</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C/</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D/</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82×131×17mm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考：ワインレッド・ロイヤルネイビー・マットブラック・ソフトアイボリー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用途に合わせて使い分けられる</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サイズがセットになった、ブック型付箋です。カバーにはフルカラーでの名入れプリントが可能ですので、オリジナルノベルティ用としておすすめです。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46164605-938D-1478-10C5-7EB02446555F}"/>
              </a:ext>
            </a:extLst>
          </p:cNvPr>
          <p:cNvPicPr>
            <a:picLocks noChangeAspect="1"/>
          </p:cNvPicPr>
          <p:nvPr/>
        </p:nvPicPr>
        <p:blipFill>
          <a:blip r:embed="rId5"/>
          <a:stretch>
            <a:fillRect/>
          </a:stretch>
        </p:blipFill>
        <p:spPr>
          <a:xfrm>
            <a:off x="738980" y="1446238"/>
            <a:ext cx="3541183" cy="3541183"/>
          </a:xfrm>
          <a:prstGeom prst="rect">
            <a:avLst/>
          </a:prstGeom>
        </p:spPr>
      </p:pic>
    </p:spTree>
    <p:extLst>
      <p:ext uri="{BB962C8B-B14F-4D97-AF65-F5344CB8AC3E}">
        <p14:creationId xmlns:p14="http://schemas.microsoft.com/office/powerpoint/2010/main" val="3025305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フェアトレードコットンキャンバスフラットポーチ</a:t>
            </a:r>
            <a:r>
              <a:rPr lang="en-US" altLang="ja-JP" sz="2000" dirty="0">
                <a:solidFill>
                  <a:schemeClr val="bg1"/>
                </a:solidFill>
                <a:latin typeface="Meiryo UI" panose="020B0604030504040204" pitchFamily="34" charset="-128"/>
                <a:ea typeface="Meiryo UI" panose="020B0604030504040204" pitchFamily="34" charset="-128"/>
              </a:rPr>
              <a:t>(M)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素材：コットン</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250×180(mm)</a:t>
            </a:r>
          </a:p>
          <a:p>
            <a:r>
              <a:rPr lang="ja-JP" altLang="en-US" sz="900" dirty="0">
                <a:latin typeface="Meiryo UI" panose="020B0604030504040204" pitchFamily="34" charset="-128"/>
                <a:ea typeface="Meiryo UI" panose="020B0604030504040204" pitchFamily="34" charset="-128"/>
              </a:rPr>
              <a:t>備考：フェアトレードオーガニックコットン使用、取説付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M</a:t>
            </a:r>
            <a:r>
              <a:rPr lang="ja-JP" altLang="en-US" sz="1600" dirty="0"/>
              <a:t>サイズのフラットポーチです。生地にはフェアトレードコットンを使用しているため</a:t>
            </a:r>
            <a:r>
              <a:rPr lang="en-US" altLang="ja-JP" sz="1600" dirty="0" err="1"/>
              <a:t>SDgs</a:t>
            </a:r>
            <a:r>
              <a:rPr lang="ja-JP" altLang="en-US" sz="1600" dirty="0"/>
              <a:t>に貢献できるアイテム。全</a:t>
            </a:r>
            <a:r>
              <a:rPr lang="en-US" altLang="ja-JP" sz="1600" dirty="0"/>
              <a:t>5</a:t>
            </a:r>
            <a:r>
              <a:rPr lang="ja-JP" altLang="en-US" sz="1600" dirty="0"/>
              <a:t>色のカラーバリエーションからお選びいただけます。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6120631-EAC3-7AAC-F023-C505826D1CB8}"/>
              </a:ext>
            </a:extLst>
          </p:cNvPr>
          <p:cNvPicPr>
            <a:picLocks noChangeAspect="1"/>
          </p:cNvPicPr>
          <p:nvPr/>
        </p:nvPicPr>
        <p:blipFill>
          <a:blip r:embed="rId5"/>
          <a:stretch>
            <a:fillRect/>
          </a:stretch>
        </p:blipFill>
        <p:spPr>
          <a:xfrm>
            <a:off x="665365" y="1498598"/>
            <a:ext cx="3473450" cy="3473450"/>
          </a:xfrm>
          <a:prstGeom prst="rect">
            <a:avLst/>
          </a:prstGeom>
        </p:spPr>
      </p:pic>
    </p:spTree>
    <p:extLst>
      <p:ext uri="{BB962C8B-B14F-4D97-AF65-F5344CB8AC3E}">
        <p14:creationId xmlns:p14="http://schemas.microsoft.com/office/powerpoint/2010/main" val="3193511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厚手コットンマルシェバッグ</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サイズ：本体</a:t>
            </a:r>
            <a:r>
              <a:rPr lang="en-US" altLang="ja-JP" sz="900" spc="200" dirty="0">
                <a:latin typeface="Meiryo UI" panose="020B0604030504040204" pitchFamily="34" charset="-128"/>
                <a:ea typeface="Meiryo UI" panose="020B0604030504040204" pitchFamily="34" charset="-128"/>
              </a:rPr>
              <a:t>/</a:t>
            </a:r>
            <a:r>
              <a:rPr lang="ja-JP" altLang="en-US" sz="900" spc="200">
                <a:latin typeface="Meiryo UI" panose="020B0604030504040204" pitchFamily="34" charset="-128"/>
                <a:ea typeface="Meiryo UI" panose="020B0604030504040204" pitchFamily="34" charset="-128"/>
              </a:rPr>
              <a:t>約</a:t>
            </a:r>
            <a:r>
              <a:rPr lang="en-US" altLang="ja-JP" sz="900" spc="200" dirty="0">
                <a:latin typeface="Meiryo UI" panose="020B0604030504040204" pitchFamily="34" charset="-128"/>
                <a:ea typeface="Meiryo UI" panose="020B0604030504040204" pitchFamily="34" charset="-128"/>
              </a:rPr>
              <a:t>450×430(</a:t>
            </a:r>
            <a:r>
              <a:rPr lang="ja-JP" altLang="en-US" sz="900" spc="200">
                <a:latin typeface="Meiryo UI" panose="020B0604030504040204" pitchFamily="34" charset="-128"/>
                <a:ea typeface="Meiryo UI" panose="020B0604030504040204" pitchFamily="34" charset="-128"/>
              </a:rPr>
              <a:t>持ち手含む</a:t>
            </a:r>
            <a:r>
              <a:rPr lang="en-US" altLang="ja-JP" sz="900" spc="200" dirty="0">
                <a:latin typeface="Meiryo UI" panose="020B0604030504040204" pitchFamily="34" charset="-128"/>
                <a:ea typeface="Meiryo UI" panose="020B0604030504040204" pitchFamily="34" charset="-128"/>
              </a:rPr>
              <a:t>760)</a:t>
            </a:r>
            <a:r>
              <a:rPr lang="en" altLang="ja-JP" sz="900" spc="200" dirty="0">
                <a:latin typeface="Meiryo UI" panose="020B0604030504040204" pitchFamily="34" charset="-128"/>
                <a:ea typeface="Meiryo UI" panose="020B0604030504040204" pitchFamily="34" charset="-128"/>
              </a:rPr>
              <a:t>mm</a:t>
            </a:r>
            <a:r>
              <a:rPr lang="ja-JP" altLang="en" sz="900" spc="200">
                <a:latin typeface="Meiryo UI" panose="020B0604030504040204" pitchFamily="34" charset="-128"/>
                <a:ea typeface="Meiryo UI" panose="020B0604030504040204" pitchFamily="34" charset="-128"/>
              </a:rPr>
              <a:t>、</a:t>
            </a:r>
            <a:endParaRPr lang="en-US" altLang="ja-JP" sz="900" spc="2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　　　　　持ち手</a:t>
            </a:r>
            <a:r>
              <a:rPr lang="en-US" altLang="ja-JP" sz="900" spc="200" dirty="0">
                <a:latin typeface="Meiryo UI" panose="020B0604030504040204" pitchFamily="34" charset="-128"/>
                <a:ea typeface="Meiryo UI" panose="020B0604030504040204" pitchFamily="34" charset="-128"/>
              </a:rPr>
              <a:t>/</a:t>
            </a:r>
            <a:r>
              <a:rPr lang="ja-JP" altLang="en-US" sz="900" spc="200">
                <a:latin typeface="Meiryo UI" panose="020B0604030504040204" pitchFamily="34" charset="-128"/>
                <a:ea typeface="Meiryo UI" panose="020B0604030504040204" pitchFamily="34" charset="-128"/>
              </a:rPr>
              <a:t>約</a:t>
            </a:r>
            <a:r>
              <a:rPr lang="en-US" altLang="ja-JP" sz="900" spc="200" dirty="0">
                <a:latin typeface="Meiryo UI" panose="020B0604030504040204" pitchFamily="34" charset="-128"/>
                <a:ea typeface="Meiryo UI" panose="020B0604030504040204" pitchFamily="34" charset="-128"/>
              </a:rPr>
              <a:t>75×330</a:t>
            </a:r>
            <a:r>
              <a:rPr lang="en" altLang="ja-JP" sz="900" spc="200" dirty="0">
                <a:latin typeface="Meiryo UI" panose="020B0604030504040204" pitchFamily="34" charset="-128"/>
                <a:ea typeface="Meiryo UI" panose="020B0604030504040204" pitchFamily="34" charset="-128"/>
              </a:rPr>
              <a:t>mm</a:t>
            </a:r>
            <a:r>
              <a:rPr lang="ja-JP" altLang="en" sz="900" spc="200">
                <a:latin typeface="Meiryo UI" panose="020B0604030504040204" pitchFamily="34" charset="-128"/>
                <a:ea typeface="Meiryo UI" panose="020B0604030504040204" pitchFamily="34" charset="-128"/>
              </a:rPr>
              <a:t>、</a:t>
            </a:r>
            <a:r>
              <a:rPr lang="ja-JP" altLang="en-US" sz="900" spc="200">
                <a:latin typeface="Meiryo UI" panose="020B0604030504040204" pitchFamily="34" charset="-128"/>
                <a:ea typeface="Meiryo UI" panose="020B0604030504040204" pitchFamily="34" charset="-128"/>
              </a:rPr>
              <a:t>折りたたみマチ</a:t>
            </a:r>
            <a:r>
              <a:rPr lang="en-US" altLang="ja-JP" sz="900" spc="200" dirty="0">
                <a:latin typeface="Meiryo UI" panose="020B0604030504040204" pitchFamily="34" charset="-128"/>
                <a:ea typeface="Meiryo UI" panose="020B0604030504040204" pitchFamily="34" charset="-128"/>
              </a:rPr>
              <a:t>/</a:t>
            </a:r>
            <a:r>
              <a:rPr lang="ja-JP" altLang="en-US" sz="900" spc="200">
                <a:latin typeface="Meiryo UI" panose="020B0604030504040204" pitchFamily="34" charset="-128"/>
                <a:ea typeface="Meiryo UI" panose="020B0604030504040204" pitchFamily="34" charset="-128"/>
              </a:rPr>
              <a:t>約</a:t>
            </a:r>
            <a:r>
              <a:rPr lang="en-US" altLang="ja-JP" sz="900" spc="200" dirty="0">
                <a:latin typeface="Meiryo UI" panose="020B0604030504040204" pitchFamily="34" charset="-128"/>
                <a:ea typeface="Meiryo UI" panose="020B0604030504040204" pitchFamily="34" charset="-128"/>
              </a:rPr>
              <a:t>150</a:t>
            </a:r>
            <a:r>
              <a:rPr lang="en" altLang="ja-JP" sz="900" spc="200" dirty="0">
                <a:latin typeface="Meiryo UI" panose="020B0604030504040204" pitchFamily="34" charset="-128"/>
                <a:ea typeface="Meiryo UI" panose="020B0604030504040204" pitchFamily="34" charset="-128"/>
              </a:rPr>
              <a:t>mm</a:t>
            </a:r>
          </a:p>
          <a:p>
            <a:r>
              <a:rPr lang="ja-JP" altLang="en-US" sz="900" spc="200">
                <a:latin typeface="Meiryo UI" panose="020B0604030504040204" pitchFamily="34" charset="-128"/>
                <a:ea typeface="Meiryo UI" panose="020B0604030504040204" pitchFamily="34" charset="-128"/>
              </a:rPr>
              <a:t>容</a:t>
            </a:r>
            <a:r>
              <a:rPr lang="en-US" altLang="ja-JP" sz="900" spc="200" dirty="0">
                <a:latin typeface="Meiryo UI" panose="020B0604030504040204" pitchFamily="34" charset="-128"/>
                <a:ea typeface="Meiryo UI" panose="020B0604030504040204" pitchFamily="34" charset="-128"/>
              </a:rPr>
              <a:t> </a:t>
            </a:r>
            <a:r>
              <a:rPr lang="ja-JP" altLang="en-US" sz="900" spc="200">
                <a:latin typeface="Meiryo UI" panose="020B0604030504040204" pitchFamily="34" charset="-128"/>
                <a:ea typeface="Meiryo UI" panose="020B0604030504040204" pitchFamily="34" charset="-128"/>
              </a:rPr>
              <a:t>量：約</a:t>
            </a:r>
            <a:r>
              <a:rPr lang="en-US" altLang="ja-JP" sz="900" spc="200" dirty="0">
                <a:latin typeface="Meiryo UI" panose="020B0604030504040204" pitchFamily="34" charset="-128"/>
                <a:ea typeface="Meiryo UI" panose="020B0604030504040204" pitchFamily="34" charset="-128"/>
              </a:rPr>
              <a:t>24</a:t>
            </a:r>
            <a:r>
              <a:rPr lang="en" altLang="ja-JP" sz="900" spc="200" dirty="0">
                <a:latin typeface="Meiryo UI" panose="020B0604030504040204" pitchFamily="34" charset="-128"/>
                <a:ea typeface="Meiryo UI" panose="020B0604030504040204" pitchFamily="34" charset="-128"/>
              </a:rPr>
              <a:t>L </a:t>
            </a:r>
          </a:p>
          <a:p>
            <a:r>
              <a:rPr lang="ja-JP" altLang="en-US" sz="900" spc="200">
                <a:latin typeface="Meiryo UI" panose="020B0604030504040204" pitchFamily="34" charset="-128"/>
                <a:ea typeface="Meiryo UI" panose="020B0604030504040204" pitchFamily="34" charset="-128"/>
              </a:rPr>
              <a:t>備</a:t>
            </a:r>
            <a:r>
              <a:rPr lang="en-US" altLang="ja-JP" sz="900" spc="200" dirty="0">
                <a:latin typeface="Meiryo UI" panose="020B0604030504040204" pitchFamily="34" charset="-128"/>
                <a:ea typeface="Meiryo UI" panose="020B0604030504040204" pitchFamily="34" charset="-128"/>
              </a:rPr>
              <a:t> </a:t>
            </a:r>
            <a:r>
              <a:rPr lang="ja-JP" altLang="en-US" sz="900" spc="200">
                <a:latin typeface="Meiryo UI" panose="020B0604030504040204" pitchFamily="34" charset="-128"/>
                <a:ea typeface="Meiryo UI" panose="020B0604030504040204" pitchFamily="34" charset="-128"/>
              </a:rPr>
              <a:t>考：ネイビー・ナチュラル・ブラック・ワインレッド</a:t>
            </a:r>
            <a:endParaRPr lang="en" altLang="ja-JP" sz="900" spc="2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大容量で使い勝手の良い</a:t>
            </a:r>
            <a:r>
              <a:rPr lang="en"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サイズのマルシェバッグです。厚手のコットン生地は丈夫で中身も透けにくく、プリント範囲も広く取れますので、販促品として使用すれば高い広告効果も期待できます。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72A8E47-3B9F-49F8-2934-72B207D9F3ED}"/>
              </a:ext>
            </a:extLst>
          </p:cNvPr>
          <p:cNvPicPr>
            <a:picLocks noChangeAspect="1"/>
          </p:cNvPicPr>
          <p:nvPr/>
        </p:nvPicPr>
        <p:blipFill>
          <a:blip r:embed="rId5"/>
          <a:stretch>
            <a:fillRect/>
          </a:stretch>
        </p:blipFill>
        <p:spPr>
          <a:xfrm>
            <a:off x="735726" y="1462058"/>
            <a:ext cx="3473450" cy="3473450"/>
          </a:xfrm>
          <a:prstGeom prst="rect">
            <a:avLst/>
          </a:prstGeom>
        </p:spPr>
      </p:pic>
    </p:spTree>
    <p:extLst>
      <p:ext uri="{BB962C8B-B14F-4D97-AF65-F5344CB8AC3E}">
        <p14:creationId xmlns:p14="http://schemas.microsoft.com/office/powerpoint/2010/main" val="3764935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クリアマリンボトル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PET､PP､</a:t>
            </a:r>
            <a:r>
              <a:rPr lang="ja-JP" altLang="en-US" sz="900">
                <a:latin typeface="Meiryo UI" panose="020B0604030504040204" pitchFamily="34" charset="-128"/>
                <a:ea typeface="Meiryo UI" panose="020B0604030504040204" pitchFamily="34" charset="-128"/>
              </a:rPr>
              <a:t>アルミ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Φ71×198</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500ml</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60℃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考：クリアブルー・クリアレッド・クリア・クリアブラック</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スポーツ系やアウトドア系のイベント、もしくはキャンペーンのノベルティグッズとして人気の高い、カラビナ付きのクリアボトル。軽量なため持ち運びも容易ですので二次的な広告効果も期待大！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36CE5EB-EE92-B645-AAFA-8A2CB595048A}"/>
              </a:ext>
            </a:extLst>
          </p:cNvPr>
          <p:cNvPicPr>
            <a:picLocks noChangeAspect="1"/>
          </p:cNvPicPr>
          <p:nvPr/>
        </p:nvPicPr>
        <p:blipFill>
          <a:blip r:embed="rId5"/>
          <a:stretch>
            <a:fillRect/>
          </a:stretch>
        </p:blipFill>
        <p:spPr>
          <a:xfrm>
            <a:off x="392837" y="1596069"/>
            <a:ext cx="4193888" cy="3395052"/>
          </a:xfrm>
          <a:prstGeom prst="rect">
            <a:avLst/>
          </a:prstGeom>
        </p:spPr>
      </p:pic>
    </p:spTree>
    <p:extLst>
      <p:ext uri="{BB962C8B-B14F-4D97-AF65-F5344CB8AC3E}">
        <p14:creationId xmlns:p14="http://schemas.microsoft.com/office/powerpoint/2010/main" val="448397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リサイクル</a:t>
            </a:r>
            <a:r>
              <a:rPr lang="en" altLang="ja-JP" sz="2000" dirty="0">
                <a:solidFill>
                  <a:schemeClr val="bg1"/>
                </a:solidFill>
                <a:latin typeface="Meiryo UI" panose="020B0604030504040204" pitchFamily="34" charset="-128"/>
                <a:ea typeface="Meiryo UI" panose="020B0604030504040204" pitchFamily="34" charset="-128"/>
              </a:rPr>
              <a:t>A5</a:t>
            </a:r>
            <a:r>
              <a:rPr lang="ja-JP" altLang="en-US" sz="2000">
                <a:solidFill>
                  <a:schemeClr val="bg1"/>
                </a:solidFill>
                <a:latin typeface="Meiryo UI" panose="020B0604030504040204" pitchFamily="34" charset="-128"/>
                <a:ea typeface="Meiryo UI" panose="020B0604030504040204" pitchFamily="34" charset="-128"/>
              </a:rPr>
              <a:t>リングノート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材：再生紙</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スチール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152×210×8mm </a:t>
            </a:r>
            <a:r>
              <a:rPr lang="ja-JP" altLang="en-US" sz="900">
                <a:latin typeface="Meiryo UI" panose="020B0604030504040204" pitchFamily="34" charset="-128"/>
                <a:ea typeface="Meiryo UI" panose="020B0604030504040204" pitchFamily="34" charset="-128"/>
              </a:rPr>
              <a:t>（包装形態：</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考：再生紙使用（</a:t>
            </a:r>
            <a:r>
              <a:rPr lang="en" altLang="ja-JP" sz="900" dirty="0">
                <a:latin typeface="Meiryo UI" panose="020B0604030504040204" pitchFamily="34" charset="-128"/>
                <a:ea typeface="Meiryo UI" panose="020B0604030504040204" pitchFamily="34" charset="-128"/>
              </a:rPr>
              <a:t>R</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マーク（本体裏面）</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ナチュラル</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地球環境に優しい再生紙を使用した</a:t>
            </a:r>
            <a:r>
              <a:rPr lang="en" altLang="ja-JP" sz="1600" dirty="0">
                <a:latin typeface="Meiryo UI" panose="020B0604030504040204" pitchFamily="34" charset="-128"/>
                <a:ea typeface="Meiryo UI" panose="020B0604030504040204" pitchFamily="34" charset="-128"/>
              </a:rPr>
              <a:t>A5</a:t>
            </a:r>
            <a:r>
              <a:rPr lang="ja-JP" altLang="en-US" sz="1600">
                <a:latin typeface="Meiryo UI" panose="020B0604030504040204" pitchFamily="34" charset="-128"/>
                <a:ea typeface="Meiryo UI" panose="020B0604030504040204" pitchFamily="34" charset="-128"/>
              </a:rPr>
              <a:t>サイズのリサイクルリングメモです。とてもシンプルなデザインで、どんなオリジナル名入れでもマッチしますので、ノベルティ用などにおすすめです。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5282C57-B388-3F48-83B3-C3DB55C815D0}"/>
              </a:ext>
            </a:extLst>
          </p:cNvPr>
          <p:cNvPicPr>
            <a:picLocks noChangeAspect="1"/>
          </p:cNvPicPr>
          <p:nvPr/>
        </p:nvPicPr>
        <p:blipFill>
          <a:blip r:embed="rId5"/>
          <a:stretch>
            <a:fillRect/>
          </a:stretch>
        </p:blipFill>
        <p:spPr>
          <a:xfrm>
            <a:off x="850246" y="1624416"/>
            <a:ext cx="3175000" cy="3175000"/>
          </a:xfrm>
          <a:prstGeom prst="rect">
            <a:avLst/>
          </a:prstGeom>
        </p:spPr>
      </p:pic>
    </p:spTree>
    <p:extLst>
      <p:ext uri="{BB962C8B-B14F-4D97-AF65-F5344CB8AC3E}">
        <p14:creationId xmlns:p14="http://schemas.microsoft.com/office/powerpoint/2010/main" val="1930277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チャームバッグハンガー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材：亜鉛合金</a:t>
            </a:r>
            <a:r>
              <a:rPr lang="en-US" altLang="ja-JP" sz="900" dirty="0">
                <a:latin typeface="Meiryo UI" panose="020B0604030504040204" pitchFamily="34" charset="-128"/>
                <a:ea typeface="Meiryo UI" panose="020B0604030504040204" pitchFamily="34" charset="-128"/>
              </a:rPr>
              <a:t>､ABS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40×40×8mm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ケース</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能：耐荷重</a:t>
            </a:r>
            <a:r>
              <a:rPr lang="en-US" altLang="ja-JP" sz="900" dirty="0">
                <a:latin typeface="Meiryo UI" panose="020B0604030504040204" pitchFamily="34" charset="-128"/>
                <a:ea typeface="Meiryo UI" panose="020B0604030504040204" pitchFamily="34" charset="-128"/>
              </a:rPr>
              <a:t>5kg</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考：モノブラック・モノホワイト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キーホルダーとして持ち歩くことができ、カフェなどのテーブルの端にバッグをかけるフックにさせられる便利アイテムです。ブラックとホワイトの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色展開。お好みでお選びください。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34B04E0-049E-2D4B-B589-0B6A12BF05E0}"/>
              </a:ext>
            </a:extLst>
          </p:cNvPr>
          <p:cNvPicPr>
            <a:picLocks noChangeAspect="1"/>
          </p:cNvPicPr>
          <p:nvPr/>
        </p:nvPicPr>
        <p:blipFill>
          <a:blip r:embed="rId5"/>
          <a:stretch>
            <a:fillRect/>
          </a:stretch>
        </p:blipFill>
        <p:spPr>
          <a:xfrm>
            <a:off x="425951" y="1890437"/>
            <a:ext cx="4086525" cy="2560135"/>
          </a:xfrm>
          <a:prstGeom prst="rect">
            <a:avLst/>
          </a:prstGeom>
        </p:spPr>
      </p:pic>
    </p:spTree>
    <p:extLst>
      <p:ext uri="{BB962C8B-B14F-4D97-AF65-F5344CB8AC3E}">
        <p14:creationId xmlns:p14="http://schemas.microsoft.com/office/powerpoint/2010/main" val="180239306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653</TotalTime>
  <Words>3114</Words>
  <Application>Microsoft Office PowerPoint</Application>
  <PresentationFormat>画面に合わせる (4:3)</PresentationFormat>
  <Paragraphs>473</Paragraphs>
  <Slides>32</Slides>
  <Notes>32</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32</vt:i4>
      </vt:variant>
    </vt:vector>
  </HeadingPairs>
  <TitlesOfParts>
    <vt:vector size="43" baseType="lpstr">
      <vt:lpstr>-apple-system</vt:lpstr>
      <vt:lpstr>Meiryo UI</vt:lpstr>
      <vt:lpstr>游ゴシック</vt:lpstr>
      <vt:lpstr>Arial</vt:lpstr>
      <vt:lpstr>Calibri</vt:lpstr>
      <vt:lpstr>Calibri Light</vt:lpstr>
      <vt:lpstr>Symbol</vt:lpstr>
      <vt:lpstr>Times New Roman</vt:lpstr>
      <vt:lpstr>Wingdings</vt:lpstr>
      <vt:lpstr>Office テーマ</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242</cp:revision>
  <cp:lastPrinted>2021-07-20T08:57:41Z</cp:lastPrinted>
  <dcterms:created xsi:type="dcterms:W3CDTF">2021-06-21T09:41:39Z</dcterms:created>
  <dcterms:modified xsi:type="dcterms:W3CDTF">2025-01-06T01:14:48Z</dcterms:modified>
</cp:coreProperties>
</file>