
<file path=[Content_Types].xml><?xml version="1.0" encoding="utf-8"?>
<Types xmlns="http://schemas.openxmlformats.org/package/2006/content-types">
  <Default Extension="bmp" ContentType="image/bmp"/>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4" r:id="rId2"/>
  </p:sldMasterIdLst>
  <p:notesMasterIdLst>
    <p:notesMasterId r:id="rId35"/>
  </p:notesMasterIdLst>
  <p:sldIdLst>
    <p:sldId id="278" r:id="rId3"/>
    <p:sldId id="272" r:id="rId4"/>
    <p:sldId id="263" r:id="rId5"/>
    <p:sldId id="283" r:id="rId6"/>
    <p:sldId id="260" r:id="rId7"/>
    <p:sldId id="273" r:id="rId8"/>
    <p:sldId id="261" r:id="rId9"/>
    <p:sldId id="266" r:id="rId10"/>
    <p:sldId id="268" r:id="rId11"/>
    <p:sldId id="282" r:id="rId12"/>
    <p:sldId id="279" r:id="rId13"/>
    <p:sldId id="258" r:id="rId14"/>
    <p:sldId id="287" r:id="rId15"/>
    <p:sldId id="269" r:id="rId16"/>
    <p:sldId id="281" r:id="rId17"/>
    <p:sldId id="288" r:id="rId18"/>
    <p:sldId id="289" r:id="rId19"/>
    <p:sldId id="280" r:id="rId20"/>
    <p:sldId id="285" r:id="rId21"/>
    <p:sldId id="276" r:id="rId22"/>
    <p:sldId id="259" r:id="rId23"/>
    <p:sldId id="284" r:id="rId24"/>
    <p:sldId id="256" r:id="rId25"/>
    <p:sldId id="286" r:id="rId26"/>
    <p:sldId id="290" r:id="rId27"/>
    <p:sldId id="291" r:id="rId28"/>
    <p:sldId id="292" r:id="rId29"/>
    <p:sldId id="293" r:id="rId30"/>
    <p:sldId id="294" r:id="rId31"/>
    <p:sldId id="295" r:id="rId32"/>
    <p:sldId id="296" r:id="rId33"/>
    <p:sldId id="297" r:id="rId3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89" autoAdjust="0"/>
    <p:restoredTop sz="94656"/>
  </p:normalViewPr>
  <p:slideViewPr>
    <p:cSldViewPr snapToGrid="0" snapToObjects="1">
      <p:cViewPr varScale="1">
        <p:scale>
          <a:sx n="85" d="100"/>
          <a:sy n="85" d="100"/>
        </p:scale>
        <p:origin x="102" y="23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2025/1/8</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PlaceHolder 1"/>
          <p:cNvSpPr>
            <a:spLocks noGrp="1" noRot="1" noChangeAspect="1"/>
          </p:cNvSpPr>
          <p:nvPr>
            <p:ph type="sldImg"/>
          </p:nvPr>
        </p:nvSpPr>
        <p:spPr>
          <a:xfrm>
            <a:off x="1371600" y="1143000"/>
            <a:ext cx="4114800" cy="3086100"/>
          </a:xfrm>
          <a:prstGeom prst="rect">
            <a:avLst/>
          </a:prstGeom>
          <a:ln w="0">
            <a:noFill/>
          </a:ln>
        </p:spPr>
      </p:sp>
      <p:sp>
        <p:nvSpPr>
          <p:cNvPr id="81" name="PlaceHolder 2"/>
          <p:cNvSpPr>
            <a:spLocks noGrp="1"/>
          </p:cNvSpPr>
          <p:nvPr>
            <p:ph type="body"/>
          </p:nvPr>
        </p:nvSpPr>
        <p:spPr>
          <a:xfrm>
            <a:off x="685800" y="4400640"/>
            <a:ext cx="5486040" cy="3600000"/>
          </a:xfrm>
          <a:prstGeom prst="rect">
            <a:avLst/>
          </a:prstGeom>
          <a:noFill/>
          <a:ln w="0">
            <a:noFill/>
          </a:ln>
        </p:spPr>
        <p:txBody>
          <a:bodyPr anchor="t">
            <a:noAutofit/>
          </a:bodyPr>
          <a:lstStyle/>
          <a:p>
            <a:endParaRPr lang="en-US" sz="2000" b="0" strike="noStrike" spc="-1">
              <a:latin typeface="Arial"/>
            </a:endParaRPr>
          </a:p>
        </p:txBody>
      </p:sp>
      <p:sp>
        <p:nvSpPr>
          <p:cNvPr id="82" name="PlaceHolder 3"/>
          <p:cNvSpPr>
            <a:spLocks noGrp="1"/>
          </p:cNvSpPr>
          <p:nvPr>
            <p:ph type="sldNum"/>
          </p:nvPr>
        </p:nvSpPr>
        <p:spPr>
          <a:xfrm>
            <a:off x="3884760" y="8685360"/>
            <a:ext cx="2971440" cy="458280"/>
          </a:xfrm>
          <a:prstGeom prst="rect">
            <a:avLst/>
          </a:prstGeom>
          <a:noFill/>
          <a:ln w="0">
            <a:noFill/>
          </a:ln>
        </p:spPr>
        <p:txBody>
          <a:bodyPr anchor="b">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7F5C47-60B8-4959-B99C-5BDD68F2690A}" type="slidenum">
              <a:rPr kumimoji="1" lang="en-US" sz="1200" b="0" i="0" u="none" strike="noStrike" kern="1200" cap="none" spc="-1" normalizeH="0" baseline="0" noProof="0">
                <a:ln>
                  <a:noFill/>
                </a:ln>
                <a:solidFill>
                  <a:prstClr val="black"/>
                </a:solidFill>
                <a:effectLst/>
                <a:uLnTx/>
                <a:uFillTx/>
                <a:latin typeface="Times New Roman"/>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en-US" sz="1200" b="0" i="0" u="none" strike="noStrike" kern="1200" cap="none" spc="-1" normalizeH="0" baseline="0" noProof="0">
              <a:ln>
                <a:noFill/>
              </a:ln>
              <a:solidFill>
                <a:prstClr val="black"/>
              </a:solidFill>
              <a:effectLst/>
              <a:uLnTx/>
              <a:uFillTx/>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0350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8" name="PlaceHolder 2"/>
          <p:cNvSpPr>
            <a:spLocks noGrp="1"/>
          </p:cNvSpPr>
          <p:nvPr>
            <p:ph type="subTitle"/>
          </p:nvPr>
        </p:nvSpPr>
        <p:spPr>
          <a:xfrm>
            <a:off x="457200" y="1604520"/>
            <a:ext cx="8229240" cy="397728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950919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0" name="PlaceHolder 2"/>
          <p:cNvSpPr>
            <a:spLocks noGrp="1"/>
          </p:cNvSpPr>
          <p:nvPr>
            <p:ph/>
          </p:nvPr>
        </p:nvSpPr>
        <p:spPr>
          <a:xfrm>
            <a:off x="457200" y="1604520"/>
            <a:ext cx="822924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7314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2"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3"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40767726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Tree>
    <p:extLst>
      <p:ext uri="{BB962C8B-B14F-4D97-AF65-F5344CB8AC3E}">
        <p14:creationId xmlns:p14="http://schemas.microsoft.com/office/powerpoint/2010/main" val="32717105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5" name="PlaceHolder 1"/>
          <p:cNvSpPr>
            <a:spLocks noGrp="1"/>
          </p:cNvSpPr>
          <p:nvPr>
            <p:ph type="subTitle"/>
          </p:nvPr>
        </p:nvSpPr>
        <p:spPr>
          <a:xfrm>
            <a:off x="685800" y="1122480"/>
            <a:ext cx="7772040" cy="11066760"/>
          </a:xfrm>
          <a:prstGeom prst="rect">
            <a:avLst/>
          </a:prstGeom>
          <a:noFill/>
          <a:ln w="0">
            <a:noFill/>
          </a:ln>
        </p:spPr>
        <p:txBody>
          <a:bodyPr lIns="0" tIns="0" rIns="0" bIns="0" anchor="ctr">
            <a:noAutofit/>
          </a:bodyPr>
          <a:lstStyle/>
          <a:p>
            <a:pPr algn="ctr"/>
            <a:endParaRPr lang="en-US" sz="3200" b="0" strike="noStrike" spc="-1">
              <a:latin typeface="Arial"/>
            </a:endParaRPr>
          </a:p>
        </p:txBody>
      </p:sp>
    </p:spTree>
    <p:extLst>
      <p:ext uri="{BB962C8B-B14F-4D97-AF65-F5344CB8AC3E}">
        <p14:creationId xmlns:p14="http://schemas.microsoft.com/office/powerpoint/2010/main" val="2107481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7"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8" name="PlaceHolder 3"/>
          <p:cNvSpPr>
            <a:spLocks noGrp="1"/>
          </p:cNvSpPr>
          <p:nvPr>
            <p:ph/>
          </p:nvPr>
        </p:nvSpPr>
        <p:spPr>
          <a:xfrm>
            <a:off x="467424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19"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40365222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1" name="PlaceHolder 2"/>
          <p:cNvSpPr>
            <a:spLocks noGrp="1"/>
          </p:cNvSpPr>
          <p:nvPr>
            <p:ph/>
          </p:nvPr>
        </p:nvSpPr>
        <p:spPr>
          <a:xfrm>
            <a:off x="457200" y="1604520"/>
            <a:ext cx="4015800" cy="397728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2"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3" name="PlaceHolder 4"/>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3288795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5"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6"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27" name="PlaceHolder 4"/>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2572516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9" name="PlaceHolder 2"/>
          <p:cNvSpPr>
            <a:spLocks noGrp="1"/>
          </p:cNvSpPr>
          <p:nvPr>
            <p:ph/>
          </p:nvPr>
        </p:nvSpPr>
        <p:spPr>
          <a:xfrm>
            <a:off x="457200" y="160452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0" name="PlaceHolder 3"/>
          <p:cNvSpPr>
            <a:spLocks noGrp="1"/>
          </p:cNvSpPr>
          <p:nvPr>
            <p:ph/>
          </p:nvPr>
        </p:nvSpPr>
        <p:spPr>
          <a:xfrm>
            <a:off x="457200" y="3682080"/>
            <a:ext cx="822924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26617663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2" name="PlaceHolder 2"/>
          <p:cNvSpPr>
            <a:spLocks noGrp="1"/>
          </p:cNvSpPr>
          <p:nvPr>
            <p:ph/>
          </p:nvPr>
        </p:nvSpPr>
        <p:spPr>
          <a:xfrm>
            <a:off x="45720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3" name="PlaceHolder 3"/>
          <p:cNvSpPr>
            <a:spLocks noGrp="1"/>
          </p:cNvSpPr>
          <p:nvPr>
            <p:ph/>
          </p:nvPr>
        </p:nvSpPr>
        <p:spPr>
          <a:xfrm>
            <a:off x="4674240" y="160452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4" name="PlaceHolder 4"/>
          <p:cNvSpPr>
            <a:spLocks noGrp="1"/>
          </p:cNvSpPr>
          <p:nvPr>
            <p:ph/>
          </p:nvPr>
        </p:nvSpPr>
        <p:spPr>
          <a:xfrm>
            <a:off x="45720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5" name="PlaceHolder 5"/>
          <p:cNvSpPr>
            <a:spLocks noGrp="1"/>
          </p:cNvSpPr>
          <p:nvPr>
            <p:ph/>
          </p:nvPr>
        </p:nvSpPr>
        <p:spPr>
          <a:xfrm>
            <a:off x="4674240" y="3682080"/>
            <a:ext cx="40158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1391071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85800" y="1122480"/>
            <a:ext cx="7772040" cy="2387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7" name="PlaceHolder 2"/>
          <p:cNvSpPr>
            <a:spLocks noGrp="1"/>
          </p:cNvSpPr>
          <p:nvPr>
            <p:ph/>
          </p:nvPr>
        </p:nvSpPr>
        <p:spPr>
          <a:xfrm>
            <a:off x="45720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8" name="PlaceHolder 3"/>
          <p:cNvSpPr>
            <a:spLocks noGrp="1"/>
          </p:cNvSpPr>
          <p:nvPr>
            <p:ph/>
          </p:nvPr>
        </p:nvSpPr>
        <p:spPr>
          <a:xfrm>
            <a:off x="323964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39" name="PlaceHolder 4"/>
          <p:cNvSpPr>
            <a:spLocks noGrp="1"/>
          </p:cNvSpPr>
          <p:nvPr>
            <p:ph/>
          </p:nvPr>
        </p:nvSpPr>
        <p:spPr>
          <a:xfrm>
            <a:off x="6022080" y="160452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0" name="PlaceHolder 5"/>
          <p:cNvSpPr>
            <a:spLocks noGrp="1"/>
          </p:cNvSpPr>
          <p:nvPr>
            <p:ph/>
          </p:nvPr>
        </p:nvSpPr>
        <p:spPr>
          <a:xfrm>
            <a:off x="45720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1" name="PlaceHolder 6"/>
          <p:cNvSpPr>
            <a:spLocks noGrp="1"/>
          </p:cNvSpPr>
          <p:nvPr>
            <p:ph/>
          </p:nvPr>
        </p:nvSpPr>
        <p:spPr>
          <a:xfrm>
            <a:off x="323964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
        <p:nvSpPr>
          <p:cNvPr id="42" name="PlaceHolder 7"/>
          <p:cNvSpPr>
            <a:spLocks noGrp="1"/>
          </p:cNvSpPr>
          <p:nvPr>
            <p:ph/>
          </p:nvPr>
        </p:nvSpPr>
        <p:spPr>
          <a:xfrm>
            <a:off x="6022080" y="3682080"/>
            <a:ext cx="2649600" cy="1896840"/>
          </a:xfrm>
          <a:prstGeom prst="rect">
            <a:avLst/>
          </a:prstGeom>
          <a:noFill/>
          <a:ln w="0">
            <a:noFill/>
          </a:ln>
        </p:spPr>
        <p:txBody>
          <a:bodyPr lIns="0" tIns="0" rIns="0" bIns="0" anchor="t">
            <a:normAutofit/>
          </a:bodyPr>
          <a:lstStyle/>
          <a:p>
            <a:endParaRPr lang="en-US" sz="2800" b="0" strike="noStrike" spc="-1">
              <a:solidFill>
                <a:srgbClr val="000000"/>
              </a:solidFill>
              <a:latin typeface="Calibri"/>
            </a:endParaRPr>
          </a:p>
        </p:txBody>
      </p:sp>
    </p:spTree>
    <p:extLst>
      <p:ext uri="{BB962C8B-B14F-4D97-AF65-F5344CB8AC3E}">
        <p14:creationId xmlns:p14="http://schemas.microsoft.com/office/powerpoint/2010/main" val="1137808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51653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2025/1/8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2025/1/8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2025/1/8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2025/1/8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2025/1/8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2025/1/8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PlaceHolder 1"/>
          <p:cNvSpPr>
            <a:spLocks noGrp="1"/>
          </p:cNvSpPr>
          <p:nvPr>
            <p:ph type="title"/>
          </p:nvPr>
        </p:nvSpPr>
        <p:spPr>
          <a:xfrm>
            <a:off x="685800" y="1122480"/>
            <a:ext cx="7772040" cy="2387160"/>
          </a:xfrm>
          <a:prstGeom prst="rect">
            <a:avLst/>
          </a:prstGeom>
          <a:noFill/>
          <a:ln w="0">
            <a:noFill/>
          </a:ln>
        </p:spPr>
        <p:txBody>
          <a:bodyPr anchor="b">
            <a:noAutofit/>
          </a:bodyPr>
          <a:lstStyle/>
          <a:p>
            <a:pPr algn="ctr">
              <a:lnSpc>
                <a:spcPct val="90000"/>
              </a:lnSpc>
            </a:pPr>
            <a:r>
              <a:rPr lang="ja-JP" sz="6000" b="0" strike="noStrike" spc="-1">
                <a:solidFill>
                  <a:srgbClr val="000000"/>
                </a:solidFill>
                <a:latin typeface="Calibri Light"/>
              </a:rPr>
              <a:t>マスター タイトルの書式設定</a:t>
            </a:r>
            <a:endParaRPr lang="en-US" sz="6000" b="0" strike="noStrike" spc="-1">
              <a:solidFill>
                <a:srgbClr val="000000"/>
              </a:solidFill>
              <a:latin typeface="Calibri"/>
            </a:endParaRPr>
          </a:p>
        </p:txBody>
      </p:sp>
      <p:sp>
        <p:nvSpPr>
          <p:cNvPr id="8" name="PlaceHolder 2"/>
          <p:cNvSpPr>
            <a:spLocks noGrp="1"/>
          </p:cNvSpPr>
          <p:nvPr>
            <p:ph type="dt"/>
          </p:nvPr>
        </p:nvSpPr>
        <p:spPr>
          <a:xfrm>
            <a:off x="628560" y="6356520"/>
            <a:ext cx="2057040" cy="364680"/>
          </a:xfrm>
          <a:prstGeom prst="rect">
            <a:avLst/>
          </a:prstGeom>
          <a:noFill/>
          <a:ln w="0">
            <a:noFill/>
          </a:ln>
        </p:spPr>
        <p:txBody>
          <a:bodyPr anchor="ctr">
            <a:noAutofit/>
          </a:bodyPr>
          <a:lstStyle/>
          <a:p>
            <a:pPr>
              <a:lnSpc>
                <a:spcPct val="100000"/>
              </a:lnSpc>
            </a:pPr>
            <a:fld id="{92795484-5F89-4350-9A94-B43A378258C8}" type="datetime">
              <a:rPr lang="en-US" sz="1200" b="0" strike="noStrike" spc="-1">
                <a:solidFill>
                  <a:srgbClr val="8B8B8B"/>
                </a:solidFill>
                <a:latin typeface="Calibri"/>
              </a:rPr>
              <a:t>1/8/2025</a:t>
            </a:fld>
            <a:endParaRPr lang="en-US" sz="1200" b="0" strike="noStrike" spc="-1">
              <a:latin typeface="Times New Roman"/>
            </a:endParaRPr>
          </a:p>
        </p:txBody>
      </p:sp>
      <p:sp>
        <p:nvSpPr>
          <p:cNvPr id="2" name="PlaceHolder 3"/>
          <p:cNvSpPr>
            <a:spLocks noGrp="1"/>
          </p:cNvSpPr>
          <p:nvPr>
            <p:ph type="ftr"/>
          </p:nvPr>
        </p:nvSpPr>
        <p:spPr>
          <a:xfrm>
            <a:off x="3029040" y="6356520"/>
            <a:ext cx="3085920" cy="364680"/>
          </a:xfrm>
          <a:prstGeom prst="rect">
            <a:avLst/>
          </a:prstGeom>
          <a:noFill/>
          <a:ln w="0">
            <a:noFill/>
          </a:ln>
        </p:spPr>
        <p:txBody>
          <a:bodyPr anchor="ctr">
            <a:noAutofit/>
          </a:bodyPr>
          <a:lstStyle/>
          <a:p>
            <a:endParaRPr lang="en-US" sz="2400" b="0" strike="noStrike" spc="-1">
              <a:latin typeface="Times New Roman"/>
            </a:endParaRPr>
          </a:p>
        </p:txBody>
      </p:sp>
      <p:sp>
        <p:nvSpPr>
          <p:cNvPr id="3" name="PlaceHolder 4"/>
          <p:cNvSpPr>
            <a:spLocks noGrp="1"/>
          </p:cNvSpPr>
          <p:nvPr>
            <p:ph type="sldNum"/>
          </p:nvPr>
        </p:nvSpPr>
        <p:spPr>
          <a:xfrm>
            <a:off x="6458040" y="6356520"/>
            <a:ext cx="2057040" cy="364680"/>
          </a:xfrm>
          <a:prstGeom prst="rect">
            <a:avLst/>
          </a:prstGeom>
          <a:noFill/>
          <a:ln w="0">
            <a:noFill/>
          </a:ln>
        </p:spPr>
        <p:txBody>
          <a:bodyPr anchor="ctr">
            <a:noAutofit/>
          </a:bodyPr>
          <a:lstStyle/>
          <a:p>
            <a:pPr algn="r">
              <a:lnSpc>
                <a:spcPct val="100000"/>
              </a:lnSpc>
            </a:pPr>
            <a:fld id="{93E65D6E-C358-422E-8923-DC3E42D038D7}" type="slidenum">
              <a:rPr lang="en-US" sz="1200" b="0" strike="noStrike" spc="-1">
                <a:solidFill>
                  <a:srgbClr val="8B8B8B"/>
                </a:solidFill>
                <a:latin typeface="Calibri"/>
              </a:rPr>
              <a:t>‹#›</a:t>
            </a:fld>
            <a:endParaRPr lang="en-US" sz="1200" b="0" strike="noStrike" spc="-1">
              <a:latin typeface="Times New Roman"/>
            </a:endParaRPr>
          </a:p>
        </p:txBody>
      </p:sp>
      <p:sp>
        <p:nvSpPr>
          <p:cNvPr id="4" name="正方形/長方形 7"/>
          <p:cNvSpPr/>
          <p:nvPr/>
        </p:nvSpPr>
        <p:spPr>
          <a:xfrm>
            <a:off x="279360" y="1295280"/>
            <a:ext cx="4471200" cy="5081400"/>
          </a:xfrm>
          <a:prstGeom prst="rect">
            <a:avLst/>
          </a:prstGeom>
          <a:solidFill>
            <a:schemeClr val="bg1"/>
          </a:solidFill>
          <a:ln>
            <a:noFill/>
          </a:ln>
          <a:effectLst>
            <a:outerShdw blurRad="127080" dist="50402"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5" name="正方形/長方形 8"/>
          <p:cNvSpPr/>
          <p:nvPr/>
        </p:nvSpPr>
        <p:spPr>
          <a:xfrm>
            <a:off x="281520" y="484920"/>
            <a:ext cx="8582760" cy="603000"/>
          </a:xfrm>
          <a:prstGeom prst="rect">
            <a:avLst/>
          </a:prstGeom>
          <a:gradFill rotWithShape="0">
            <a:gsLst>
              <a:gs pos="0">
                <a:srgbClr val="203864"/>
              </a:gs>
              <a:gs pos="100000">
                <a:srgbClr val="3660AB"/>
              </a:gs>
            </a:gsLst>
            <a:lin ang="0"/>
          </a:gradFill>
          <a:ln>
            <a:noFill/>
          </a:ln>
        </p:spPr>
        <p:style>
          <a:lnRef idx="2">
            <a:schemeClr val="accent1">
              <a:shade val="50000"/>
            </a:schemeClr>
          </a:lnRef>
          <a:fillRef idx="1">
            <a:schemeClr val="accent1"/>
          </a:fillRef>
          <a:effectRef idx="0">
            <a:schemeClr val="accent1"/>
          </a:effectRef>
          <a:fontRef idx="minor"/>
        </p:style>
      </p:sp>
      <p:sp>
        <p:nvSpPr>
          <p:cNvPr id="6" name="PlaceHolder 5"/>
          <p:cNvSpPr>
            <a:spLocks noGrp="1"/>
          </p:cNvSpPr>
          <p:nvPr>
            <p:ph type="body"/>
          </p:nvPr>
        </p:nvSpPr>
        <p:spPr>
          <a:xfrm>
            <a:off x="457200" y="1604520"/>
            <a:ext cx="822924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ja-JP" sz="2800" b="0" strike="noStrike" spc="-1">
                <a:solidFill>
                  <a:srgbClr val="000000"/>
                </a:solidFill>
                <a:latin typeface="Calibri"/>
              </a:rPr>
              <a:t>クリックしてアウトラインのテキストを編集</a:t>
            </a:r>
            <a:endParaRPr lang="en-US" sz="2800" b="0" strike="noStrike" spc="-1">
              <a:solidFill>
                <a:srgbClr val="000000"/>
              </a:solidFill>
              <a:latin typeface="Calibri"/>
            </a:endParaRPr>
          </a:p>
          <a:p>
            <a:pPr marL="864000" lvl="1" indent="-324000">
              <a:spcBef>
                <a:spcPts val="1134"/>
              </a:spcBef>
              <a:buClr>
                <a:srgbClr val="000000"/>
              </a:buClr>
              <a:buSzPct val="75000"/>
              <a:buFont typeface="Symbol" charset="2"/>
              <a:buChar char=""/>
            </a:pPr>
            <a:r>
              <a:rPr lang="en-US" sz="2000" b="0" strike="noStrike" spc="-1">
                <a:solidFill>
                  <a:srgbClr val="000000"/>
                </a:solidFill>
                <a:latin typeface="Calibri"/>
              </a:rPr>
              <a:t>2</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1296000" lvl="2" indent="-288000">
              <a:spcBef>
                <a:spcPts val="850"/>
              </a:spcBef>
              <a:buClr>
                <a:srgbClr val="000000"/>
              </a:buClr>
              <a:buSzPct val="45000"/>
              <a:buFont typeface="Wingdings" charset="2"/>
              <a:buChar char=""/>
            </a:pPr>
            <a:r>
              <a:rPr lang="en-US" sz="1800" b="0" strike="noStrike" spc="-1">
                <a:solidFill>
                  <a:srgbClr val="000000"/>
                </a:solidFill>
                <a:latin typeface="Calibri"/>
              </a:rPr>
              <a:t>3</a:t>
            </a:r>
            <a:r>
              <a:rPr lang="ja-JP" sz="1800" b="0" strike="noStrike" spc="-1">
                <a:solidFill>
                  <a:srgbClr val="000000"/>
                </a:solidFill>
                <a:latin typeface="Calibri"/>
              </a:rPr>
              <a:t>レベル目のアウトライン</a:t>
            </a:r>
            <a:endParaRPr lang="en-US" sz="1800" b="0" strike="noStrike" spc="-1">
              <a:solidFill>
                <a:srgbClr val="000000"/>
              </a:solidFill>
              <a:latin typeface="Calibri"/>
            </a:endParaRPr>
          </a:p>
          <a:p>
            <a:pPr marL="1728000" lvl="3" indent="-216000">
              <a:spcBef>
                <a:spcPts val="567"/>
              </a:spcBef>
              <a:buClr>
                <a:srgbClr val="000000"/>
              </a:buClr>
              <a:buSzPct val="75000"/>
              <a:buFont typeface="Symbol" charset="2"/>
              <a:buChar char=""/>
            </a:pPr>
            <a:r>
              <a:rPr lang="en-US" sz="1800" b="0" strike="noStrike" spc="-1">
                <a:solidFill>
                  <a:srgbClr val="000000"/>
                </a:solidFill>
                <a:latin typeface="Calibri"/>
              </a:rPr>
              <a:t>4</a:t>
            </a:r>
            <a:r>
              <a:rPr lang="ja-JP" sz="1800" b="0" strike="noStrike" spc="-1">
                <a:solidFill>
                  <a:srgbClr val="000000"/>
                </a:solidFill>
                <a:latin typeface="Calibri"/>
              </a:rPr>
              <a:t>レベル目のアウトライン</a:t>
            </a:r>
            <a:endParaRPr lang="en-US" sz="1800" b="0" strike="noStrike" spc="-1">
              <a:solidFill>
                <a:srgbClr val="000000"/>
              </a:solidFill>
              <a:latin typeface="Calibri"/>
            </a:endParaRP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5</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6</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7</a:t>
            </a:r>
            <a:r>
              <a:rPr lang="ja-JP" sz="2000" b="0" strike="noStrike" spc="-1">
                <a:solidFill>
                  <a:srgbClr val="000000"/>
                </a:solidFill>
                <a:latin typeface="Calibri"/>
              </a:rPr>
              <a:t>レベル目のアウトライン</a:t>
            </a:r>
            <a:endParaRPr lang="en-US" sz="2000" b="0" strike="noStrike" spc="-1">
              <a:solidFill>
                <a:srgbClr val="000000"/>
              </a:solidFill>
              <a:latin typeface="Calibri"/>
            </a:endParaRPr>
          </a:p>
        </p:txBody>
      </p:sp>
    </p:spTree>
    <p:extLst>
      <p:ext uri="{BB962C8B-B14F-4D97-AF65-F5344CB8AC3E}">
        <p14:creationId xmlns:p14="http://schemas.microsoft.com/office/powerpoint/2010/main" val="48349580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bmp"/><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bmp"/><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8.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24.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bmp"/><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EVA</a:t>
            </a:r>
            <a:r>
              <a:rPr lang="ja-JP" altLang="en-US" sz="2000" dirty="0">
                <a:solidFill>
                  <a:schemeClr val="bg1"/>
                </a:solidFill>
                <a:latin typeface="Meiryo UI" panose="020B0604030504040204" pitchFamily="34" charset="-128"/>
                <a:ea typeface="Meiryo UI" panose="020B0604030504040204" pitchFamily="34" charset="-128"/>
              </a:rPr>
              <a:t>マルシェバッグ</a:t>
            </a:r>
            <a:r>
              <a:rPr lang="en-US" altLang="ja-JP" sz="2000" dirty="0">
                <a:solidFill>
                  <a:schemeClr val="bg1"/>
                </a:solidFill>
                <a:latin typeface="Meiryo UI" panose="020B0604030504040204" pitchFamily="34" charset="-128"/>
                <a:ea typeface="Meiryo UI" panose="020B0604030504040204" pitchFamily="34" charset="-128"/>
              </a:rPr>
              <a:t>(M)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1064010"/>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カラー展開：全</a:t>
            </a:r>
            <a:r>
              <a:rPr lang="en-US" altLang="ja-JP" sz="900" spc="200" dirty="0">
                <a:latin typeface="Meiryo UI" panose="020B0604030504040204" pitchFamily="34" charset="-128"/>
                <a:ea typeface="Meiryo UI" panose="020B0604030504040204" pitchFamily="34" charset="-128"/>
              </a:rPr>
              <a:t>2</a:t>
            </a:r>
            <a:r>
              <a:rPr lang="ja-JP" altLang="en-US" sz="900" spc="200" dirty="0">
                <a:latin typeface="Meiryo UI" panose="020B0604030504040204" pitchFamily="34" charset="-128"/>
                <a:ea typeface="Meiryo UI" panose="020B0604030504040204" pitchFamily="34" charset="-128"/>
              </a:rPr>
              <a:t>色</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素材：</a:t>
            </a:r>
            <a:r>
              <a:rPr lang="en-US" altLang="ja-JP" sz="900" spc="200" dirty="0">
                <a:latin typeface="Meiryo UI" panose="020B0604030504040204" pitchFamily="34" charset="-128"/>
                <a:ea typeface="Meiryo UI" panose="020B0604030504040204" pitchFamily="34" charset="-128"/>
              </a:rPr>
              <a:t>EVA</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サイズ：本体</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290×330(</a:t>
            </a:r>
            <a:r>
              <a:rPr lang="ja-JP" altLang="en-US" sz="900" spc="200" dirty="0">
                <a:latin typeface="Meiryo UI" panose="020B0604030504040204" pitchFamily="34" charset="-128"/>
                <a:ea typeface="Meiryo UI" panose="020B0604030504040204" pitchFamily="34" charset="-128"/>
              </a:rPr>
              <a:t>持ち手含む</a:t>
            </a:r>
            <a:r>
              <a:rPr lang="en-US" altLang="ja-JP" sz="900" spc="200" dirty="0">
                <a:latin typeface="Meiryo UI" panose="020B0604030504040204" pitchFamily="34" charset="-128"/>
                <a:ea typeface="Meiryo UI" panose="020B0604030504040204" pitchFamily="34" charset="-128"/>
              </a:rPr>
              <a:t>520)(mm) </a:t>
            </a:r>
            <a:r>
              <a:rPr lang="ja-JP" altLang="en-US" sz="900" spc="200" dirty="0">
                <a:latin typeface="Meiryo UI" panose="020B0604030504040204" pitchFamily="34" charset="-128"/>
                <a:ea typeface="Meiryo UI" panose="020B0604030504040204" pitchFamily="34" charset="-128"/>
              </a:rPr>
              <a:t>持ち手</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60×190(mm) </a:t>
            </a:r>
            <a:r>
              <a:rPr lang="ja-JP" altLang="en-US" sz="900" spc="200" dirty="0">
                <a:latin typeface="Meiryo UI" panose="020B0604030504040204" pitchFamily="34" charset="-128"/>
                <a:ea typeface="Meiryo UI" panose="020B0604030504040204" pitchFamily="34" charset="-128"/>
              </a:rPr>
              <a:t>折りたたみマチ</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120mm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容量：約</a:t>
            </a:r>
            <a:r>
              <a:rPr lang="en-US" altLang="ja-JP" sz="900" spc="200" dirty="0">
                <a:latin typeface="Meiryo UI" panose="020B0604030504040204" pitchFamily="34" charset="-128"/>
                <a:ea typeface="Meiryo UI" panose="020B0604030504040204" pitchFamily="34" charset="-128"/>
              </a:rPr>
              <a:t>9L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包装：</a:t>
            </a:r>
            <a:r>
              <a:rPr lang="en-US" altLang="ja-JP" sz="900" spc="200" dirty="0">
                <a:latin typeface="Meiryo UI" panose="020B0604030504040204" pitchFamily="34" charset="-128"/>
                <a:ea typeface="Meiryo UI" panose="020B0604030504040204" pitchFamily="34" charset="-128"/>
              </a:rPr>
              <a:t>OPP</a:t>
            </a:r>
            <a:r>
              <a:rPr lang="ja-JP" altLang="en-US" sz="900" spc="200" dirty="0">
                <a:latin typeface="Meiryo UI" panose="020B0604030504040204" pitchFamily="34" charset="-128"/>
                <a:ea typeface="Meiryo UI" panose="020B0604030504040204" pitchFamily="34" charset="-128"/>
              </a:rPr>
              <a:t>袋</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備考：取説付 </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dirty="0"/>
              <a:t>M</a:t>
            </a:r>
            <a:r>
              <a:rPr lang="ja-JP" altLang="en-US" sz="1600" dirty="0"/>
              <a:t>サイズのマルシェバッグ。紫外線や水に強く、耐久性や柔軟性に優れた</a:t>
            </a:r>
            <a:r>
              <a:rPr lang="en-US" altLang="ja-JP" sz="1600" dirty="0"/>
              <a:t>EVA</a:t>
            </a:r>
            <a:r>
              <a:rPr lang="ja-JP" altLang="en-US" sz="1600" dirty="0"/>
              <a:t>素材を使用し、透け感がオシャレな上、焼却してもダイオキシンが発生しない環境にも優しいアイテムです。 </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 name="図 9">
            <a:extLst>
              <a:ext uri="{FF2B5EF4-FFF2-40B4-BE49-F238E27FC236}">
                <a16:creationId xmlns:a16="http://schemas.microsoft.com/office/drawing/2014/main" id="{767F5DBD-7065-F03F-A653-05485B473689}"/>
              </a:ext>
            </a:extLst>
          </p:cNvPr>
          <p:cNvPicPr>
            <a:picLocks noChangeAspect="1"/>
          </p:cNvPicPr>
          <p:nvPr/>
        </p:nvPicPr>
        <p:blipFill>
          <a:blip r:embed="rId5"/>
          <a:stretch>
            <a:fillRect/>
          </a:stretch>
        </p:blipFill>
        <p:spPr>
          <a:xfrm>
            <a:off x="632307" y="1345198"/>
            <a:ext cx="3752850" cy="3752850"/>
          </a:xfrm>
          <a:prstGeom prst="rect">
            <a:avLst/>
          </a:prstGeom>
        </p:spPr>
      </p:pic>
    </p:spTree>
    <p:extLst>
      <p:ext uri="{BB962C8B-B14F-4D97-AF65-F5344CB8AC3E}">
        <p14:creationId xmlns:p14="http://schemas.microsoft.com/office/powerpoint/2010/main" val="16375265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保冷ベーシックトート（</a:t>
            </a:r>
            <a:r>
              <a:rPr lang="en" altLang="ja-JP" sz="2000" dirty="0">
                <a:solidFill>
                  <a:schemeClr val="bg1"/>
                </a:solidFill>
                <a:latin typeface="Meiryo UI" panose="020B0604030504040204" pitchFamily="34" charset="-128"/>
                <a:ea typeface="Meiryo UI" panose="020B0604030504040204" pitchFamily="34" charset="-128"/>
              </a:rPr>
              <a:t>S</a:t>
            </a:r>
            <a:r>
              <a:rPr lang="ja-JP" altLang="en" sz="200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330×200×130</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25×350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量：約</a:t>
            </a:r>
            <a:r>
              <a:rPr lang="en-US" altLang="ja-JP" sz="900" dirty="0">
                <a:latin typeface="Meiryo UI" panose="020B0604030504040204" pitchFamily="34" charset="-128"/>
                <a:ea typeface="Meiryo UI" panose="020B0604030504040204" pitchFamily="34" charset="-128"/>
              </a:rPr>
              <a:t>5</a:t>
            </a:r>
            <a:r>
              <a:rPr lang="en" altLang="ja-JP" sz="900" dirty="0">
                <a:latin typeface="Meiryo UI" panose="020B0604030504040204" pitchFamily="34" charset="-128"/>
                <a:ea typeface="Meiryo UI" panose="020B0604030504040204" pitchFamily="34" charset="-128"/>
              </a:rPr>
              <a:t>L</a:t>
            </a:r>
          </a:p>
          <a:p>
            <a:r>
              <a:rPr lang="ja-JP" altLang="en-US" sz="900">
                <a:latin typeface="Meiryo UI" panose="020B0604030504040204" pitchFamily="34" charset="-128"/>
                <a:ea typeface="Meiryo UI" panose="020B0604030504040204" pitchFamily="34" charset="-128"/>
              </a:rPr>
              <a:t>付属品：取説付 </a:t>
            </a:r>
            <a:endParaRPr lang="en"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考：ネイビー・ブラック・アイボリー</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リサイクル回収されたペットボトルを素材に作られた環境に優しいエコバッグです。くるくる丸めて付属のゴムバンドで留めるとコンパクトかつオシャレに持ち運べ、保冷機能もあるバッグです。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1" name="図 30">
            <a:extLst>
              <a:ext uri="{FF2B5EF4-FFF2-40B4-BE49-F238E27FC236}">
                <a16:creationId xmlns:a16="http://schemas.microsoft.com/office/drawing/2014/main" id="{0BCE57FD-A24F-5349-B6BB-BA9CC61E27AC}"/>
              </a:ext>
            </a:extLst>
          </p:cNvPr>
          <p:cNvPicPr>
            <a:picLocks noChangeAspect="1"/>
          </p:cNvPicPr>
          <p:nvPr/>
        </p:nvPicPr>
        <p:blipFill>
          <a:blip r:embed="rId5"/>
          <a:stretch>
            <a:fillRect/>
          </a:stretch>
        </p:blipFill>
        <p:spPr>
          <a:xfrm>
            <a:off x="776311" y="1451690"/>
            <a:ext cx="3560090" cy="3437630"/>
          </a:xfrm>
          <a:prstGeom prst="rect">
            <a:avLst/>
          </a:prstGeom>
        </p:spPr>
      </p:pic>
    </p:spTree>
    <p:extLst>
      <p:ext uri="{BB962C8B-B14F-4D97-AF65-F5344CB8AC3E}">
        <p14:creationId xmlns:p14="http://schemas.microsoft.com/office/powerpoint/2010/main" val="4263389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厚手コットンマルシェバッグ</a:t>
            </a:r>
            <a:r>
              <a:rPr lang="en-US" altLang="ja-JP" sz="2000" dirty="0">
                <a:solidFill>
                  <a:schemeClr val="bg1"/>
                </a:solidFill>
                <a:latin typeface="Meiryo UI" panose="020B0604030504040204" pitchFamily="34" charset="-128"/>
                <a:ea typeface="Meiryo UI" panose="020B0604030504040204" pitchFamily="34" charset="-128"/>
              </a:rPr>
              <a:t>(</a:t>
            </a:r>
            <a:r>
              <a:rPr lang="en" altLang="ja-JP" sz="2000" dirty="0">
                <a:solidFill>
                  <a:schemeClr val="bg1"/>
                </a:solidFill>
                <a:latin typeface="Meiryo UI" panose="020B0604030504040204" pitchFamily="34" charset="-128"/>
                <a:ea typeface="Meiryo UI" panose="020B0604030504040204" pitchFamily="34" charset="-128"/>
              </a:rPr>
              <a:t>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材：コットン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サイズ：本体</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450×430(</a:t>
            </a:r>
            <a:r>
              <a:rPr lang="ja-JP" altLang="en-US" sz="900" spc="200">
                <a:latin typeface="Meiryo UI" panose="020B0604030504040204" pitchFamily="34" charset="-128"/>
                <a:ea typeface="Meiryo UI" panose="020B0604030504040204" pitchFamily="34" charset="-128"/>
              </a:rPr>
              <a:t>持ち手含む</a:t>
            </a:r>
            <a:r>
              <a:rPr lang="en-US" altLang="ja-JP" sz="900" spc="200" dirty="0">
                <a:latin typeface="Meiryo UI" panose="020B0604030504040204" pitchFamily="34" charset="-128"/>
                <a:ea typeface="Meiryo UI" panose="020B0604030504040204" pitchFamily="34" charset="-128"/>
              </a:rPr>
              <a:t>760)</a:t>
            </a:r>
            <a:r>
              <a:rPr lang="en" altLang="ja-JP" sz="900" spc="200" dirty="0">
                <a:latin typeface="Meiryo UI" panose="020B0604030504040204" pitchFamily="34" charset="-128"/>
                <a:ea typeface="Meiryo UI" panose="020B0604030504040204" pitchFamily="34" charset="-128"/>
              </a:rPr>
              <a:t>mm</a:t>
            </a:r>
            <a:r>
              <a:rPr lang="ja-JP" altLang="en" sz="900" spc="200">
                <a:latin typeface="Meiryo UI" panose="020B0604030504040204" pitchFamily="34" charset="-128"/>
                <a:ea typeface="Meiryo UI" panose="020B0604030504040204" pitchFamily="34" charset="-128"/>
              </a:rPr>
              <a:t>、</a:t>
            </a:r>
            <a:endParaRPr lang="en-US" altLang="ja-JP" sz="900" spc="2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　　　　　持ち手</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75×330</a:t>
            </a:r>
            <a:r>
              <a:rPr lang="en" altLang="ja-JP" sz="900" spc="200" dirty="0">
                <a:latin typeface="Meiryo UI" panose="020B0604030504040204" pitchFamily="34" charset="-128"/>
                <a:ea typeface="Meiryo UI" panose="020B0604030504040204" pitchFamily="34" charset="-128"/>
              </a:rPr>
              <a:t>mm</a:t>
            </a:r>
            <a:r>
              <a:rPr lang="ja-JP" altLang="en" sz="900" spc="20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折りたたみマチ</a:t>
            </a:r>
            <a:r>
              <a:rPr lang="en-US" altLang="ja-JP" sz="900" spc="200" dirty="0">
                <a:latin typeface="Meiryo UI" panose="020B0604030504040204" pitchFamily="34" charset="-128"/>
                <a:ea typeface="Meiryo UI" panose="020B0604030504040204" pitchFamily="34" charset="-128"/>
              </a:rPr>
              <a:t>/</a:t>
            </a:r>
            <a:r>
              <a:rPr lang="ja-JP" altLang="en-US" sz="900" spc="200">
                <a:latin typeface="Meiryo UI" panose="020B0604030504040204" pitchFamily="34" charset="-128"/>
                <a:ea typeface="Meiryo UI" panose="020B0604030504040204" pitchFamily="34" charset="-128"/>
              </a:rPr>
              <a:t>約</a:t>
            </a:r>
            <a:r>
              <a:rPr lang="en-US" altLang="ja-JP" sz="900" spc="200" dirty="0">
                <a:latin typeface="Meiryo UI" panose="020B0604030504040204" pitchFamily="34" charset="-128"/>
                <a:ea typeface="Meiryo UI" panose="020B0604030504040204" pitchFamily="34" charset="-128"/>
              </a:rPr>
              <a:t>150</a:t>
            </a:r>
            <a:r>
              <a:rPr lang="en" altLang="ja-JP" sz="900" spc="200" dirty="0">
                <a:latin typeface="Meiryo UI" panose="020B0604030504040204" pitchFamily="34" charset="-128"/>
                <a:ea typeface="Meiryo UI" panose="020B0604030504040204" pitchFamily="34" charset="-128"/>
              </a:rPr>
              <a:t>mm</a:t>
            </a:r>
          </a:p>
          <a:p>
            <a:r>
              <a:rPr lang="ja-JP" altLang="en-US" sz="900" spc="200">
                <a:latin typeface="Meiryo UI" panose="020B0604030504040204" pitchFamily="34" charset="-128"/>
                <a:ea typeface="Meiryo UI" panose="020B0604030504040204" pitchFamily="34" charset="-128"/>
              </a:rPr>
              <a:t>容</a:t>
            </a:r>
            <a:r>
              <a:rPr lang="en-US" altLang="ja-JP" sz="900" spc="200" dirty="0">
                <a:latin typeface="Meiryo UI" panose="020B0604030504040204" pitchFamily="34" charset="-128"/>
                <a:ea typeface="Meiryo UI" panose="020B0604030504040204" pitchFamily="34" charset="-128"/>
              </a:rPr>
              <a:t> </a:t>
            </a:r>
            <a:r>
              <a:rPr lang="ja-JP" altLang="en-US" sz="900" spc="200">
                <a:latin typeface="Meiryo UI" panose="020B0604030504040204" pitchFamily="34" charset="-128"/>
                <a:ea typeface="Meiryo UI" panose="020B0604030504040204" pitchFamily="34" charset="-128"/>
              </a:rPr>
              <a:t>量：約</a:t>
            </a:r>
            <a:r>
              <a:rPr lang="en-US" altLang="ja-JP" sz="900" spc="200" dirty="0">
                <a:latin typeface="Meiryo UI" panose="020B0604030504040204" pitchFamily="34" charset="-128"/>
                <a:ea typeface="Meiryo UI" panose="020B0604030504040204" pitchFamily="34" charset="-128"/>
              </a:rPr>
              <a:t>24</a:t>
            </a:r>
            <a:r>
              <a:rPr lang="en" altLang="ja-JP" sz="900" spc="200" dirty="0">
                <a:latin typeface="Meiryo UI" panose="020B0604030504040204" pitchFamily="34" charset="-128"/>
                <a:ea typeface="Meiryo UI" panose="020B0604030504040204" pitchFamily="34" charset="-128"/>
              </a:rPr>
              <a:t>L </a:t>
            </a:r>
          </a:p>
          <a:p>
            <a:r>
              <a:rPr lang="ja-JP" altLang="en-US" sz="900" spc="200">
                <a:latin typeface="Meiryo UI" panose="020B0604030504040204" pitchFamily="34" charset="-128"/>
                <a:ea typeface="Meiryo UI" panose="020B0604030504040204" pitchFamily="34" charset="-128"/>
              </a:rPr>
              <a:t>備</a:t>
            </a:r>
            <a:r>
              <a:rPr lang="en-US" altLang="ja-JP" sz="900" spc="200" dirty="0">
                <a:latin typeface="Meiryo UI" panose="020B0604030504040204" pitchFamily="34" charset="-128"/>
                <a:ea typeface="Meiryo UI" panose="020B0604030504040204" pitchFamily="34" charset="-128"/>
              </a:rPr>
              <a:t> </a:t>
            </a:r>
            <a:r>
              <a:rPr lang="ja-JP" altLang="en-US" sz="900" spc="200">
                <a:latin typeface="Meiryo UI" panose="020B0604030504040204" pitchFamily="34" charset="-128"/>
                <a:ea typeface="Meiryo UI" panose="020B0604030504040204" pitchFamily="34" charset="-128"/>
              </a:rPr>
              <a:t>考：ネイビー・ナチュラル・ブラック・ワインレッド</a:t>
            </a:r>
            <a:endParaRPr lang="en" altLang="ja-JP" sz="900" spc="2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大容量で使い勝手の良い</a:t>
            </a:r>
            <a:r>
              <a:rPr lang="en" altLang="ja-JP" sz="1600" dirty="0">
                <a:latin typeface="Meiryo UI" panose="020B0604030504040204" pitchFamily="34" charset="-128"/>
                <a:ea typeface="Meiryo UI" panose="020B0604030504040204" pitchFamily="34" charset="-128"/>
              </a:rPr>
              <a:t>L</a:t>
            </a:r>
            <a:r>
              <a:rPr lang="ja-JP" altLang="en-US" sz="1600">
                <a:latin typeface="Meiryo UI" panose="020B0604030504040204" pitchFamily="34" charset="-128"/>
                <a:ea typeface="Meiryo UI" panose="020B0604030504040204" pitchFamily="34" charset="-128"/>
              </a:rPr>
              <a:t>サイズのマルシェバッグです。厚手のコットン生地は丈夫で中身も透けにくく、プリント範囲も広く取れますので、販促品として使用すれば高い広告効果も期待できます。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1B73A4CA-5805-F8A0-F579-682B218B4180}"/>
              </a:ext>
            </a:extLst>
          </p:cNvPr>
          <p:cNvPicPr>
            <a:picLocks noChangeAspect="1"/>
          </p:cNvPicPr>
          <p:nvPr/>
        </p:nvPicPr>
        <p:blipFill>
          <a:blip r:embed="rId5"/>
          <a:stretch>
            <a:fillRect/>
          </a:stretch>
        </p:blipFill>
        <p:spPr>
          <a:xfrm>
            <a:off x="680996" y="1411148"/>
            <a:ext cx="3617569" cy="3617569"/>
          </a:xfrm>
          <a:prstGeom prst="rect">
            <a:avLst/>
          </a:prstGeom>
        </p:spPr>
      </p:pic>
    </p:spTree>
    <p:extLst>
      <p:ext uri="{BB962C8B-B14F-4D97-AF65-F5344CB8AC3E}">
        <p14:creationId xmlns:p14="http://schemas.microsoft.com/office/powerpoint/2010/main" val="2849730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カトラリーセット麦わら入りタイプミニ</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、麦わら　他</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：ケース／約</a:t>
            </a:r>
            <a:r>
              <a:rPr lang="en-US" altLang="ja-JP" sz="900" dirty="0">
                <a:latin typeface="Meiryo UI" panose="020B0604030504040204" pitchFamily="34" charset="-128"/>
                <a:ea typeface="Meiryo UI" panose="020B0604030504040204" pitchFamily="34" charset="-128"/>
              </a:rPr>
              <a:t>W55×H24×D127</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スプーン／組み立て時約</a:t>
            </a:r>
            <a:r>
              <a:rPr lang="en-US" altLang="ja-JP" sz="900" dirty="0">
                <a:latin typeface="Meiryo UI" panose="020B0604030504040204" pitchFamily="34" charset="-128"/>
                <a:ea typeface="Meiryo UI" panose="020B0604030504040204" pitchFamily="34" charset="-128"/>
              </a:rPr>
              <a:t>W29×H174</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フォーク／組み立て時約</a:t>
            </a:r>
            <a:r>
              <a:rPr lang="en-US" altLang="ja-JP" sz="900" dirty="0">
                <a:latin typeface="Meiryo UI" panose="020B0604030504040204" pitchFamily="34" charset="-128"/>
                <a:ea typeface="Meiryo UI" panose="020B0604030504040204" pitchFamily="34" charset="-128"/>
              </a:rPr>
              <a:t>W26×H174</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箸／組み立て時約</a:t>
            </a:r>
            <a:r>
              <a:rPr lang="en-US" altLang="ja-JP" sz="900" dirty="0">
                <a:latin typeface="Meiryo UI" panose="020B0604030504040204" pitchFamily="34" charset="-128"/>
                <a:ea typeface="Meiryo UI" panose="020B0604030504040204" pitchFamily="34" charset="-128"/>
              </a:rPr>
              <a:t>H187</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本来破棄される麦わらを配合して作られたエコ商品です。カトラリーはそれぞれ分解して収納できるため、収納時はとてもコンパクトです。ケースはボールチェーン付きで必要な時にサッと取り出して使用でき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6" name="Picture 22">
            <a:extLst>
              <a:ext uri="{FF2B5EF4-FFF2-40B4-BE49-F238E27FC236}">
                <a16:creationId xmlns:a16="http://schemas.microsoft.com/office/drawing/2014/main" id="{7781A59A-FC41-699A-AF65-F7C4DE41725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960" y="1469263"/>
            <a:ext cx="3491306" cy="3491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0336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スタンド付き</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素材：本体・卓上スタンド</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:175×89×45mm</a:t>
            </a:r>
            <a:r>
              <a:rPr lang="ja-JP" altLang="en-US" sz="900" dirty="0">
                <a:latin typeface="Meiryo UI" panose="020B0604030504040204" pitchFamily="34" charset="-128"/>
                <a:ea typeface="Meiryo UI" panose="020B0604030504040204" pitchFamily="34" charset="-128"/>
              </a:rPr>
              <a:t>卓上スタンド</a:t>
            </a:r>
            <a:r>
              <a:rPr lang="en-US" altLang="ja-JP" sz="900" dirty="0">
                <a:latin typeface="Meiryo UI" panose="020B0604030504040204" pitchFamily="34" charset="-128"/>
                <a:ea typeface="Meiryo UI" panose="020B0604030504040204" pitchFamily="34" charset="-128"/>
              </a:rPr>
              <a:t>:29×56×45mm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181×95×50mm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本体、卓上スタンド</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月上旬入荷予定</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職場のデスク上や勉強机などでスタンドファンとしても利用できるハンディファンです。暑さ対策グッズとして今や定番であり、いくつあっても困らないため、特典用としても喜ばれます。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8A4491D3-32F6-AE8B-779E-77EAF108F3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9688" y="1450761"/>
            <a:ext cx="3439488" cy="3439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9878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可動式ハンディファン</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ネックストラップ付き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樹脂ネックストラップ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143×93×68mm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147×77×70mm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備考：名入れ可能、単三乾電池</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本体、ネックストラップ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首を真上に向けることも可能なため、ネックストラップで首から下げて、下から顔に風を当てることもできる上、両手も自由になるのが非常に便利なハンディファンです。夏の販促用に是非！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5" name="図 94">
            <a:extLst>
              <a:ext uri="{FF2B5EF4-FFF2-40B4-BE49-F238E27FC236}">
                <a16:creationId xmlns:a16="http://schemas.microsoft.com/office/drawing/2014/main" id="{785E6FB2-E1F2-F328-AC5D-03150F25EA36}"/>
              </a:ext>
            </a:extLst>
          </p:cNvPr>
          <p:cNvPicPr>
            <a:picLocks noChangeAspect="1"/>
          </p:cNvPicPr>
          <p:nvPr/>
        </p:nvPicPr>
        <p:blipFill>
          <a:blip r:embed="rId5"/>
          <a:stretch>
            <a:fillRect/>
          </a:stretch>
        </p:blipFill>
        <p:spPr>
          <a:xfrm>
            <a:off x="680285" y="1365093"/>
            <a:ext cx="3703056" cy="3703056"/>
          </a:xfrm>
          <a:prstGeom prst="rect">
            <a:avLst/>
          </a:prstGeom>
        </p:spPr>
      </p:pic>
    </p:spTree>
    <p:extLst>
      <p:ext uri="{BB962C8B-B14F-4D97-AF65-F5344CB8AC3E}">
        <p14:creationId xmlns:p14="http://schemas.microsoft.com/office/powerpoint/2010/main" val="735598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ポータブル</a:t>
            </a:r>
            <a:r>
              <a:rPr lang="en-US" altLang="ja-JP" sz="2000" dirty="0">
                <a:solidFill>
                  <a:schemeClr val="bg1"/>
                </a:solidFill>
                <a:latin typeface="Meiryo UI" panose="020B0604030504040204" pitchFamily="34" charset="-128"/>
                <a:ea typeface="Meiryo UI" panose="020B0604030504040204" pitchFamily="34" charset="-128"/>
              </a:rPr>
              <a:t>&amp;</a:t>
            </a:r>
            <a:r>
              <a:rPr lang="ja-JP" altLang="en-US" sz="2000">
                <a:solidFill>
                  <a:schemeClr val="bg1"/>
                </a:solidFill>
                <a:latin typeface="Meiryo UI" panose="020B0604030504040204" pitchFamily="34" charset="-128"/>
                <a:ea typeface="Meiryo UI" panose="020B0604030504040204" pitchFamily="34" charset="-128"/>
              </a:rPr>
              <a:t>スタンドファン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AS</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PC</a:t>
            </a:r>
            <a:r>
              <a:rPr lang="ja-JP" altLang="en-US" sz="900">
                <a:latin typeface="Meiryo UI" panose="020B0604030504040204" pitchFamily="34" charset="-128"/>
                <a:ea typeface="Meiryo UI" panose="020B0604030504040204" pitchFamily="34" charset="-128"/>
              </a:rPr>
              <a:t>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73×148×22mm</a:t>
            </a:r>
            <a:r>
              <a:rPr lang="ja-JP" altLang="en-US" sz="900">
                <a:latin typeface="Meiryo UI" panose="020B0604030504040204" pitchFamily="34" charset="-128"/>
                <a:ea typeface="Meiryo UI" panose="020B0604030504040204" pitchFamily="34" charset="-128"/>
              </a:rPr>
              <a:t>（包装形態：エアパッキン</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考：単</a:t>
            </a:r>
            <a:r>
              <a:rPr lang="en-US" altLang="ja-JP" sz="900" dirty="0">
                <a:latin typeface="Meiryo UI" panose="020B0604030504040204" pitchFamily="34" charset="-128"/>
                <a:ea typeface="Meiryo UI" panose="020B0604030504040204" pitchFamily="34" charset="-128"/>
              </a:rPr>
              <a:t>4</a:t>
            </a:r>
            <a:r>
              <a:rPr lang="ja-JP" altLang="en-US" sz="900">
                <a:latin typeface="Meiryo UI" panose="020B0604030504040204" pitchFamily="34" charset="-128"/>
                <a:ea typeface="Meiryo UI" panose="020B0604030504040204" pitchFamily="34" charset="-128"/>
              </a:rPr>
              <a:t>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屋外で手に持って使っても、デスク上で立てて置いても使える便利なファンです。乾電池式のため充電する手間いらずがポイント。夏場の屋外イベントのノベルティ用などに是非ご活用ください。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7323CFE6-0D0E-1533-938E-5D8DAAF9D6B8}"/>
              </a:ext>
            </a:extLst>
          </p:cNvPr>
          <p:cNvPicPr>
            <a:picLocks noChangeAspect="1"/>
          </p:cNvPicPr>
          <p:nvPr/>
        </p:nvPicPr>
        <p:blipFill>
          <a:blip r:embed="rId5"/>
          <a:stretch>
            <a:fillRect/>
          </a:stretch>
        </p:blipFill>
        <p:spPr>
          <a:xfrm>
            <a:off x="713764" y="1419757"/>
            <a:ext cx="3645606" cy="3645606"/>
          </a:xfrm>
          <a:prstGeom prst="rect">
            <a:avLst/>
          </a:prstGeom>
        </p:spPr>
      </p:pic>
    </p:spTree>
    <p:extLst>
      <p:ext uri="{BB962C8B-B14F-4D97-AF65-F5344CB8AC3E}">
        <p14:creationId xmlns:p14="http://schemas.microsoft.com/office/powerpoint/2010/main" val="4259086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図 10"/>
          <p:cNvPicPr/>
          <p:nvPr/>
        </p:nvPicPr>
        <p:blipFill>
          <a:blip r:embed="rId3"/>
          <a:stretch/>
        </p:blipFill>
        <p:spPr>
          <a:xfrm>
            <a:off x="5100120" y="4667760"/>
            <a:ext cx="721800" cy="795240"/>
          </a:xfrm>
          <a:prstGeom prst="rect">
            <a:avLst/>
          </a:prstGeom>
          <a:ln w="0">
            <a:noFill/>
          </a:ln>
        </p:spPr>
      </p:pic>
      <p:pic>
        <p:nvPicPr>
          <p:cNvPr id="50" name="図 7"/>
          <p:cNvPicPr/>
          <p:nvPr/>
        </p:nvPicPr>
        <p:blipFill>
          <a:blip r:embed="rId4"/>
          <a:stretch/>
        </p:blipFill>
        <p:spPr>
          <a:xfrm>
            <a:off x="5096880" y="3119040"/>
            <a:ext cx="703800" cy="815760"/>
          </a:xfrm>
          <a:prstGeom prst="rect">
            <a:avLst/>
          </a:prstGeom>
          <a:ln w="0">
            <a:noFill/>
          </a:ln>
        </p:spPr>
      </p:pic>
      <p:sp>
        <p:nvSpPr>
          <p:cNvPr id="51" name="テキスト ボックス 2"/>
          <p:cNvSpPr/>
          <p:nvPr/>
        </p:nvSpPr>
        <p:spPr>
          <a:xfrm>
            <a:off x="1098720" y="596520"/>
            <a:ext cx="7750080" cy="395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1" normalizeH="0" baseline="0" noProof="0">
                <a:ln>
                  <a:noFill/>
                </a:ln>
                <a:solidFill>
                  <a:srgbClr val="FFFFFF"/>
                </a:solidFill>
                <a:effectLst/>
                <a:uLnTx/>
                <a:uFillTx/>
                <a:latin typeface="Meiryo UI"/>
                <a:ea typeface="Meiryo UI"/>
              </a:rPr>
              <a:t>涼感マフラータオル</a:t>
            </a:r>
            <a:r>
              <a:rPr kumimoji="1" lang="en-US" sz="2000" b="0" i="0" u="none" strike="noStrike" kern="1200" cap="none" spc="-1" normalizeH="0" baseline="0" noProof="0">
                <a:ln>
                  <a:noFill/>
                </a:ln>
                <a:solidFill>
                  <a:srgbClr val="FFFFFF"/>
                </a:solidFill>
                <a:effectLst/>
                <a:uLnTx/>
                <a:uFillTx/>
                <a:latin typeface="Meiryo UI"/>
                <a:ea typeface="Meiryo UI"/>
              </a:rPr>
              <a:t>(</a:t>
            </a:r>
            <a:r>
              <a:rPr kumimoji="1" lang="ja-JP" altLang="en-US" sz="2000" b="0" i="0" u="none" strike="noStrike" kern="1200" cap="none" spc="-1" normalizeH="0" baseline="0" noProof="0">
                <a:ln>
                  <a:noFill/>
                </a:ln>
                <a:solidFill>
                  <a:srgbClr val="FFFFFF"/>
                </a:solidFill>
                <a:effectLst/>
                <a:uLnTx/>
                <a:uFillTx/>
                <a:latin typeface="Meiryo UI"/>
                <a:ea typeface="Meiryo UI"/>
              </a:rPr>
              <a:t>巾着付</a:t>
            </a:r>
            <a:r>
              <a:rPr kumimoji="1" lang="en-US" sz="2000" b="0" i="0" u="none" strike="noStrike" kern="1200" cap="none" spc="-1" normalizeH="0" baseline="0" noProof="0">
                <a:ln>
                  <a:noFill/>
                </a:ln>
                <a:solidFill>
                  <a:srgbClr val="FFFFFF"/>
                </a:solidFill>
                <a:effectLst/>
                <a:uLnTx/>
                <a:uFillTx/>
                <a:latin typeface="Meiryo UI"/>
                <a:ea typeface="Meiryo UI"/>
              </a:rPr>
              <a:t>)</a:t>
            </a:r>
            <a:endParaRPr kumimoji="1" lang="en-US" sz="2000" b="0" i="0" u="none" strike="noStrike" kern="1200" cap="none" spc="-1" normalizeH="0" baseline="0" noProof="0">
              <a:ln>
                <a:noFill/>
              </a:ln>
              <a:solidFill>
                <a:prstClr val="black"/>
              </a:solidFill>
              <a:effectLst/>
              <a:uLnTx/>
              <a:uFillTx/>
              <a:latin typeface="Arial"/>
            </a:endParaRPr>
          </a:p>
        </p:txBody>
      </p:sp>
      <p:sp>
        <p:nvSpPr>
          <p:cNvPr id="52" name="テキスト ボックス 53"/>
          <p:cNvSpPr/>
          <p:nvPr/>
        </p:nvSpPr>
        <p:spPr>
          <a:xfrm>
            <a:off x="486000" y="5252040"/>
            <a:ext cx="4140720" cy="916200"/>
          </a:xfrm>
          <a:prstGeom prst="rect">
            <a:avLst/>
          </a:prstGeom>
          <a:noFill/>
          <a:ln w="0">
            <a:noFill/>
          </a:ln>
        </p:spPr>
        <p:style>
          <a:lnRef idx="0">
            <a:scrgbClr r="0" g="0" b="0"/>
          </a:lnRef>
          <a:fillRef idx="0">
            <a:scrgbClr r="0" g="0" b="0"/>
          </a:fillRef>
          <a:effectRef idx="0">
            <a:scrgbClr r="0" g="0" b="0"/>
          </a:effectRef>
          <a:fontRef idx="minor"/>
        </p:style>
        <p:txBody>
          <a:bodyPr lIns="90000" tIns="46800" rIns="0" bIns="468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素</a:t>
            </a:r>
            <a:r>
              <a:rPr kumimoji="1" lang="en-US" sz="900" b="0" i="0" u="none" strike="noStrike" kern="1200" cap="none" spc="-1" normalizeH="0" baseline="0" noProof="0">
                <a:ln>
                  <a:noFill/>
                </a:ln>
                <a:solidFill>
                  <a:srgbClr val="000000"/>
                </a:solidFill>
                <a:effectLst/>
                <a:uLnTx/>
                <a:uFillTx/>
                <a:latin typeface="Meiryo UI"/>
                <a:ea typeface="Meiryo UI"/>
              </a:rPr>
              <a:t>   材：タオル/</a:t>
            </a:r>
            <a:r>
              <a:rPr kumimoji="1" lang="ja-JP" altLang="en-US" sz="900" b="0" i="0" u="none" strike="noStrike" kern="1200" cap="none" spc="-1" normalizeH="0" baseline="0" noProof="0">
                <a:ln>
                  <a:noFill/>
                </a:ln>
                <a:solidFill>
                  <a:srgbClr val="000000"/>
                </a:solidFill>
                <a:effectLst/>
                <a:uLnTx/>
                <a:uFillTx/>
                <a:latin typeface="Meiryo UI"/>
                <a:ea typeface="Meiryo UI"/>
              </a:rPr>
              <a:t>ポリエステル</a:t>
            </a:r>
            <a:r>
              <a:rPr kumimoji="1" lang="en-US" altLang="ja-JP"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巾着</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ポリエステル 他</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99" normalizeH="0" baseline="0" noProof="0">
                <a:ln>
                  <a:noFill/>
                </a:ln>
                <a:solidFill>
                  <a:srgbClr val="000000"/>
                </a:solidFill>
                <a:effectLst/>
                <a:uLnTx/>
                <a:uFillTx/>
                <a:latin typeface="Meiryo UI"/>
                <a:ea typeface="Meiryo UI"/>
              </a:rPr>
              <a:t>サイズ</a:t>
            </a:r>
            <a:r>
              <a:rPr kumimoji="1" lang="ja-JP" altLang="en-US" sz="900" b="0" i="0" u="none" strike="noStrike" kern="1200" cap="none" spc="-1" normalizeH="0" baseline="0" noProof="0">
                <a:ln>
                  <a:noFill/>
                </a:ln>
                <a:solidFill>
                  <a:srgbClr val="000000"/>
                </a:solidFill>
                <a:effectLst/>
                <a:uLnTx/>
                <a:uFillTx/>
                <a:latin typeface="Meiryo UI"/>
                <a:ea typeface="Meiryo UI"/>
              </a:rPr>
              <a:t>：タオル</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約</a:t>
            </a:r>
            <a:r>
              <a:rPr kumimoji="1" lang="en-US" sz="900" b="0" i="0" u="none" strike="noStrike" kern="1200" cap="none" spc="-1" normalizeH="0" baseline="0" noProof="0">
                <a:ln>
                  <a:noFill/>
                </a:ln>
                <a:solidFill>
                  <a:srgbClr val="000000"/>
                </a:solidFill>
                <a:effectLst/>
                <a:uLnTx/>
                <a:uFillTx/>
                <a:latin typeface="Meiryo UI"/>
                <a:ea typeface="Meiryo UI"/>
              </a:rPr>
              <a:t>900×200mm</a:t>
            </a:r>
            <a:r>
              <a:rPr kumimoji="1" lang="en-US" altLang="ja-JP" sz="900" b="0" i="0" u="none" strike="noStrike" kern="1200" cap="none" spc="-1" normalizeH="0" baseline="0" noProof="0">
                <a:ln>
                  <a:noFill/>
                </a:ln>
                <a:solidFill>
                  <a:srgbClr val="000000"/>
                </a:solidFill>
                <a:effectLst/>
                <a:uLnTx/>
                <a:uFillTx/>
                <a:latin typeface="Meiryo UI"/>
                <a:ea typeface="Meiryo UI"/>
              </a:rPr>
              <a:t>､</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　　　　　　巾着</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本体</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約</a:t>
            </a:r>
            <a:r>
              <a:rPr kumimoji="1" lang="en-US" sz="900" b="0" i="0" u="none" strike="noStrike" kern="1200" cap="none" spc="-1" normalizeH="0" baseline="0" noProof="0">
                <a:ln>
                  <a:noFill/>
                </a:ln>
                <a:solidFill>
                  <a:srgbClr val="000000"/>
                </a:solidFill>
                <a:effectLst/>
                <a:uLnTx/>
                <a:uFillTx/>
                <a:latin typeface="Meiryo UI"/>
                <a:ea typeface="Meiryo UI"/>
              </a:rPr>
              <a:t>95×137mm</a:t>
            </a:r>
            <a:r>
              <a:rPr kumimoji="1" lang="en-US" altLang="ja-JP"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巾着</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底面</a:t>
            </a:r>
            <a:r>
              <a:rPr kumimoji="1" lang="en-US" sz="900" b="0" i="0" u="none" strike="noStrike" kern="1200" cap="none" spc="-1" normalizeH="0" baseline="0" noProof="0">
                <a:ln>
                  <a:noFill/>
                </a:ln>
                <a:solidFill>
                  <a:srgbClr val="000000"/>
                </a:solidFill>
                <a:effectLst/>
                <a:uLnTx/>
                <a:uFillTx/>
                <a:latin typeface="Meiryo UI"/>
                <a:ea typeface="Meiryo UI"/>
              </a:rPr>
              <a:t>)/φ57mm</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　　　　　（包装形態：</a:t>
            </a:r>
            <a:r>
              <a:rPr kumimoji="1" lang="en-US" sz="900" b="0" i="0" u="none" strike="noStrike" kern="1200" cap="none" spc="-1" normalizeH="0" baseline="0" noProof="0">
                <a:ln>
                  <a:noFill/>
                </a:ln>
                <a:solidFill>
                  <a:srgbClr val="000000"/>
                </a:solidFill>
                <a:effectLst/>
                <a:uLnTx/>
                <a:uFillTx/>
                <a:latin typeface="Meiryo UI"/>
                <a:ea typeface="Meiryo UI"/>
              </a:rPr>
              <a:t>OPP</a:t>
            </a:r>
            <a:r>
              <a:rPr kumimoji="1" lang="ja-JP" altLang="en-US" sz="900" b="0" i="0" u="none" strike="noStrike" kern="1200" cap="none" spc="-1" normalizeH="0" baseline="0" noProof="0">
                <a:ln>
                  <a:noFill/>
                </a:ln>
                <a:solidFill>
                  <a:srgbClr val="000000"/>
                </a:solidFill>
                <a:effectLst/>
                <a:uLnTx/>
                <a:uFillTx/>
                <a:latin typeface="Meiryo UI"/>
                <a:ea typeface="Meiryo UI"/>
              </a:rPr>
              <a:t>袋</a:t>
            </a:r>
            <a:r>
              <a:rPr kumimoji="1" lang="en-US" altLang="ja-JP"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台紙） </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付属品：取説付</a:t>
            </a:r>
            <a:r>
              <a:rPr kumimoji="1" lang="en-US" sz="900" b="0" i="0" u="none" strike="noStrike" kern="1200" cap="none" spc="-1" normalizeH="0" baseline="0" noProof="0">
                <a:ln>
                  <a:noFill/>
                </a:ln>
                <a:solidFill>
                  <a:srgbClr val="000000"/>
                </a:solidFill>
                <a:effectLst/>
                <a:uLnTx/>
                <a:uFillTx/>
                <a:latin typeface="Meiryo UI"/>
                <a:ea typeface="Meiryo UI"/>
              </a:rPr>
              <a:t>(</a:t>
            </a:r>
            <a:r>
              <a:rPr kumimoji="1" lang="ja-JP" altLang="en-US" sz="900" b="0" i="0" u="none" strike="noStrike" kern="1200" cap="none" spc="-1" normalizeH="0" baseline="0" noProof="0">
                <a:ln>
                  <a:noFill/>
                </a:ln>
                <a:solidFill>
                  <a:srgbClr val="000000"/>
                </a:solidFill>
                <a:effectLst/>
                <a:uLnTx/>
                <a:uFillTx/>
                <a:latin typeface="Meiryo UI"/>
                <a:ea typeface="Meiryo UI"/>
              </a:rPr>
              <a:t>台紙面</a:t>
            </a:r>
            <a:r>
              <a:rPr kumimoji="1" lang="en-US" sz="900" b="0" i="0" u="none" strike="noStrike" kern="1200" cap="none" spc="-1" normalizeH="0" baseline="0" noProof="0">
                <a:ln>
                  <a:noFill/>
                </a:ln>
                <a:solidFill>
                  <a:srgbClr val="000000"/>
                </a:solidFill>
                <a:effectLst/>
                <a:uLnTx/>
                <a:uFillTx/>
                <a:latin typeface="Meiryo UI"/>
                <a:ea typeface="Meiryo UI"/>
              </a:rPr>
              <a:t>)</a:t>
            </a:r>
            <a:endParaRPr kumimoji="1" lang="en-US" sz="900" b="0" i="0" u="none" strike="noStrike" kern="1200" cap="none" spc="-1" normalizeH="0" baseline="0" noProof="0">
              <a:ln>
                <a:noFill/>
              </a:ln>
              <a:solidFill>
                <a:prstClr val="black"/>
              </a:solidFill>
              <a:effectLst/>
              <a:uLnTx/>
              <a:uFillTx/>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備   考：ブルー、ホワイト</a:t>
            </a:r>
            <a:endParaRPr kumimoji="1" lang="en-US" sz="900" b="0" i="0" u="none" strike="noStrike" kern="1200" cap="none" spc="-1" normalizeH="0" baseline="0" noProof="0">
              <a:ln>
                <a:noFill/>
              </a:ln>
              <a:solidFill>
                <a:prstClr val="black"/>
              </a:solidFill>
              <a:effectLst/>
              <a:uLnTx/>
              <a:uFillTx/>
              <a:latin typeface="Arial"/>
            </a:endParaRPr>
          </a:p>
        </p:txBody>
      </p:sp>
      <p:sp>
        <p:nvSpPr>
          <p:cNvPr id="53" name="テキスト ボックス 3"/>
          <p:cNvSpPr/>
          <p:nvPr/>
        </p:nvSpPr>
        <p:spPr>
          <a:xfrm>
            <a:off x="8151480" y="40334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4" name="テキスト ボックス 6"/>
          <p:cNvSpPr/>
          <p:nvPr/>
        </p:nvSpPr>
        <p:spPr>
          <a:xfrm>
            <a:off x="9838800" y="392688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5" name="円/楕円 8"/>
          <p:cNvSpPr/>
          <p:nvPr/>
        </p:nvSpPr>
        <p:spPr>
          <a:xfrm>
            <a:off x="5035680" y="126864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56" name="テキスト ボックス 42"/>
          <p:cNvSpPr/>
          <p:nvPr/>
        </p:nvSpPr>
        <p:spPr>
          <a:xfrm>
            <a:off x="5035320" y="1496160"/>
            <a:ext cx="739080" cy="318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500" b="0" i="0" u="none" strike="noStrike" kern="1200" cap="none" spc="-1" normalizeH="0" baseline="0" noProof="0">
                <a:ln>
                  <a:noFill/>
                </a:ln>
                <a:solidFill>
                  <a:srgbClr val="203864"/>
                </a:solidFill>
                <a:effectLst/>
                <a:uLnTx/>
                <a:uFillTx/>
                <a:latin typeface="Meiryo UI"/>
                <a:ea typeface="Meiryo UI"/>
              </a:rPr>
              <a:t>特徴</a:t>
            </a:r>
            <a:endParaRPr kumimoji="1" lang="en-US" sz="1500" b="0" i="0" u="none" strike="noStrike" kern="1200" cap="none" spc="-1" normalizeH="0" baseline="0" noProof="0">
              <a:ln>
                <a:noFill/>
              </a:ln>
              <a:solidFill>
                <a:prstClr val="black"/>
              </a:solidFill>
              <a:effectLst/>
              <a:uLnTx/>
              <a:uFillTx/>
              <a:latin typeface="Arial"/>
            </a:endParaRPr>
          </a:p>
        </p:txBody>
      </p:sp>
      <p:sp>
        <p:nvSpPr>
          <p:cNvPr id="57" name="テキスト ボックス 5"/>
          <p:cNvSpPr/>
          <p:nvPr/>
        </p:nvSpPr>
        <p:spPr>
          <a:xfrm>
            <a:off x="9541080" y="346608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8" name="テキスト ボックス 13"/>
          <p:cNvSpPr/>
          <p:nvPr/>
        </p:nvSpPr>
        <p:spPr>
          <a:xfrm>
            <a:off x="10086840" y="2473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59" name="テキスト ボックス 14"/>
          <p:cNvSpPr/>
          <p:nvPr/>
        </p:nvSpPr>
        <p:spPr>
          <a:xfrm>
            <a:off x="-674640" y="104184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0" name="テキスト ボックス 28"/>
          <p:cNvSpPr/>
          <p:nvPr/>
        </p:nvSpPr>
        <p:spPr>
          <a:xfrm>
            <a:off x="6222960" y="34416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1" name="テキスト ボックス 29"/>
          <p:cNvSpPr/>
          <p:nvPr/>
        </p:nvSpPr>
        <p:spPr>
          <a:xfrm>
            <a:off x="5950080" y="341640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2" name="テキスト ボックス 9"/>
          <p:cNvSpPr/>
          <p:nvPr/>
        </p:nvSpPr>
        <p:spPr>
          <a:xfrm>
            <a:off x="9524880" y="31579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3" name="テキスト ボックス 16"/>
          <p:cNvSpPr/>
          <p:nvPr/>
        </p:nvSpPr>
        <p:spPr>
          <a:xfrm>
            <a:off x="8390520" y="733212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4" name="テキスト ボックス 17"/>
          <p:cNvSpPr/>
          <p:nvPr/>
        </p:nvSpPr>
        <p:spPr>
          <a:xfrm>
            <a:off x="8017920" y="-736560"/>
            <a:ext cx="184320" cy="369000"/>
          </a:xfrm>
          <a:prstGeom prst="rect">
            <a:avLst/>
          </a:prstGeom>
          <a:noFill/>
          <a:ln w="0">
            <a:noFill/>
          </a:ln>
        </p:spPr>
        <p:style>
          <a:lnRef idx="0">
            <a:scrgbClr r="0" g="0" b="0"/>
          </a:lnRef>
          <a:fillRef idx="0">
            <a:scrgbClr r="0" g="0" b="0"/>
          </a:fillRef>
          <a:effectRef idx="0">
            <a:scrgbClr r="0" g="0" b="0"/>
          </a:effectRef>
          <a:fontRef idx="minor"/>
        </p:style>
      </p:sp>
      <p:sp>
        <p:nvSpPr>
          <p:cNvPr id="65" name="直線コネクタ 46"/>
          <p:cNvSpPr/>
          <p:nvPr/>
        </p:nvSpPr>
        <p:spPr>
          <a:xfrm>
            <a:off x="933120" y="5145120"/>
            <a:ext cx="3560040" cy="12600"/>
          </a:xfrm>
          <a:prstGeom prst="line">
            <a:avLst/>
          </a:prstGeom>
          <a:ln w="9525">
            <a:solidFill>
              <a:srgbClr val="E7E6E6">
                <a:lumMod val="50000"/>
              </a:srgbClr>
            </a:solidFill>
            <a:prstDash val="dash"/>
          </a:ln>
        </p:spPr>
        <p:style>
          <a:lnRef idx="1">
            <a:schemeClr val="accent1"/>
          </a:lnRef>
          <a:fillRef idx="0">
            <a:schemeClr val="accent1"/>
          </a:fillRef>
          <a:effectRef idx="0">
            <a:schemeClr val="accent1"/>
          </a:effectRef>
          <a:fontRef idx="minor"/>
        </p:style>
      </p:sp>
      <p:sp>
        <p:nvSpPr>
          <p:cNvPr id="66" name="テキスト ボックス 47"/>
          <p:cNvSpPr/>
          <p:nvPr/>
        </p:nvSpPr>
        <p:spPr>
          <a:xfrm>
            <a:off x="486000" y="5029920"/>
            <a:ext cx="447120" cy="227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 normalizeH="0" baseline="0" noProof="0">
                <a:ln>
                  <a:noFill/>
                </a:ln>
                <a:solidFill>
                  <a:srgbClr val="000000"/>
                </a:solidFill>
                <a:effectLst/>
                <a:uLnTx/>
                <a:uFillTx/>
                <a:latin typeface="Meiryo UI"/>
                <a:ea typeface="Meiryo UI"/>
              </a:rPr>
              <a:t>仕様</a:t>
            </a:r>
            <a:endParaRPr kumimoji="1" lang="en-US" sz="900" b="0" i="0" u="none" strike="noStrike" kern="1200" cap="none" spc="-1" normalizeH="0" baseline="0" noProof="0">
              <a:ln>
                <a:noFill/>
              </a:ln>
              <a:solidFill>
                <a:prstClr val="black"/>
              </a:solidFill>
              <a:effectLst/>
              <a:uLnTx/>
              <a:uFillTx/>
              <a:latin typeface="Arial"/>
            </a:endParaRPr>
          </a:p>
        </p:txBody>
      </p:sp>
      <p:sp>
        <p:nvSpPr>
          <p:cNvPr id="67" name="テキスト ボックス 48"/>
          <p:cNvSpPr/>
          <p:nvPr/>
        </p:nvSpPr>
        <p:spPr>
          <a:xfrm>
            <a:off x="296280" y="658440"/>
            <a:ext cx="855360" cy="272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1" normalizeH="0" baseline="0" noProof="0">
                <a:ln>
                  <a:noFill/>
                </a:ln>
                <a:solidFill>
                  <a:srgbClr val="FFFFFF"/>
                </a:solidFill>
                <a:effectLst/>
                <a:uLnTx/>
                <a:uFillTx/>
                <a:latin typeface="Meiryo UI"/>
                <a:ea typeface="Meiryo UI"/>
              </a:rPr>
              <a:t>【</a:t>
            </a:r>
            <a:r>
              <a:rPr kumimoji="1" lang="ja-JP" altLang="en-US" sz="1200" b="0" i="0" u="none" strike="noStrike" kern="1200" cap="none" spc="-1" normalizeH="0" baseline="0" noProof="0">
                <a:ln>
                  <a:noFill/>
                </a:ln>
                <a:solidFill>
                  <a:srgbClr val="FFFFFF"/>
                </a:solidFill>
                <a:effectLst/>
                <a:uLnTx/>
                <a:uFillTx/>
                <a:latin typeface="Meiryo UI"/>
                <a:ea typeface="Meiryo UI"/>
              </a:rPr>
              <a:t>提案書</a:t>
            </a:r>
            <a:r>
              <a:rPr kumimoji="1" lang="en-US" altLang="ja-JP" sz="1200" b="0" i="0" u="none" strike="noStrike" kern="1200" cap="none" spc="-1" normalizeH="0" baseline="0" noProof="0">
                <a:ln>
                  <a:noFill/>
                </a:ln>
                <a:solidFill>
                  <a:srgbClr val="FFFFFF"/>
                </a:solidFill>
                <a:effectLst/>
                <a:uLnTx/>
                <a:uFillTx/>
                <a:latin typeface="Meiryo UI"/>
                <a:ea typeface="Meiryo UI"/>
              </a:rPr>
              <a:t>】</a:t>
            </a:r>
            <a:endParaRPr kumimoji="1" lang="en-US" sz="1200" b="0" i="0" u="none" strike="noStrike" kern="1200" cap="none" spc="-1" normalizeH="0" baseline="0" noProof="0">
              <a:ln>
                <a:noFill/>
              </a:ln>
              <a:solidFill>
                <a:prstClr val="black"/>
              </a:solidFill>
              <a:effectLst/>
              <a:uLnTx/>
              <a:uFillTx/>
              <a:latin typeface="Arial"/>
            </a:endParaRPr>
          </a:p>
        </p:txBody>
      </p:sp>
      <p:sp>
        <p:nvSpPr>
          <p:cNvPr id="68" name="テキスト ボックス 51"/>
          <p:cNvSpPr/>
          <p:nvPr/>
        </p:nvSpPr>
        <p:spPr>
          <a:xfrm>
            <a:off x="5932080" y="1422000"/>
            <a:ext cx="2916720" cy="192096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just" defTabSz="914400" rtl="0" eaLnBrk="1" fontAlgn="auto" latinLnBrk="0" hangingPunct="1">
              <a:lnSpc>
                <a:spcPts val="2401"/>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000000"/>
                </a:solidFill>
                <a:effectLst/>
                <a:uLnTx/>
                <a:uFillTx/>
                <a:latin typeface="Meiryo UI"/>
                <a:ea typeface="Meiryo UI"/>
              </a:rPr>
              <a:t>濡らして絞ればヒンヤリと心地良い量感を与えてくれるマフラータオルは、夏場の屋外フェスから現場作業まで、幅広いシーンで利用可能です。</a:t>
            </a:r>
            <a:endParaRPr kumimoji="1" lang="en-US" sz="1600" b="0" i="0" u="none" strike="noStrike" kern="1200" cap="none" spc="-1" normalizeH="0" baseline="0" noProof="0">
              <a:ln>
                <a:noFill/>
              </a:ln>
              <a:solidFill>
                <a:prstClr val="black"/>
              </a:solidFill>
              <a:effectLst/>
              <a:uLnTx/>
              <a:uFillTx/>
              <a:latin typeface="Arial"/>
            </a:endParaRPr>
          </a:p>
          <a:p>
            <a:pPr marL="0" marR="0" lvl="0" indent="0" algn="just" defTabSz="914400" rtl="0" eaLnBrk="1" fontAlgn="auto" latinLnBrk="0" hangingPunct="1">
              <a:lnSpc>
                <a:spcPts val="2401"/>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000000"/>
                </a:solidFill>
                <a:effectLst/>
                <a:uLnTx/>
                <a:uFillTx/>
                <a:latin typeface="Meiryo UI"/>
                <a:ea typeface="Meiryo UI"/>
              </a:rPr>
              <a:t>専用巾着付きで持ち歩くのにもとっても便利！</a:t>
            </a:r>
            <a:endParaRPr kumimoji="1" lang="en-US" sz="1600" b="0" i="0" u="none" strike="noStrike" kern="1200" cap="none" spc="-1" normalizeH="0" baseline="0" noProof="0">
              <a:ln>
                <a:noFill/>
              </a:ln>
              <a:solidFill>
                <a:prstClr val="black"/>
              </a:solidFill>
              <a:effectLst/>
              <a:uLnTx/>
              <a:uFillTx/>
              <a:latin typeface="Arial"/>
            </a:endParaRPr>
          </a:p>
        </p:txBody>
      </p:sp>
      <p:sp>
        <p:nvSpPr>
          <p:cNvPr id="69" name="円/楕円 50"/>
          <p:cNvSpPr/>
          <p:nvPr/>
        </p:nvSpPr>
        <p:spPr>
          <a:xfrm>
            <a:off x="5035680" y="53445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0" name="テキスト ボックス 52"/>
          <p:cNvSpPr/>
          <p:nvPr/>
        </p:nvSpPr>
        <p:spPr>
          <a:xfrm>
            <a:off x="5035320" y="5569200"/>
            <a:ext cx="73908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お見積</a:t>
            </a:r>
            <a:endParaRPr kumimoji="1" lang="en-US" sz="1400" b="0" i="0" u="none" strike="noStrike" kern="1200" cap="none" spc="-1" normalizeH="0" baseline="0" noProof="0">
              <a:ln>
                <a:noFill/>
              </a:ln>
              <a:solidFill>
                <a:prstClr val="black"/>
              </a:solidFill>
              <a:effectLst/>
              <a:uLnTx/>
              <a:uFillTx/>
              <a:latin typeface="Arial"/>
            </a:endParaRPr>
          </a:p>
        </p:txBody>
      </p:sp>
      <p:sp>
        <p:nvSpPr>
          <p:cNvPr id="71" name="直線コネクタ 54"/>
          <p:cNvSpPr/>
          <p:nvPr/>
        </p:nvSpPr>
        <p:spPr>
          <a:xfrm>
            <a:off x="5879880" y="378540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grpSp>
        <p:nvGrpSpPr>
          <p:cNvPr id="72" name="グループ化 57"/>
          <p:cNvGrpSpPr/>
          <p:nvPr/>
        </p:nvGrpSpPr>
        <p:grpSpPr>
          <a:xfrm>
            <a:off x="5042520" y="3830760"/>
            <a:ext cx="739080" cy="739080"/>
            <a:chOff x="5042520" y="3830760"/>
            <a:chExt cx="739080" cy="739080"/>
          </a:xfrm>
        </p:grpSpPr>
        <p:sp>
          <p:nvSpPr>
            <p:cNvPr id="73" name="円/楕円 58"/>
            <p:cNvSpPr/>
            <p:nvPr/>
          </p:nvSpPr>
          <p:spPr>
            <a:xfrm>
              <a:off x="5042520" y="3830760"/>
              <a:ext cx="739080" cy="739080"/>
            </a:xfrm>
            <a:prstGeom prst="ellipse">
              <a:avLst/>
            </a:prstGeom>
            <a:solidFill>
              <a:schemeClr val="bg1"/>
            </a:solidFill>
            <a:ln w="19050">
              <a:solidFill>
                <a:srgbClr val="4472C4">
                  <a:lumMod val="50000"/>
                </a:srgbClr>
              </a:solidFill>
            </a:ln>
          </p:spPr>
          <p:style>
            <a:lnRef idx="2">
              <a:schemeClr val="accent1">
                <a:shade val="50000"/>
              </a:schemeClr>
            </a:lnRef>
            <a:fillRef idx="1">
              <a:schemeClr val="accent1"/>
            </a:fillRef>
            <a:effectRef idx="0">
              <a:schemeClr val="accent1"/>
            </a:effectRef>
            <a:fontRef idx="minor"/>
          </p:style>
        </p:sp>
        <p:sp>
          <p:nvSpPr>
            <p:cNvPr id="74" name="テキスト ボックス 59"/>
            <p:cNvSpPr/>
            <p:nvPr/>
          </p:nvSpPr>
          <p:spPr>
            <a:xfrm>
              <a:off x="5135040" y="4065480"/>
              <a:ext cx="569520" cy="303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 normalizeH="0" baseline="0" noProof="0">
                  <a:ln>
                    <a:noFill/>
                  </a:ln>
                  <a:solidFill>
                    <a:srgbClr val="203864"/>
                  </a:solidFill>
                  <a:effectLst/>
                  <a:uLnTx/>
                  <a:uFillTx/>
                  <a:latin typeface="Meiryo UI"/>
                  <a:ea typeface="Meiryo UI"/>
                </a:rPr>
                <a:t>納期</a:t>
              </a:r>
              <a:endParaRPr kumimoji="1" lang="en-US" sz="1400" b="0" i="0" u="none" strike="noStrike" kern="1200" cap="none" spc="-1" normalizeH="0" baseline="0" noProof="0">
                <a:ln>
                  <a:noFill/>
                </a:ln>
                <a:solidFill>
                  <a:prstClr val="black"/>
                </a:solidFill>
                <a:effectLst/>
                <a:uLnTx/>
                <a:uFillTx/>
                <a:latin typeface="Arial"/>
              </a:endParaRPr>
            </a:p>
          </p:txBody>
        </p:sp>
      </p:grpSp>
      <p:sp>
        <p:nvSpPr>
          <p:cNvPr id="75" name="直線コネクタ 60"/>
          <p:cNvSpPr/>
          <p:nvPr/>
        </p:nvSpPr>
        <p:spPr>
          <a:xfrm>
            <a:off x="5879880" y="4987080"/>
            <a:ext cx="2969280" cy="360"/>
          </a:xfrm>
          <a:prstGeom prst="line">
            <a:avLst/>
          </a:prstGeom>
          <a:ln w="19050">
            <a:solidFill>
              <a:srgbClr val="E7E6E6">
                <a:lumMod val="50000"/>
              </a:srgbClr>
            </a:solidFill>
          </a:ln>
        </p:spPr>
        <p:style>
          <a:lnRef idx="1">
            <a:schemeClr val="accent1"/>
          </a:lnRef>
          <a:fillRef idx="0">
            <a:schemeClr val="accent1"/>
          </a:fillRef>
          <a:effectRef idx="0">
            <a:schemeClr val="accent1"/>
          </a:effectRef>
          <a:fontRef idx="minor"/>
        </p:style>
      </p:sp>
      <p:sp>
        <p:nvSpPr>
          <p:cNvPr id="76" name="テキスト ボックス 61"/>
          <p:cNvSpPr/>
          <p:nvPr/>
        </p:nvSpPr>
        <p:spPr>
          <a:xfrm>
            <a:off x="6071040" y="420624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納期スペース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7" name="テキスト ボックス 62"/>
          <p:cNvSpPr/>
          <p:nvPr/>
        </p:nvSpPr>
        <p:spPr>
          <a:xfrm>
            <a:off x="6071040" y="5565960"/>
            <a:ext cx="2777760" cy="370800"/>
          </a:xfrm>
          <a:prstGeom prst="rect">
            <a:avLst/>
          </a:prstGeom>
          <a:noFill/>
          <a:ln w="0">
            <a:noFill/>
          </a:ln>
        </p:spPr>
        <p:style>
          <a:lnRef idx="0">
            <a:scrgbClr r="0" g="0" b="0"/>
          </a:lnRef>
          <a:fillRef idx="0">
            <a:scrgbClr r="0" g="0" b="0"/>
          </a:fillRef>
          <a:effectRef idx="0">
            <a:scrgbClr r="0" g="0" b="0"/>
          </a:effectRef>
          <a:fontRef idx="minor"/>
        </p:style>
        <p:txBody>
          <a:bodyPr lIns="0" tIns="46800" rIns="0" bIns="45000" anchor="t">
            <a:spAutoFit/>
          </a:bodyPr>
          <a:lstStyle/>
          <a:p>
            <a:pPr marL="0" marR="0" lvl="0" indent="0" algn="l" defTabSz="914400" rtl="0" eaLnBrk="1" fontAlgn="auto" latinLnBrk="0" hangingPunct="1">
              <a:lnSpc>
                <a:spcPts val="2200"/>
              </a:lnSpc>
              <a:spcBef>
                <a:spcPts val="0"/>
              </a:spcBef>
              <a:spcAft>
                <a:spcPts val="0"/>
              </a:spcAft>
              <a:buClrTx/>
              <a:buSzTx/>
              <a:buFontTx/>
              <a:buNone/>
              <a:tabLst/>
              <a:defRPr/>
            </a:pPr>
            <a:r>
              <a:rPr kumimoji="1" lang="ja-JP" altLang="en-US" sz="1600" b="0" i="0" u="none" strike="noStrike" kern="1200" cap="none" spc="-1" normalizeH="0" baseline="0" noProof="0">
                <a:ln>
                  <a:noFill/>
                </a:ln>
                <a:solidFill>
                  <a:srgbClr val="AFABAB"/>
                </a:solidFill>
                <a:effectLst/>
                <a:uLnTx/>
                <a:uFillTx/>
                <a:latin typeface="Meiryo UI"/>
                <a:ea typeface="Meiryo UI"/>
              </a:rPr>
              <a:t>お見積りスペース</a:t>
            </a:r>
            <a:endParaRPr kumimoji="1" lang="en-US" sz="1600" b="0" i="0" u="none" strike="noStrike" kern="1200" cap="none" spc="-1" normalizeH="0" baseline="0" noProof="0">
              <a:ln>
                <a:noFill/>
              </a:ln>
              <a:solidFill>
                <a:prstClr val="black"/>
              </a:solidFill>
              <a:effectLst/>
              <a:uLnTx/>
              <a:uFillTx/>
              <a:latin typeface="Arial"/>
            </a:endParaRPr>
          </a:p>
        </p:txBody>
      </p:sp>
      <p:sp>
        <p:nvSpPr>
          <p:cNvPr id="78" name="テキスト ボックス 1"/>
          <p:cNvSpPr/>
          <p:nvPr/>
        </p:nvSpPr>
        <p:spPr>
          <a:xfrm>
            <a:off x="8007120" y="-148320"/>
            <a:ext cx="184320" cy="369000"/>
          </a:xfrm>
          <a:prstGeom prst="rect">
            <a:avLst/>
          </a:prstGeom>
          <a:noFill/>
          <a:ln w="0">
            <a:noFill/>
          </a:ln>
        </p:spPr>
        <p:style>
          <a:lnRef idx="0">
            <a:scrgbClr r="0" g="0" b="0"/>
          </a:lnRef>
          <a:fillRef idx="0">
            <a:scrgbClr r="0" g="0" b="0"/>
          </a:fillRef>
          <a:effectRef idx="0">
            <a:scrgbClr r="0" g="0" b="0"/>
          </a:effectRef>
          <a:fontRef idx="minor"/>
        </p:style>
      </p:sp>
      <p:pic>
        <p:nvPicPr>
          <p:cNvPr id="79" name="図 78"/>
          <p:cNvPicPr/>
          <p:nvPr/>
        </p:nvPicPr>
        <p:blipFill>
          <a:blip r:embed="rId5"/>
          <a:stretch/>
        </p:blipFill>
        <p:spPr>
          <a:xfrm>
            <a:off x="730080" y="1450080"/>
            <a:ext cx="3409920" cy="3409920"/>
          </a:xfrm>
          <a:prstGeom prst="rect">
            <a:avLst/>
          </a:prstGeom>
          <a:ln w="0">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涼感マフラータオル 抗菌タイプ</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ボトル ケース付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カラー展開：全</a:t>
            </a:r>
            <a:r>
              <a:rPr lang="en-US" altLang="ja-JP" sz="1000" dirty="0">
                <a:latin typeface="Meiryo UI" panose="020B0604030504040204" pitchFamily="34" charset="-128"/>
                <a:ea typeface="Meiryo UI" panose="020B0604030504040204" pitchFamily="34" charset="-128"/>
              </a:rPr>
              <a:t>2</a:t>
            </a:r>
            <a:r>
              <a:rPr lang="ja-JP" altLang="en-US" sz="1000" dirty="0">
                <a:latin typeface="Meiryo UI" panose="020B0604030504040204" pitchFamily="34" charset="-128"/>
                <a:ea typeface="Meiryo UI" panose="020B0604030504040204" pitchFamily="34" charset="-128"/>
              </a:rPr>
              <a:t>色</a:t>
            </a:r>
          </a:p>
          <a:p>
            <a:r>
              <a:rPr lang="ja-JP" altLang="en-US" sz="1000" dirty="0">
                <a:latin typeface="Meiryo UI" panose="020B0604030504040204" pitchFamily="34" charset="-128"/>
                <a:ea typeface="Meiryo UI" panose="020B0604030504040204" pitchFamily="34" charset="-128"/>
              </a:rPr>
              <a:t>素材：タオル</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ポリエステル、ボトル</a:t>
            </a:r>
            <a:r>
              <a:rPr lang="en-US" altLang="ja-JP" sz="1000" dirty="0">
                <a:latin typeface="Meiryo UI" panose="020B0604030504040204" pitchFamily="34" charset="-128"/>
                <a:ea typeface="Meiryo UI" panose="020B0604030504040204" pitchFamily="34" charset="-128"/>
              </a:rPr>
              <a:t>/PET </a:t>
            </a:r>
            <a:r>
              <a:rPr lang="ja-JP" altLang="en-US" sz="1000" dirty="0">
                <a:latin typeface="Meiryo UI" panose="020B0604030504040204" pitchFamily="34" charset="-128"/>
                <a:ea typeface="Meiryo UI" panose="020B0604030504040204" pitchFamily="34" charset="-128"/>
              </a:rPr>
              <a:t>他</a:t>
            </a:r>
          </a:p>
          <a:p>
            <a:r>
              <a:rPr lang="ja-JP" altLang="en-US" sz="1000" dirty="0">
                <a:latin typeface="Meiryo UI" panose="020B0604030504040204" pitchFamily="34" charset="-128"/>
                <a:ea typeface="Meiryo UI" panose="020B0604030504040204" pitchFamily="34" charset="-128"/>
              </a:rPr>
              <a:t>サイズ：タオル</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約</a:t>
            </a:r>
            <a:r>
              <a:rPr lang="en-US" altLang="ja-JP" sz="1000" dirty="0">
                <a:latin typeface="Meiryo UI" panose="020B0604030504040204" pitchFamily="34" charset="-128"/>
                <a:ea typeface="Meiryo UI" panose="020B0604030504040204" pitchFamily="34" charset="-128"/>
              </a:rPr>
              <a:t>900×200(mm)</a:t>
            </a:r>
            <a:r>
              <a:rPr lang="ja-JP" altLang="en-US" sz="1000" dirty="0">
                <a:latin typeface="Meiryo UI" panose="020B0604030504040204" pitchFamily="34" charset="-128"/>
                <a:ea typeface="Meiryo UI" panose="020B0604030504040204" pitchFamily="34" charset="-128"/>
              </a:rPr>
              <a:t>、ボトル</a:t>
            </a:r>
            <a:r>
              <a:rPr lang="en-US" altLang="ja-JP" sz="1000" dirty="0">
                <a:latin typeface="Meiryo UI" panose="020B0604030504040204" pitchFamily="34" charset="-128"/>
                <a:ea typeface="Meiryo UI" panose="020B0604030504040204" pitchFamily="34" charset="-128"/>
              </a:rPr>
              <a:t>/φ67×159(mm)</a:t>
            </a:r>
          </a:p>
          <a:p>
            <a:r>
              <a:rPr lang="ja-JP" altLang="en-US" sz="1000" dirty="0">
                <a:latin typeface="Meiryo UI" panose="020B0604030504040204" pitchFamily="34" charset="-128"/>
                <a:ea typeface="Meiryo UI" panose="020B0604030504040204" pitchFamily="34" charset="-128"/>
              </a:rPr>
              <a:t>包装：</a:t>
            </a:r>
            <a:r>
              <a:rPr lang="en-US" altLang="ja-JP" sz="1000" dirty="0">
                <a:latin typeface="Meiryo UI" panose="020B0604030504040204" pitchFamily="34" charset="-128"/>
                <a:ea typeface="Meiryo UI" panose="020B0604030504040204" pitchFamily="34" charset="-128"/>
              </a:rPr>
              <a:t>PE</a:t>
            </a:r>
            <a:r>
              <a:rPr lang="ja-JP" altLang="en-US" sz="1000" dirty="0">
                <a:latin typeface="Meiryo UI" panose="020B0604030504040204" pitchFamily="34" charset="-128"/>
                <a:ea typeface="Meiryo UI" panose="020B0604030504040204" pitchFamily="34" charset="-128"/>
              </a:rPr>
              <a:t>袋、紙箱</a:t>
            </a:r>
          </a:p>
          <a:p>
            <a:r>
              <a:rPr lang="ja-JP" altLang="en-US" sz="1000" dirty="0">
                <a:latin typeface="Meiryo UI" panose="020B0604030504040204" pitchFamily="34" charset="-128"/>
                <a:ea typeface="Meiryo UI" panose="020B0604030504040204" pitchFamily="34" charset="-128"/>
              </a:rPr>
              <a:t>備考：取説付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水に濡らして絞るだけでひんやりと気持ち良い涼感マフラータオルと専用のボトルケースです。ボトルは持ち手付きのため携帯するのにも便利で、スポーツイベントの特典用などに人気です。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A46CBD42-2B54-C8E1-E2B0-648FD640CCBC}"/>
              </a:ext>
            </a:extLst>
          </p:cNvPr>
          <p:cNvPicPr>
            <a:picLocks noChangeAspect="1"/>
          </p:cNvPicPr>
          <p:nvPr/>
        </p:nvPicPr>
        <p:blipFill>
          <a:blip r:embed="rId5"/>
          <a:stretch>
            <a:fillRect/>
          </a:stretch>
        </p:blipFill>
        <p:spPr>
          <a:xfrm>
            <a:off x="677087" y="1393370"/>
            <a:ext cx="3666335" cy="3666335"/>
          </a:xfrm>
          <a:prstGeom prst="rect">
            <a:avLst/>
          </a:prstGeom>
        </p:spPr>
      </p:pic>
    </p:spTree>
    <p:extLst>
      <p:ext uri="{BB962C8B-B14F-4D97-AF65-F5344CB8AC3E}">
        <p14:creationId xmlns:p14="http://schemas.microsoft.com/office/powerpoint/2010/main" val="2403849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メモリ付きフロスティボトル </a:t>
            </a:r>
            <a:r>
              <a:rPr lang="en-US" altLang="ja-JP" sz="2000" dirty="0">
                <a:solidFill>
                  <a:schemeClr val="bg1"/>
                </a:solidFill>
                <a:latin typeface="Meiryo UI" panose="020B0604030504040204" pitchFamily="34" charset="-128"/>
                <a:ea typeface="Meiryo UI" panose="020B0604030504040204" pitchFamily="34" charset="-128"/>
              </a:rPr>
              <a:t>550ml(</a:t>
            </a:r>
            <a:r>
              <a:rPr lang="ja-JP" altLang="en-US" sz="2000" dirty="0">
                <a:solidFill>
                  <a:schemeClr val="bg1"/>
                </a:solidFill>
                <a:latin typeface="Meiryo UI" panose="020B0604030504040204" pitchFamily="34" charset="-128"/>
                <a:ea typeface="Meiryo UI" panose="020B0604030504040204" pitchFamily="34" charset="-128"/>
              </a:rPr>
              <a:t>ストラップ付き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:AS</a:t>
            </a:r>
            <a:r>
              <a:rPr lang="ja-JP" altLang="en-US" sz="900" dirty="0">
                <a:latin typeface="Meiryo UI" panose="020B0604030504040204" pitchFamily="34" charset="-128"/>
                <a:ea typeface="Meiryo UI" panose="020B0604030504040204" pitchFamily="34" charset="-128"/>
              </a:rPr>
              <a:t>樹脂蓋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ステンレス、ポリプロピレン、シリコーンゴムストラップ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φ65×215mm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223×70×70mm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:550ml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550ml</a:t>
            </a:r>
            <a:r>
              <a:rPr lang="ja-JP" altLang="en-US" sz="1600" dirty="0"/>
              <a:t>サイズのフロスティボトルです。すっきりとしたシンプルなデザインながらハイセンスなデザインで、どんなオリジナル名入れにもマッチします。メモリ付きでダイエットなどにも最適！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0AF6FF73-8330-2D6C-8A8C-553FB8478547}"/>
              </a:ext>
            </a:extLst>
          </p:cNvPr>
          <p:cNvPicPr>
            <a:picLocks noChangeAspect="1"/>
          </p:cNvPicPr>
          <p:nvPr/>
        </p:nvPicPr>
        <p:blipFill>
          <a:blip r:embed="rId5"/>
          <a:stretch>
            <a:fillRect/>
          </a:stretch>
        </p:blipFill>
        <p:spPr>
          <a:xfrm>
            <a:off x="711059" y="1337351"/>
            <a:ext cx="3634697" cy="3634697"/>
          </a:xfrm>
          <a:prstGeom prst="rect">
            <a:avLst/>
          </a:prstGeom>
        </p:spPr>
      </p:pic>
    </p:spTree>
    <p:extLst>
      <p:ext uri="{BB962C8B-B14F-4D97-AF65-F5344CB8AC3E}">
        <p14:creationId xmlns:p14="http://schemas.microsoft.com/office/powerpoint/2010/main" val="2520189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オリジナル扇子（布）</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素材：ポリエステル・竹（白・茶・黒）</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寸</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間</a:t>
            </a:r>
          </a:p>
          <a:p>
            <a:r>
              <a:rPr lang="ja-JP" altLang="en-US" sz="900" dirty="0">
                <a:latin typeface="Meiryo UI" panose="020B0604030504040204" pitchFamily="34" charset="-128"/>
                <a:ea typeface="Meiryo UI" panose="020B0604030504040204" pitchFamily="34" charset="-128"/>
              </a:rPr>
              <a:t>備考：印刷：片面インクジェット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布貼りの扇面の片面にインクジェットでフルカラーのプリントが可能です。他とは違う、個性的な見た目で独自性の高いノベルティ用オリジナル扇子を作りたい方にオススメです。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E4E8CC84-B6EC-2B81-0866-6902B0059EA2}"/>
              </a:ext>
            </a:extLst>
          </p:cNvPr>
          <p:cNvPicPr>
            <a:picLocks noChangeAspect="1"/>
          </p:cNvPicPr>
          <p:nvPr/>
        </p:nvPicPr>
        <p:blipFill>
          <a:blip r:embed="rId5"/>
          <a:stretch>
            <a:fillRect/>
          </a:stretch>
        </p:blipFill>
        <p:spPr>
          <a:xfrm>
            <a:off x="647263" y="1348300"/>
            <a:ext cx="3681456" cy="3681456"/>
          </a:xfrm>
          <a:prstGeom prst="rect">
            <a:avLst/>
          </a:prstGeom>
        </p:spPr>
      </p:pic>
    </p:spTree>
    <p:extLst>
      <p:ext uri="{BB962C8B-B14F-4D97-AF65-F5344CB8AC3E}">
        <p14:creationId xmlns:p14="http://schemas.microsoft.com/office/powerpoint/2010/main" val="631712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ハンディチョッパー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素材：ステンレス、</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PET</a:t>
            </a:r>
            <a:r>
              <a:rPr lang="ja-JP" altLang="en-US" sz="900" dirty="0">
                <a:latin typeface="Meiryo UI" panose="020B0604030504040204" pitchFamily="34" charset="-128"/>
                <a:ea typeface="Meiryo UI" panose="020B0604030504040204" pitchFamily="34" charset="-128"/>
              </a:rPr>
              <a:t>他</a:t>
            </a:r>
          </a:p>
          <a:p>
            <a:r>
              <a:rPr lang="ja-JP" altLang="en-US" sz="900" dirty="0">
                <a:latin typeface="Meiryo UI" panose="020B0604030504040204" pitchFamily="34" charset="-128"/>
                <a:ea typeface="Meiryo UI" panose="020B0604030504040204" pitchFamily="34" charset="-128"/>
              </a:rPr>
              <a:t>サイズ：縦</a:t>
            </a:r>
            <a:r>
              <a:rPr lang="en-US" altLang="ja-JP" sz="900" dirty="0">
                <a:latin typeface="Meiryo UI" panose="020B0604030504040204" pitchFamily="34" charset="-128"/>
                <a:ea typeface="Meiryo UI" panose="020B0604030504040204" pitchFamily="34" charset="-128"/>
              </a:rPr>
              <a:t>127×</a:t>
            </a:r>
            <a:r>
              <a:rPr lang="ja-JP" altLang="en-US" sz="900" dirty="0">
                <a:latin typeface="Meiryo UI" panose="020B0604030504040204" pitchFamily="34" charset="-128"/>
                <a:ea typeface="Meiryo UI" panose="020B0604030504040204" pitchFamily="34" charset="-128"/>
              </a:rPr>
              <a:t>横</a:t>
            </a:r>
            <a:r>
              <a:rPr lang="en-US" altLang="ja-JP" sz="900" dirty="0">
                <a:latin typeface="Meiryo UI" panose="020B0604030504040204" pitchFamily="34" charset="-128"/>
                <a:ea typeface="Meiryo UI" panose="020B0604030504040204" pitchFamily="34" charset="-128"/>
              </a:rPr>
              <a:t>125×</a:t>
            </a:r>
            <a:r>
              <a:rPr lang="ja-JP" altLang="en-US" sz="900" dirty="0">
                <a:latin typeface="Meiryo UI" panose="020B0604030504040204" pitchFamily="34" charset="-128"/>
                <a:ea typeface="Meiryo UI" panose="020B0604030504040204" pitchFamily="34" charset="-128"/>
              </a:rPr>
              <a:t>高</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ｍｍ</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包装：箱入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180</a:t>
            </a:r>
            <a:r>
              <a:rPr lang="ja-JP" altLang="en-US" sz="900">
                <a:latin typeface="Meiryo UI" panose="020B0604030504040204" pitchFamily="34" charset="-128"/>
                <a:ea typeface="Meiryo UI" panose="020B0604030504040204" pitchFamily="34" charset="-128"/>
              </a:rPr>
              <a:t>個以上元払いサービス </a:t>
            </a:r>
            <a:endParaRPr lang="ja-JP" altLang="en-US"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面倒なみじん切りが手軽にできるハンディチョッパーです。人参や玉ねぎなどの具材を適当なサイズにカットして中に入れハンドルを引くだけ。見た目も可愛らしいためノベルティ用におすすめ。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69DD065C-AA7E-4504-0F8F-567AB4262EEE}"/>
              </a:ext>
            </a:extLst>
          </p:cNvPr>
          <p:cNvPicPr>
            <a:picLocks noChangeAspect="1"/>
          </p:cNvPicPr>
          <p:nvPr/>
        </p:nvPicPr>
        <p:blipFill>
          <a:blip r:embed="rId5"/>
          <a:stretch>
            <a:fillRect/>
          </a:stretch>
        </p:blipFill>
        <p:spPr>
          <a:xfrm>
            <a:off x="730669" y="1388456"/>
            <a:ext cx="3628701" cy="3628701"/>
          </a:xfrm>
          <a:prstGeom prst="rect">
            <a:avLst/>
          </a:prstGeom>
        </p:spPr>
      </p:pic>
    </p:spTree>
    <p:extLst>
      <p:ext uri="{BB962C8B-B14F-4D97-AF65-F5344CB8AC3E}">
        <p14:creationId xmlns:p14="http://schemas.microsoft.com/office/powerpoint/2010/main" val="42348598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万能クッカー アウトドアメスティン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素材：アルミニウム・シリコン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56×160×90mm</a:t>
            </a:r>
          </a:p>
          <a:p>
            <a:r>
              <a:rPr lang="ja-JP" altLang="en-US" sz="900" dirty="0">
                <a:latin typeface="Meiryo UI" panose="020B0604030504040204" pitchFamily="34" charset="-128"/>
                <a:ea typeface="Meiryo UI" panose="020B0604030504040204" pitchFamily="34" charset="-128"/>
              </a:rPr>
              <a:t>容量：容量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650ml</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 ：中国</a:t>
            </a:r>
          </a:p>
          <a:p>
            <a:r>
              <a:rPr lang="ja-JP" altLang="en-US" sz="900" dirty="0">
                <a:latin typeface="Meiryo UI" panose="020B0604030504040204" pitchFamily="34" charset="-128"/>
                <a:ea typeface="Meiryo UI" panose="020B0604030504040204" pitchFamily="34" charset="-128"/>
              </a:rPr>
              <a:t>備考：単色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蒸すのも炊くのも燻製作りにも使えるアウトドアシーンでは大活躍間違いなしのクッカーです。折りたためるためコンパクトにもなる持ち手はシリコンカバー付きで熱くなりません！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1" name="図 80">
            <a:extLst>
              <a:ext uri="{FF2B5EF4-FFF2-40B4-BE49-F238E27FC236}">
                <a16:creationId xmlns:a16="http://schemas.microsoft.com/office/drawing/2014/main" id="{C65F8D14-FAD0-79EC-65F5-247F396EE07A}"/>
              </a:ext>
            </a:extLst>
          </p:cNvPr>
          <p:cNvPicPr>
            <a:picLocks noChangeAspect="1"/>
          </p:cNvPicPr>
          <p:nvPr/>
        </p:nvPicPr>
        <p:blipFill>
          <a:blip r:embed="rId5"/>
          <a:stretch>
            <a:fillRect/>
          </a:stretch>
        </p:blipFill>
        <p:spPr>
          <a:xfrm>
            <a:off x="775891" y="1334290"/>
            <a:ext cx="3679104" cy="3679104"/>
          </a:xfrm>
          <a:prstGeom prst="rect">
            <a:avLst/>
          </a:prstGeom>
        </p:spPr>
      </p:pic>
    </p:spTree>
    <p:extLst>
      <p:ext uri="{BB962C8B-B14F-4D97-AF65-F5344CB8AC3E}">
        <p14:creationId xmlns:p14="http://schemas.microsoft.com/office/powerpoint/2010/main" val="3065381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サラリナ デイリーラージバッグ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サイズ：使用時</a:t>
            </a:r>
            <a:r>
              <a:rPr lang="en-US" altLang="ja-JP" sz="900" dirty="0">
                <a:latin typeface="Meiryo UI" panose="020B0604030504040204" pitchFamily="34" charset="-128"/>
                <a:ea typeface="Meiryo UI" panose="020B0604030504040204" pitchFamily="34" charset="-128"/>
              </a:rPr>
              <a:t>/400×360(+</a:t>
            </a:r>
            <a:r>
              <a:rPr lang="ja-JP" altLang="en-US" sz="900" dirty="0">
                <a:latin typeface="Meiryo UI" panose="020B0604030504040204" pitchFamily="34" charset="-128"/>
                <a:ea typeface="Meiryo UI" panose="020B0604030504040204" pitchFamily="34" charset="-128"/>
              </a:rPr>
              <a:t>マチ</a:t>
            </a:r>
            <a:r>
              <a:rPr lang="en-US" altLang="ja-JP" sz="900" dirty="0">
                <a:latin typeface="Meiryo UI" panose="020B0604030504040204" pitchFamily="34" charset="-128"/>
                <a:ea typeface="Meiryo UI" panose="020B0604030504040204" pitchFamily="34" charset="-128"/>
              </a:rPr>
              <a:t>150)mm</a:t>
            </a:r>
            <a:r>
              <a:rPr lang="ja-JP" altLang="en-US" sz="900" dirty="0">
                <a:latin typeface="Meiryo UI" panose="020B0604030504040204" pitchFamily="34" charset="-128"/>
                <a:ea typeface="Meiryo UI" panose="020B0604030504040204" pitchFamily="34" charset="-128"/>
              </a:rPr>
              <a:t>、収納時</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φ70×130mm</a:t>
            </a:r>
          </a:p>
          <a:p>
            <a:r>
              <a:rPr lang="ja-JP" altLang="en-US" sz="900" dirty="0">
                <a:latin typeface="Meiryo UI" panose="020B0604030504040204" pitchFamily="34" charset="-128"/>
                <a:ea typeface="Meiryo UI" panose="020B0604030504040204" pitchFamily="34" charset="-128"/>
              </a:rPr>
              <a:t>包装：包装袋</a:t>
            </a:r>
          </a:p>
          <a:p>
            <a:r>
              <a:rPr lang="ja-JP" altLang="en-US" sz="900" dirty="0">
                <a:latin typeface="Meiryo UI" panose="020B0604030504040204" pitchFamily="34" charset="-128"/>
                <a:ea typeface="Meiryo UI" panose="020B0604030504040204" pitchFamily="34" charset="-128"/>
              </a:rPr>
              <a:t>生産国：中国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くるくる巻いてオシャレかつコンパクトに持ち歩けるためとっても便利なラージサイズのバッグです。イベントやキャンペーンのちょっとした特典用などとしても喜ばれます。是非ご活用ください。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8AE60617-0ADA-C4A8-4A9E-A39EB833698D}"/>
              </a:ext>
            </a:extLst>
          </p:cNvPr>
          <p:cNvPicPr>
            <a:picLocks noChangeAspect="1"/>
          </p:cNvPicPr>
          <p:nvPr/>
        </p:nvPicPr>
        <p:blipFill>
          <a:blip r:embed="rId5"/>
          <a:stretch>
            <a:fillRect/>
          </a:stretch>
        </p:blipFill>
        <p:spPr>
          <a:xfrm>
            <a:off x="697064" y="1388618"/>
            <a:ext cx="3662306" cy="3662306"/>
          </a:xfrm>
          <a:prstGeom prst="rect">
            <a:avLst/>
          </a:prstGeom>
        </p:spPr>
      </p:pic>
    </p:spTree>
    <p:extLst>
      <p:ext uri="{BB962C8B-B14F-4D97-AF65-F5344CB8AC3E}">
        <p14:creationId xmlns:p14="http://schemas.microsoft.com/office/powerpoint/2010/main" val="1888194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オリジナル風呂敷（中）</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W600×H600㎜</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包装：個別袋入れ</a:t>
            </a:r>
          </a:p>
          <a:p>
            <a:r>
              <a:rPr lang="ja-JP" altLang="en-US" sz="900" dirty="0">
                <a:latin typeface="Meiryo UI" panose="020B0604030504040204" pitchFamily="34" charset="-128"/>
                <a:ea typeface="Meiryo UI" panose="020B0604030504040204" pitchFamily="34" charset="-128"/>
              </a:rPr>
              <a:t>備考：印刷：昇華転写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物を包んで持ち運んだり収納したりと、多用途で繰り返し使える風呂敷は、環境に優しいエコアイテムとして再び注目が集まっています。名入れをすれば、ノベルティにも物販品にも活用できます。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1" name="図 20">
            <a:extLst>
              <a:ext uri="{FF2B5EF4-FFF2-40B4-BE49-F238E27FC236}">
                <a16:creationId xmlns:a16="http://schemas.microsoft.com/office/drawing/2014/main" id="{1F3A08D5-487E-77C5-4661-F209F9A04E3A}"/>
              </a:ext>
            </a:extLst>
          </p:cNvPr>
          <p:cNvPicPr>
            <a:picLocks noChangeAspect="1"/>
          </p:cNvPicPr>
          <p:nvPr/>
        </p:nvPicPr>
        <p:blipFill>
          <a:blip r:embed="rId5"/>
          <a:stretch>
            <a:fillRect/>
          </a:stretch>
        </p:blipFill>
        <p:spPr>
          <a:xfrm>
            <a:off x="647688" y="1332187"/>
            <a:ext cx="3702925" cy="3702925"/>
          </a:xfrm>
          <a:prstGeom prst="rect">
            <a:avLst/>
          </a:prstGeom>
        </p:spPr>
      </p:pic>
    </p:spTree>
    <p:extLst>
      <p:ext uri="{BB962C8B-B14F-4D97-AF65-F5344CB8AC3E}">
        <p14:creationId xmlns:p14="http://schemas.microsoft.com/office/powerpoint/2010/main" val="1537730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リル バンブーカトラリー</a:t>
            </a:r>
            <a:r>
              <a:rPr lang="en-US" altLang="ja-JP" sz="2000" dirty="0">
                <a:solidFill>
                  <a:schemeClr val="bg1"/>
                </a:solidFill>
                <a:latin typeface="Meiryo UI" panose="020B0604030504040204" pitchFamily="34" charset="-128"/>
                <a:ea typeface="Meiryo UI" panose="020B0604030504040204" pitchFamily="34" charset="-128"/>
              </a:rPr>
              <a:t>6</a:t>
            </a:r>
            <a:r>
              <a:rPr lang="ja-JP" altLang="en-US" sz="2000" dirty="0">
                <a:solidFill>
                  <a:schemeClr val="bg1"/>
                </a:solidFill>
                <a:latin typeface="Meiryo UI" panose="020B0604030504040204" pitchFamily="34" charset="-128"/>
                <a:ea typeface="Meiryo UI" panose="020B0604030504040204" pitchFamily="34" charset="-128"/>
              </a:rPr>
              <a:t>点セット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材：竹・綿・ステンレス・ナイロン</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：箸・ストロー・ブラシ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200mm</a:t>
            </a:r>
            <a:r>
              <a:rPr lang="ja-JP" altLang="en-US" sz="900" dirty="0">
                <a:latin typeface="Meiryo UI" panose="020B0604030504040204" pitchFamily="34" charset="-128"/>
                <a:ea typeface="Meiryo UI" panose="020B0604030504040204" pitchFamily="34" charset="-128"/>
              </a:rPr>
              <a:t>、スプーン・フォーク・ナイフ</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全長</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160mm</a:t>
            </a:r>
            <a:r>
              <a:rPr lang="ja-JP" altLang="en-US" sz="900" dirty="0">
                <a:latin typeface="Meiryo UI" panose="020B0604030504040204" pitchFamily="34" charset="-128"/>
                <a:ea typeface="Meiryo UI" panose="020B0604030504040204" pitchFamily="34" charset="-128"/>
              </a:rPr>
              <a:t>、ポーチ</a:t>
            </a:r>
            <a:r>
              <a:rPr lang="en-US" altLang="ja-JP" sz="900" dirty="0">
                <a:latin typeface="Meiryo UI" panose="020B0604030504040204" pitchFamily="34" charset="-128"/>
                <a:ea typeface="Meiryo UI" panose="020B0604030504040204" pitchFamily="34" charset="-128"/>
              </a:rPr>
              <a:t>/225x70mm</a:t>
            </a:r>
          </a:p>
          <a:p>
            <a:r>
              <a:rPr lang="ja-JP" altLang="en-US" sz="900" dirty="0">
                <a:latin typeface="Meiryo UI" panose="020B0604030504040204" pitchFamily="34" charset="-128"/>
                <a:ea typeface="Meiryo UI" panose="020B0604030504040204" pitchFamily="34" charset="-128"/>
              </a:rPr>
              <a:t>備   考：単色</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6</a:t>
            </a:r>
            <a:r>
              <a:rPr lang="ja-JP" altLang="en-US" sz="1600" dirty="0">
                <a:latin typeface="Meiryo UI" panose="020B0604030504040204" pitchFamily="34" charset="-128"/>
                <a:ea typeface="Meiryo UI" panose="020B0604030504040204" pitchFamily="34" charset="-128"/>
              </a:rPr>
              <a:t>点入りの、軽量で割れにくく、サステナブルなバンブー素材を使用したカトラリーセットです。シンプルなデザインがおしゃれ。イベントやキャンペーンの特典用などにもおすすめです。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8" name="Picture 4">
            <a:extLst>
              <a:ext uri="{FF2B5EF4-FFF2-40B4-BE49-F238E27FC236}">
                <a16:creationId xmlns:a16="http://schemas.microsoft.com/office/drawing/2014/main" id="{68EEF23F-313D-CA11-C173-67032F48E91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695" y="1327031"/>
            <a:ext cx="3746118" cy="3746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オリジナル手ぬぐい（反応染め）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素材：綿</a:t>
            </a:r>
          </a:p>
          <a:p>
            <a:r>
              <a:rPr lang="ja-JP" altLang="en-US" sz="900" dirty="0">
                <a:latin typeface="Meiryo UI" panose="020B0604030504040204" pitchFamily="34" charset="-128"/>
                <a:ea typeface="Meiryo UI" panose="020B0604030504040204" pitchFamily="34" charset="-128"/>
              </a:rPr>
              <a:t>サイズ：約</a:t>
            </a:r>
            <a:r>
              <a:rPr lang="en-US" altLang="ja-JP" sz="900" dirty="0">
                <a:latin typeface="Meiryo UI" panose="020B0604030504040204" pitchFamily="34" charset="-128"/>
                <a:ea typeface="Meiryo UI" panose="020B0604030504040204" pitchFamily="34" charset="-128"/>
              </a:rPr>
              <a:t>900×340mm</a:t>
            </a:r>
            <a:r>
              <a:rPr lang="ja-JP" altLang="en-US" sz="900" dirty="0">
                <a:latin typeface="Meiryo UI" panose="020B0604030504040204" pitchFamily="34" charset="-128"/>
                <a:ea typeface="Meiryo UI" panose="020B0604030504040204" pitchFamily="34" charset="-128"/>
              </a:rPr>
              <a:t>程度</a:t>
            </a:r>
          </a:p>
          <a:p>
            <a:r>
              <a:rPr lang="ja-JP" altLang="en-US" sz="900" dirty="0">
                <a:latin typeface="Meiryo UI" panose="020B0604030504040204" pitchFamily="34" charset="-128"/>
                <a:ea typeface="Meiryo UI" panose="020B0604030504040204" pitchFamily="34" charset="-128"/>
              </a:rPr>
              <a:t>備考：印刷：反応染め　１色　塗り</a:t>
            </a:r>
            <a:r>
              <a:rPr lang="en-US" altLang="ja-JP" sz="900" dirty="0">
                <a:latin typeface="Meiryo UI" panose="020B0604030504040204" pitchFamily="34" charset="-128"/>
                <a:ea typeface="Meiryo UI" panose="020B0604030504040204" pitchFamily="34" charset="-128"/>
              </a:rPr>
              <a:t>50</a:t>
            </a:r>
            <a:r>
              <a:rPr lang="ja-JP" altLang="en-US" sz="900" dirty="0">
                <a:latin typeface="Meiryo UI" panose="020B0604030504040204" pitchFamily="34" charset="-128"/>
                <a:ea typeface="Meiryo UI" panose="020B0604030504040204" pitchFamily="34" charset="-128"/>
              </a:rPr>
              <a:t>％以内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綿</a:t>
            </a:r>
            <a:r>
              <a:rPr lang="en-US" altLang="ja-JP" sz="1600" dirty="0"/>
              <a:t>100%</a:t>
            </a:r>
            <a:r>
              <a:rPr lang="ja-JP" altLang="en-US" sz="1600" dirty="0"/>
              <a:t>素材で柔らかい風合いの本格的な反応染め手ぬぐい。インクがしっかり生地を通り抜けるので、裏も表も同じ様にキレイなプリントに仕上ります。展示会やイベントノベルティに人気です。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4" name="図 63">
            <a:extLst>
              <a:ext uri="{FF2B5EF4-FFF2-40B4-BE49-F238E27FC236}">
                <a16:creationId xmlns:a16="http://schemas.microsoft.com/office/drawing/2014/main" id="{77E8BB79-6167-2AD0-B92F-0E79396C6004}"/>
              </a:ext>
            </a:extLst>
          </p:cNvPr>
          <p:cNvPicPr>
            <a:picLocks noChangeAspect="1"/>
          </p:cNvPicPr>
          <p:nvPr/>
        </p:nvPicPr>
        <p:blipFill>
          <a:blip r:embed="rId5"/>
          <a:stretch>
            <a:fillRect/>
          </a:stretch>
        </p:blipFill>
        <p:spPr>
          <a:xfrm>
            <a:off x="732317" y="1427331"/>
            <a:ext cx="3560090" cy="3560090"/>
          </a:xfrm>
          <a:prstGeom prst="rect">
            <a:avLst/>
          </a:prstGeom>
        </p:spPr>
      </p:pic>
    </p:spTree>
    <p:extLst>
      <p:ext uri="{BB962C8B-B14F-4D97-AF65-F5344CB8AC3E}">
        <p14:creationId xmlns:p14="http://schemas.microsoft.com/office/powerpoint/2010/main" val="5864066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昇華転写対応グラスマグ</a:t>
            </a:r>
            <a:r>
              <a:rPr lang="en-US" altLang="ja-JP" sz="2000" dirty="0">
                <a:solidFill>
                  <a:schemeClr val="bg1"/>
                </a:solidFill>
                <a:latin typeface="Meiryo UI" panose="020B0604030504040204" pitchFamily="34" charset="-128"/>
                <a:ea typeface="Meiryo UI" panose="020B0604030504040204" pitchFamily="34" charset="-128"/>
              </a:rPr>
              <a:t>(300</a:t>
            </a:r>
            <a:r>
              <a:rPr lang="en" altLang="ja-JP" sz="2000" dirty="0">
                <a:solidFill>
                  <a:schemeClr val="bg1"/>
                </a:solidFill>
                <a:latin typeface="Meiryo UI" panose="020B0604030504040204" pitchFamily="34" charset="-128"/>
                <a:ea typeface="Meiryo UI" panose="020B0604030504040204" pitchFamily="34" charset="-128"/>
              </a:rPr>
              <a:t>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材：ガラス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：直径</a:t>
            </a:r>
            <a:r>
              <a:rPr lang="en-US" altLang="ja-JP" sz="900" dirty="0">
                <a:latin typeface="Meiryo UI" panose="020B0604030504040204" pitchFamily="34" charset="-128"/>
                <a:ea typeface="Meiryo UI" panose="020B0604030504040204" pitchFamily="34" charset="-128"/>
              </a:rPr>
              <a:t>80×</a:t>
            </a:r>
            <a:r>
              <a:rPr lang="en" altLang="ja-JP" sz="900" dirty="0">
                <a:latin typeface="Meiryo UI" panose="020B0604030504040204" pitchFamily="34" charset="-128"/>
                <a:ea typeface="Meiryo UI" panose="020B0604030504040204" pitchFamily="34" charset="-128"/>
              </a:rPr>
              <a:t>H97mm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300ml </a:t>
            </a: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装：標準箱（白箱・桃色箱）からお選びください。</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オプション箱（黒箱・</a:t>
            </a:r>
            <a:r>
              <a:rPr lang="en"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クリアケース）は別途費用発生致します。</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考：クリア・フロスト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清涼感と高級感のあるグラス素材マグカップ。クリアタイプとフロストタイプの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種類をご用意いたしました。もちろんどちらもフルカラープリント対応可能ですので、お好みでお選びください。</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1" name="図 40">
            <a:extLst>
              <a:ext uri="{FF2B5EF4-FFF2-40B4-BE49-F238E27FC236}">
                <a16:creationId xmlns:a16="http://schemas.microsoft.com/office/drawing/2014/main" id="{1E0036F6-36AF-4E45-B3C6-88A59DF3688A}"/>
              </a:ext>
            </a:extLst>
          </p:cNvPr>
          <p:cNvPicPr>
            <a:picLocks noChangeAspect="1"/>
          </p:cNvPicPr>
          <p:nvPr/>
        </p:nvPicPr>
        <p:blipFill>
          <a:blip r:embed="rId5"/>
          <a:stretch>
            <a:fillRect/>
          </a:stretch>
        </p:blipFill>
        <p:spPr>
          <a:xfrm>
            <a:off x="752008" y="1544688"/>
            <a:ext cx="3560089" cy="3292218"/>
          </a:xfrm>
          <a:prstGeom prst="rect">
            <a:avLst/>
          </a:prstGeom>
        </p:spPr>
      </p:pic>
    </p:spTree>
    <p:extLst>
      <p:ext uri="{BB962C8B-B14F-4D97-AF65-F5344CB8AC3E}">
        <p14:creationId xmlns:p14="http://schemas.microsoft.com/office/powerpoint/2010/main" val="32102877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文具まとめて持ち運びポーチ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371513"/>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材：ポリエステル 他</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115×210×20mm</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ペンケースとして、コスメケースとして、また</a:t>
            </a:r>
            <a:r>
              <a:rPr lang="en-US" altLang="ja-JP" sz="1600" dirty="0">
                <a:latin typeface="Meiryo UI" panose="020B0604030504040204" pitchFamily="34" charset="-128"/>
                <a:ea typeface="Meiryo UI" panose="020B0604030504040204" pitchFamily="34" charset="-128"/>
              </a:rPr>
              <a:t>USB</a:t>
            </a:r>
            <a:r>
              <a:rPr lang="ja-JP" altLang="en-US" sz="1600">
                <a:latin typeface="Meiryo UI" panose="020B0604030504040204" pitchFamily="34" charset="-128"/>
                <a:ea typeface="Meiryo UI" panose="020B0604030504040204" pitchFamily="34" charset="-128"/>
              </a:rPr>
              <a:t>ケーブルやバッテリーなどを入れるモバイルグッズ入れとしても利用できる万能ポーチです。カラーバリエーションは全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EBBB11CA-E29B-8247-A81A-1E41868CE669}"/>
              </a:ext>
            </a:extLst>
          </p:cNvPr>
          <p:cNvPicPr>
            <a:picLocks noChangeAspect="1"/>
          </p:cNvPicPr>
          <p:nvPr/>
        </p:nvPicPr>
        <p:blipFill>
          <a:blip r:embed="rId5"/>
          <a:stretch>
            <a:fillRect/>
          </a:stretch>
        </p:blipFill>
        <p:spPr>
          <a:xfrm>
            <a:off x="386450" y="1532049"/>
            <a:ext cx="4182360" cy="3403459"/>
          </a:xfrm>
          <a:prstGeom prst="rect">
            <a:avLst/>
          </a:prstGeom>
        </p:spPr>
      </p:pic>
    </p:spTree>
    <p:extLst>
      <p:ext uri="{BB962C8B-B14F-4D97-AF65-F5344CB8AC3E}">
        <p14:creationId xmlns:p14="http://schemas.microsoft.com/office/powerpoint/2010/main" val="3887879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キャンバスベーシックファスナートート</a:t>
            </a:r>
            <a:r>
              <a:rPr lang="en-US" altLang="ja-JP" sz="2000" dirty="0">
                <a:solidFill>
                  <a:schemeClr val="bg1"/>
                </a:solidFill>
                <a:latin typeface="Meiryo UI" panose="020B0604030504040204" pitchFamily="34" charset="-128"/>
                <a:ea typeface="Meiryo UI" panose="020B0604030504040204" pitchFamily="34" charset="-128"/>
              </a:rPr>
              <a:t>(M)</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r>
              <a:rPr lang="en-US" altLang="ja-JP" sz="900" dirty="0">
                <a:latin typeface="Meiryo UI" panose="020B0604030504040204" pitchFamily="34" charset="-128"/>
                <a:ea typeface="Meiryo UI" panose="020B0604030504040204" pitchFamily="34" charset="-128"/>
              </a:rPr>
              <a:t>(370g/?)</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390×290×130(mm) </a:t>
            </a:r>
            <a:r>
              <a:rPr lang="ja-JP" altLang="en-US" sz="900" dirty="0">
                <a:latin typeface="Meiryo UI" panose="020B0604030504040204" pitchFamily="34" charset="-128"/>
                <a:ea typeface="Meiryo UI" panose="020B0604030504040204" pitchFamily="34" charset="-128"/>
              </a:rPr>
              <a:t>持ち手</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30×540(mm)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9L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M</a:t>
            </a:r>
            <a:r>
              <a:rPr lang="ja-JP" altLang="en-US" sz="1600" dirty="0"/>
              <a:t>サイズのファスナートートです。その名のとおり余計なものが何もないすっきりとしたシンプルでベーシックなタイプだからこそ、どんなファッションにも合わせやすく使いやすいアイテムです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5" name="図 24">
            <a:extLst>
              <a:ext uri="{FF2B5EF4-FFF2-40B4-BE49-F238E27FC236}">
                <a16:creationId xmlns:a16="http://schemas.microsoft.com/office/drawing/2014/main" id="{ADF2825B-9429-C69F-B9C4-288AA26186CC}"/>
              </a:ext>
            </a:extLst>
          </p:cNvPr>
          <p:cNvPicPr>
            <a:picLocks noChangeAspect="1"/>
          </p:cNvPicPr>
          <p:nvPr/>
        </p:nvPicPr>
        <p:blipFill>
          <a:blip r:embed="rId5"/>
          <a:stretch>
            <a:fillRect/>
          </a:stretch>
        </p:blipFill>
        <p:spPr>
          <a:xfrm>
            <a:off x="734159" y="1388702"/>
            <a:ext cx="3591032" cy="3591032"/>
          </a:xfrm>
          <a:prstGeom prst="rect">
            <a:avLst/>
          </a:prstGeom>
        </p:spPr>
      </p:pic>
    </p:spTree>
    <p:extLst>
      <p:ext uri="{BB962C8B-B14F-4D97-AF65-F5344CB8AC3E}">
        <p14:creationId xmlns:p14="http://schemas.microsoft.com/office/powerpoint/2010/main" val="4121301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ソロア 保冷温ビッグトート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ポリエステル・アルミ蒸着フィルム</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350×150×350mm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アルミ蒸着フィルムを内側に貼ってあるため保冷温効果の高いビッグサイズのトートバッグです。カラーバリエーションは全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色。すべて名入れプリントも可能ですのでデザインに合わせて選択可能。</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222636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フォールディングカトラリー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ステンレス・アルミ</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収納時</a:t>
            </a:r>
            <a:r>
              <a:rPr lang="en-US" altLang="ja-JP" sz="900" b="0" i="0" dirty="0">
                <a:solidFill>
                  <a:srgbClr val="333333"/>
                </a:solidFill>
                <a:effectLst/>
                <a:latin typeface="-apple-system"/>
              </a:rPr>
              <a:t>:106×39×30mm/</a:t>
            </a:r>
            <a:r>
              <a:rPr lang="ja-JP" altLang="en-US" sz="900" b="0" i="0" dirty="0">
                <a:solidFill>
                  <a:srgbClr val="333333"/>
                </a:solidFill>
                <a:effectLst/>
                <a:latin typeface="-apple-system"/>
              </a:rPr>
              <a:t>使用時</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フォーク</a:t>
            </a:r>
            <a:r>
              <a:rPr lang="en-US" altLang="ja-JP" sz="900" b="0" i="0" dirty="0">
                <a:solidFill>
                  <a:srgbClr val="333333"/>
                </a:solidFill>
                <a:effectLst/>
                <a:latin typeface="-apple-system"/>
              </a:rPr>
              <a:t>177mm</a:t>
            </a:r>
            <a:r>
              <a:rPr lang="ja-JP" altLang="en-US" sz="900" b="0" i="0" dirty="0">
                <a:solidFill>
                  <a:srgbClr val="333333"/>
                </a:solidFill>
                <a:effectLst/>
                <a:latin typeface="-apple-system"/>
              </a:rPr>
              <a:t>・スプーン</a:t>
            </a:r>
            <a:r>
              <a:rPr lang="en-US" altLang="ja-JP" sz="900" b="0" i="0" dirty="0">
                <a:solidFill>
                  <a:srgbClr val="333333"/>
                </a:solidFill>
                <a:effectLst/>
                <a:latin typeface="-apple-system"/>
              </a:rPr>
              <a:t>185m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スプーンとフォークを一体型にして纏めて持ち歩くことができるカトラリーセットです。アウトドア系イベントやキャンペーンの特典用やノベルティ用としておすすめです。是非ご活用ください。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141489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ウォッシャブルスムーストート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550×</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300×</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180mm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コットンのような質感の上質なポリエステル素材を使用したトートバッグです。丸洗い出来る上に撥水性にも優れているため使い勝手も抜群。オリジナル名入れも格安で承ります。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582352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ウッドスタイル耐熱ガラスボトル（カバー付き）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カラー展開：アイボリー、グレージュ</a:t>
            </a:r>
          </a:p>
          <a:p>
            <a:r>
              <a:rPr lang="ja-JP" altLang="en-US" sz="900" dirty="0">
                <a:latin typeface="Meiryo UI" panose="020B0604030504040204" pitchFamily="34" charset="-128"/>
                <a:ea typeface="Meiryo UI" panose="020B0604030504040204" pitchFamily="34" charset="-128"/>
              </a:rPr>
              <a:t>素材：ボトル：ホウケイ酸ガラス、ポリプロピレン、</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樹脂、シリコーンゴムカバー：ポリ塩化ビニル</a:t>
            </a:r>
          </a:p>
          <a:p>
            <a:r>
              <a:rPr lang="ja-JP" altLang="en-US" sz="900" dirty="0">
                <a:latin typeface="Meiryo UI" panose="020B0604030504040204" pitchFamily="34" charset="-128"/>
                <a:ea typeface="Meiryo UI" panose="020B0604030504040204" pitchFamily="34" charset="-128"/>
              </a:rPr>
              <a:t>サイズ：ボトル：</a:t>
            </a:r>
            <a:r>
              <a:rPr lang="en-US" altLang="ja-JP" sz="900" dirty="0">
                <a:latin typeface="Meiryo UI" panose="020B0604030504040204" pitchFamily="34" charset="-128"/>
                <a:ea typeface="Meiryo UI" panose="020B0604030504040204" pitchFamily="34" charset="-128"/>
              </a:rPr>
              <a:t>φ60×148mm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170×70×70mm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250ml ※</a:t>
            </a:r>
            <a:r>
              <a:rPr lang="ja-JP" altLang="en-US" sz="900" dirty="0">
                <a:latin typeface="Meiryo UI" panose="020B0604030504040204" pitchFamily="34" charset="-128"/>
                <a:ea typeface="Meiryo UI" panose="020B0604030504040204" pitchFamily="34" charset="-128"/>
              </a:rPr>
              <a:t>手作りの為、形、容量・重量等に多少の個体差が生じる場合があります。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蓋の木目柄は写真と出方が異なる場合があります。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アイボリーとグレージュの</a:t>
            </a:r>
            <a:r>
              <a:rPr lang="en-US" altLang="ja-JP" sz="1600" dirty="0"/>
              <a:t>2</a:t>
            </a:r>
            <a:r>
              <a:rPr lang="ja-JP" altLang="en-US" sz="1600" dirty="0"/>
              <a:t>色から選べるカバー付きの耐熱ガラスボトルです。色や匂いがつきにくくガラス製と、ウッド調にはストラップも付いており、おしゃれに持ち運び可能です。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7" name="図 76">
            <a:extLst>
              <a:ext uri="{FF2B5EF4-FFF2-40B4-BE49-F238E27FC236}">
                <a16:creationId xmlns:a16="http://schemas.microsoft.com/office/drawing/2014/main" id="{7596107F-5AC6-8B51-48A4-1411AC498A0A}"/>
              </a:ext>
            </a:extLst>
          </p:cNvPr>
          <p:cNvPicPr>
            <a:picLocks noChangeAspect="1"/>
          </p:cNvPicPr>
          <p:nvPr/>
        </p:nvPicPr>
        <p:blipFill>
          <a:blip r:embed="rId5"/>
          <a:stretch>
            <a:fillRect/>
          </a:stretch>
        </p:blipFill>
        <p:spPr>
          <a:xfrm>
            <a:off x="772094" y="1395819"/>
            <a:ext cx="3549371" cy="3549371"/>
          </a:xfrm>
          <a:prstGeom prst="rect">
            <a:avLst/>
          </a:prstGeom>
        </p:spPr>
      </p:pic>
    </p:spTree>
    <p:extLst>
      <p:ext uri="{BB962C8B-B14F-4D97-AF65-F5344CB8AC3E}">
        <p14:creationId xmlns:p14="http://schemas.microsoft.com/office/powerpoint/2010/main" val="2571000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プラサーモカフェマグ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PP､PU</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Φ78×86</a:t>
            </a:r>
            <a:r>
              <a:rPr lang="en-US" altLang="ja-JP" sz="900" dirty="0">
                <a:latin typeface="Meiryo UI" panose="020B0604030504040204" pitchFamily="34" charset="-128"/>
                <a:ea typeface="Meiryo UI" panose="020B0604030504040204" pitchFamily="34" charset="-128"/>
              </a:rPr>
              <a:t>mm ※</a:t>
            </a:r>
            <a:r>
              <a:rPr lang="ja-JP" altLang="en-US" sz="900">
                <a:latin typeface="Meiryo UI" panose="020B0604030504040204" pitchFamily="34" charset="-128"/>
                <a:ea typeface="Meiryo UI" panose="020B0604030504040204" pitchFamily="34" charset="-128"/>
              </a:rPr>
              <a:t>外径</a:t>
            </a:r>
            <a:r>
              <a:rPr lang="el-GR" altLang="ja-JP" sz="900" dirty="0">
                <a:latin typeface="Meiryo UI" panose="020B0604030504040204" pitchFamily="34" charset="-128"/>
                <a:ea typeface="Meiryo UI" panose="020B0604030504040204" pitchFamily="34" charset="-128"/>
              </a:rPr>
              <a:t>Φ88</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 260ml</a:t>
            </a:r>
          </a:p>
          <a:p>
            <a:r>
              <a:rPr lang="ja-JP" altLang="en-US" sz="900">
                <a:latin typeface="Meiryo UI" panose="020B0604030504040204" pitchFamily="34" charset="-128"/>
                <a:ea typeface="Meiryo UI" panose="020B0604030504040204" pitchFamily="34" charset="-128"/>
              </a:rPr>
              <a:t>機</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100℃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考：レッド・ネイビー・ブラック・グレー・カーキ・ホワイト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広めに取られた口径はジュースの缶もすっぽり収まるため、缶ホルダーとしても利用できるマグカップです。断熱材入りのため保温力も優れており、豊富なカラー展開もポイントです。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542E2440-0B49-FA42-99CE-0D492FBDC7B6}"/>
              </a:ext>
            </a:extLst>
          </p:cNvPr>
          <p:cNvPicPr>
            <a:picLocks noChangeAspect="1"/>
          </p:cNvPicPr>
          <p:nvPr/>
        </p:nvPicPr>
        <p:blipFill>
          <a:blip r:embed="rId5"/>
          <a:stretch>
            <a:fillRect/>
          </a:stretch>
        </p:blipFill>
        <p:spPr>
          <a:xfrm>
            <a:off x="339662" y="1819320"/>
            <a:ext cx="4300237" cy="2694708"/>
          </a:xfrm>
          <a:prstGeom prst="rect">
            <a:avLst/>
          </a:prstGeom>
        </p:spPr>
      </p:pic>
    </p:spTree>
    <p:extLst>
      <p:ext uri="{BB962C8B-B14F-4D97-AF65-F5344CB8AC3E}">
        <p14:creationId xmlns:p14="http://schemas.microsoft.com/office/powerpoint/2010/main" val="659864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図 71">
            <a:extLst>
              <a:ext uri="{FF2B5EF4-FFF2-40B4-BE49-F238E27FC236}">
                <a16:creationId xmlns:a16="http://schemas.microsoft.com/office/drawing/2014/main" id="{AB6F10ED-C870-C69A-5856-6A3032CDAD72}"/>
              </a:ext>
            </a:extLst>
          </p:cNvPr>
          <p:cNvPicPr>
            <a:picLocks noChangeAspect="1"/>
          </p:cNvPicPr>
          <p:nvPr/>
        </p:nvPicPr>
        <p:blipFill>
          <a:blip r:embed="rId3"/>
          <a:stretch>
            <a:fillRect/>
          </a:stretch>
        </p:blipFill>
        <p:spPr>
          <a:xfrm>
            <a:off x="5074259" y="4646846"/>
            <a:ext cx="719390" cy="792549"/>
          </a:xfrm>
          <a:prstGeom prst="rect">
            <a:avLst/>
          </a:prstGeom>
        </p:spPr>
      </p:pic>
      <p:pic>
        <p:nvPicPr>
          <p:cNvPr id="71" name="図 70">
            <a:extLst>
              <a:ext uri="{FF2B5EF4-FFF2-40B4-BE49-F238E27FC236}">
                <a16:creationId xmlns:a16="http://schemas.microsoft.com/office/drawing/2014/main" id="{4D22B16B-65FB-3558-A041-6DBBD059CB6F}"/>
              </a:ext>
            </a:extLst>
          </p:cNvPr>
          <p:cNvPicPr>
            <a:picLocks noChangeAspect="1"/>
          </p:cNvPicPr>
          <p:nvPr/>
        </p:nvPicPr>
        <p:blipFill>
          <a:blip r:embed="rId4"/>
          <a:stretch>
            <a:fillRect/>
          </a:stretch>
        </p:blipFill>
        <p:spPr>
          <a:xfrm>
            <a:off x="5082933" y="3118957"/>
            <a:ext cx="707197" cy="816935"/>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バラエティアイテム</a:t>
            </a:r>
            <a:r>
              <a:rPr lang="en-US" altLang="ja-JP" sz="2000" dirty="0">
                <a:solidFill>
                  <a:schemeClr val="bg1"/>
                </a:solidFill>
                <a:latin typeface="Meiryo UI" panose="020B0604030504040204" pitchFamily="34" charset="-128"/>
                <a:ea typeface="Meiryo UI" panose="020B0604030504040204" pitchFamily="34" charset="-128"/>
              </a:rPr>
              <a:t>6</a:t>
            </a:r>
            <a:r>
              <a:rPr lang="ja-JP" altLang="en-US" sz="2000" dirty="0">
                <a:solidFill>
                  <a:schemeClr val="bg1"/>
                </a:solidFill>
                <a:latin typeface="Meiryo UI" panose="020B0604030504040204" pitchFamily="34" charset="-128"/>
                <a:ea typeface="Meiryo UI" panose="020B0604030504040204" pitchFamily="34" charset="-128"/>
              </a:rPr>
              <a:t>点セット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包装：化粧箱入り</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&lt;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&gt; </a:t>
            </a:r>
            <a:r>
              <a:rPr lang="ja-JP" altLang="en-US" sz="900" dirty="0">
                <a:latin typeface="Meiryo UI" panose="020B0604030504040204" pitchFamily="34" charset="-128"/>
                <a:ea typeface="Meiryo UI" panose="020B0604030504040204" pitchFamily="34" charset="-128"/>
              </a:rPr>
              <a:t>・オレンジマイルドコンパクト</a:t>
            </a:r>
            <a:r>
              <a:rPr lang="en-US" altLang="ja-JP" sz="900" dirty="0">
                <a:latin typeface="Meiryo UI" panose="020B0604030504040204" pitchFamily="34" charset="-128"/>
                <a:ea typeface="Meiryo UI" panose="020B0604030504040204" pitchFamily="34" charset="-128"/>
              </a:rPr>
              <a:t>270ml×1 </a:t>
            </a:r>
            <a:r>
              <a:rPr lang="ja-JP" altLang="en-US" sz="900" dirty="0">
                <a:latin typeface="Meiryo UI" panose="020B0604030504040204" pitchFamily="34" charset="-128"/>
                <a:ea typeface="Meiryo UI" panose="020B0604030504040204" pitchFamily="34" charset="-128"/>
              </a:rPr>
              <a:t>・ライオン </a:t>
            </a:r>
            <a:r>
              <a:rPr lang="en-US" altLang="ja-JP" sz="900" dirty="0">
                <a:latin typeface="Meiryo UI" panose="020B0604030504040204" pitchFamily="34" charset="-128"/>
                <a:ea typeface="Meiryo UI" panose="020B0604030504040204" pitchFamily="34" charset="-128"/>
              </a:rPr>
              <a:t>NANOX one PRO10g×2 </a:t>
            </a:r>
            <a:r>
              <a:rPr lang="ja-JP" altLang="en-US" sz="900" dirty="0">
                <a:latin typeface="Meiryo UI" panose="020B0604030504040204" pitchFamily="34" charset="-128"/>
                <a:ea typeface="Meiryo UI" panose="020B0604030504040204" pitchFamily="34" charset="-128"/>
              </a:rPr>
              <a:t>・花王 バブ</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ゆずの香り</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・花王 バブ</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森の香り</a:t>
            </a:r>
            <a:r>
              <a:rPr lang="en-US" altLang="ja-JP" sz="900" dirty="0">
                <a:latin typeface="Meiryo UI" panose="020B0604030504040204" pitchFamily="34" charset="-128"/>
                <a:ea typeface="Meiryo UI" panose="020B0604030504040204" pitchFamily="34" charset="-128"/>
              </a:rPr>
              <a:t>)×1 </a:t>
            </a:r>
            <a:r>
              <a:rPr lang="ja-JP" altLang="en-US" sz="900" dirty="0">
                <a:latin typeface="Meiryo UI" panose="020B0604030504040204" pitchFamily="34" charset="-128"/>
                <a:ea typeface="Meiryo UI" panose="020B0604030504040204" pitchFamily="34" charset="-128"/>
              </a:rPr>
              <a:t>・ネットクリーナー</a:t>
            </a:r>
            <a:r>
              <a:rPr lang="en-US" altLang="ja-JP" sz="900" dirty="0">
                <a:latin typeface="Meiryo UI" panose="020B0604030504040204" pitchFamily="34" charset="-128"/>
                <a:ea typeface="Meiryo UI" panose="020B0604030504040204" pitchFamily="34" charset="-128"/>
              </a:rPr>
              <a:t>×1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nSpc>
                <a:spcPts val="2400"/>
              </a:lnSpc>
            </a:pPr>
            <a:r>
              <a:rPr lang="ja-JP" altLang="en-US" sz="1600" dirty="0"/>
              <a:t>シンプルでスタイリッシュな化粧箱入りの、キッチン・バスルームまわりで必要不可欠なアイテムを詰め合わせたバラエティアイテム</a:t>
            </a:r>
            <a:r>
              <a:rPr lang="en-US" altLang="ja-JP" sz="1600" dirty="0"/>
              <a:t>6</a:t>
            </a:r>
            <a:r>
              <a:rPr lang="ja-JP" altLang="en-US" sz="1600" dirty="0"/>
              <a:t>点セット。抽選会の景品用などにもおすすめ。 </a:t>
            </a:r>
            <a:endParaRPr lang="en-US" altLang="ja-JP" sz="1600" spc="-1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EB606ABF-E58F-E30D-FC62-A5D3DE66B261}"/>
              </a:ext>
            </a:extLst>
          </p:cNvPr>
          <p:cNvPicPr>
            <a:picLocks noChangeAspect="1"/>
          </p:cNvPicPr>
          <p:nvPr/>
        </p:nvPicPr>
        <p:blipFill>
          <a:blip r:embed="rId5"/>
          <a:stretch>
            <a:fillRect/>
          </a:stretch>
        </p:blipFill>
        <p:spPr>
          <a:xfrm>
            <a:off x="698740" y="1347296"/>
            <a:ext cx="3715232" cy="3715232"/>
          </a:xfrm>
          <a:prstGeom prst="rect">
            <a:avLst/>
          </a:prstGeom>
        </p:spPr>
      </p:pic>
    </p:spTree>
    <p:extLst>
      <p:ext uri="{BB962C8B-B14F-4D97-AF65-F5344CB8AC3E}">
        <p14:creationId xmlns:p14="http://schemas.microsoft.com/office/powerpoint/2010/main" val="24578518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スリムフロストボトル </a:t>
            </a:r>
            <a:r>
              <a:rPr lang="en-US" altLang="ja-JP" sz="2000" dirty="0">
                <a:solidFill>
                  <a:schemeClr val="bg1"/>
                </a:solidFill>
                <a:latin typeface="Meiryo UI" panose="020B0604030504040204" pitchFamily="34" charset="-128"/>
                <a:ea typeface="Meiryo UI" panose="020B0604030504040204" pitchFamily="34" charset="-128"/>
              </a:rPr>
              <a:t>500</a:t>
            </a:r>
            <a:r>
              <a:rPr lang="en" altLang="ja-JP" sz="2000" dirty="0">
                <a:solidFill>
                  <a:schemeClr val="bg1"/>
                </a:solidFill>
                <a:latin typeface="Meiryo UI" panose="020B0604030504040204" pitchFamily="34" charset="-128"/>
                <a:ea typeface="Meiryo UI" panose="020B0604030504040204" pitchFamily="34" charset="-128"/>
              </a:rPr>
              <a:t>ml </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AS</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l-GR" altLang="ja-JP" sz="900" dirty="0">
                <a:latin typeface="Meiryo UI" panose="020B0604030504040204" pitchFamily="34" charset="-128"/>
                <a:ea typeface="Meiryo UI" panose="020B0604030504040204" pitchFamily="34" charset="-128"/>
              </a:rPr>
              <a:t>φ67×187</a:t>
            </a:r>
            <a:r>
              <a:rPr lang="en-US"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容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500ml</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機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能：本体耐熱温度</a:t>
            </a:r>
            <a:r>
              <a:rPr lang="en-US" altLang="ja-JP" sz="900" dirty="0">
                <a:latin typeface="Meiryo UI" panose="020B0604030504040204" pitchFamily="34" charset="-128"/>
                <a:ea typeface="Meiryo UI" panose="020B0604030504040204" pitchFamily="34" charset="-128"/>
              </a:rPr>
              <a:t>80℃</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考：食品衛生検査済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ブルー、クリア、ブラック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ノベルティ用にも最適な、フロストな半透明ボディが爽やかかつシンプルなスリムボディです。カラーバリエーションは全</a:t>
            </a:r>
            <a:r>
              <a:rPr lang="en-US" altLang="ja-JP" sz="1600" dirty="0">
                <a:latin typeface="Meiryo UI" panose="020B0604030504040204" pitchFamily="34" charset="-128"/>
                <a:ea typeface="Meiryo UI" panose="020B0604030504040204" pitchFamily="34" charset="-128"/>
              </a:rPr>
              <a:t>3</a:t>
            </a:r>
            <a:r>
              <a:rPr lang="ja-JP" altLang="en-US" sz="1600">
                <a:latin typeface="Meiryo UI" panose="020B0604030504040204" pitchFamily="34" charset="-128"/>
                <a:ea typeface="Meiryo UI" panose="020B0604030504040204" pitchFamily="34" charset="-128"/>
              </a:rPr>
              <a:t>色。オリジナルデザインの名入れプリントに合わせてお選びください。</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F08526F4-5800-8411-4FA8-AF95F87170F6}"/>
              </a:ext>
            </a:extLst>
          </p:cNvPr>
          <p:cNvPicPr>
            <a:picLocks noChangeAspect="1"/>
          </p:cNvPicPr>
          <p:nvPr/>
        </p:nvPicPr>
        <p:blipFill>
          <a:blip r:embed="rId5"/>
          <a:stretch>
            <a:fillRect/>
          </a:stretch>
        </p:blipFill>
        <p:spPr>
          <a:xfrm>
            <a:off x="761731" y="1375418"/>
            <a:ext cx="3560089" cy="3560089"/>
          </a:xfrm>
          <a:prstGeom prst="rect">
            <a:avLst/>
          </a:prstGeom>
        </p:spPr>
      </p:pic>
    </p:spTree>
    <p:extLst>
      <p:ext uri="{BB962C8B-B14F-4D97-AF65-F5344CB8AC3E}">
        <p14:creationId xmlns:p14="http://schemas.microsoft.com/office/powerpoint/2010/main" val="3355159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書キ込メル保存容器 </a:t>
            </a:r>
            <a:r>
              <a:rPr lang="en-US" altLang="ja-JP" sz="2000" dirty="0">
                <a:solidFill>
                  <a:schemeClr val="bg1"/>
                </a:solidFill>
                <a:latin typeface="Meiryo UI" panose="020B0604030504040204" pitchFamily="34" charset="-128"/>
                <a:ea typeface="Meiryo UI" panose="020B0604030504040204" pitchFamily="34" charset="-128"/>
              </a:rPr>
              <a:t>400ml</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a:latin typeface="Meiryo UI" panose="020B0604030504040204" pitchFamily="34" charset="-128"/>
                <a:ea typeface="Meiryo UI" panose="020B0604030504040204" pitchFamily="34" charset="-128"/>
              </a:rPr>
              <a:t>シリコーンゴム</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124×53×124mm </a:t>
            </a:r>
            <a:r>
              <a:rPr lang="ja-JP" altLang="en-US" sz="900">
                <a:latin typeface="Meiryo UI" panose="020B0604030504040204" pitchFamily="34" charset="-128"/>
                <a:ea typeface="Meiryo UI" panose="020B0604030504040204" pitchFamily="34" charset="-128"/>
              </a:rPr>
              <a:t>（包装形態：</a:t>
            </a:r>
            <a:r>
              <a:rPr lang="en-US" altLang="ja-JP" sz="900" dirty="0">
                <a:latin typeface="Meiryo UI" panose="020B0604030504040204" pitchFamily="34" charset="-128"/>
                <a:ea typeface="Meiryo UI" panose="020B0604030504040204" pitchFamily="34" charset="-128"/>
              </a:rPr>
              <a:t>OPP</a:t>
            </a:r>
            <a:r>
              <a:rPr lang="ja-JP" altLang="en-US" sz="900">
                <a:latin typeface="Meiryo UI" panose="020B0604030504040204" pitchFamily="34" charset="-128"/>
                <a:ea typeface="Meiryo UI" panose="020B0604030504040204" pitchFamily="34" charset="-128"/>
              </a:rPr>
              <a:t>袋</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容</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US" altLang="ja-JP" sz="900" dirty="0">
                <a:latin typeface="Meiryo UI" panose="020B0604030504040204" pitchFamily="34" charset="-128"/>
                <a:ea typeface="Meiryo UI" panose="020B0604030504040204" pitchFamily="34" charset="-128"/>
              </a:rPr>
              <a:t>400ml</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紙箱面</a:t>
            </a:r>
            <a:r>
              <a:rPr lang="en-US" altLang="ja-JP" sz="900" dirty="0">
                <a:latin typeface="Meiryo UI" panose="020B0604030504040204" pitchFamily="34" charset="-128"/>
                <a:ea typeface="Meiryo UI" panose="020B0604030504040204" pitchFamily="34" charset="-128"/>
              </a:rPr>
              <a:t>)</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考：ブラック・ホワイト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食品衛生検査済</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電子レンジ対応可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蓋に油性ボールペンで書き込める上、簡単に洗い落とせて何度でも繰り返し使える、</a:t>
            </a:r>
            <a:r>
              <a:rPr lang="en-US" altLang="ja-JP" sz="1600" dirty="0">
                <a:latin typeface="Meiryo UI" panose="020B0604030504040204" pitchFamily="34" charset="-128"/>
                <a:ea typeface="Meiryo UI" panose="020B0604030504040204" pitchFamily="34" charset="-128"/>
              </a:rPr>
              <a:t>400ml</a:t>
            </a:r>
            <a:r>
              <a:rPr lang="ja-JP" altLang="en-US" sz="1600">
                <a:latin typeface="Meiryo UI" panose="020B0604030504040204" pitchFamily="34" charset="-128"/>
                <a:ea typeface="Meiryo UI" panose="020B0604030504040204" pitchFamily="34" charset="-128"/>
              </a:rPr>
              <a:t>サイズの保存容器。オリジナル名入れは側面に可能で、カラーはブラックとホワイトから選択可能。</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EAFBFEDA-CD8F-6C4E-9EA8-50EEB0DAAD55}"/>
              </a:ext>
            </a:extLst>
          </p:cNvPr>
          <p:cNvPicPr>
            <a:picLocks noChangeAspect="1"/>
          </p:cNvPicPr>
          <p:nvPr/>
        </p:nvPicPr>
        <p:blipFill>
          <a:blip r:embed="rId5"/>
          <a:stretch>
            <a:fillRect/>
          </a:stretch>
        </p:blipFill>
        <p:spPr>
          <a:xfrm>
            <a:off x="412213" y="1812479"/>
            <a:ext cx="4262823" cy="3026857"/>
          </a:xfrm>
          <a:prstGeom prst="rect">
            <a:avLst/>
          </a:prstGeom>
        </p:spPr>
      </p:pic>
    </p:spTree>
    <p:extLst>
      <p:ext uri="{BB962C8B-B14F-4D97-AF65-F5344CB8AC3E}">
        <p14:creationId xmlns:p14="http://schemas.microsoft.com/office/powerpoint/2010/main" val="3890680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スフィア・バンブーファイバーランチボックス</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空気弁付き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素材：本体・留め具：ポリプロピレン（バンブーファイバー</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％配合） 蓋：ポリプロピレン（バンブーファイバー</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％配合）、</a:t>
            </a:r>
            <a:r>
              <a:rPr lang="en-US" altLang="ja-JP" sz="900" dirty="0">
                <a:latin typeface="Meiryo UI" panose="020B0604030504040204" pitchFamily="34" charset="-128"/>
                <a:ea typeface="Meiryo UI" panose="020B0604030504040204" pitchFamily="34" charset="-128"/>
              </a:rPr>
              <a:t>TPR </a:t>
            </a:r>
            <a:r>
              <a:rPr lang="ja-JP" altLang="en-US" sz="900" dirty="0">
                <a:latin typeface="Meiryo UI" panose="020B0604030504040204" pitchFamily="34" charset="-128"/>
                <a:ea typeface="Meiryo UI" panose="020B0604030504040204" pitchFamily="34" charset="-128"/>
              </a:rPr>
              <a:t>パッキン：シリコーンゴム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64×190×120mm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66×195×125mm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1000ml</a:t>
            </a:r>
          </a:p>
          <a:p>
            <a:r>
              <a:rPr lang="ja-JP" altLang="en-US" sz="900" dirty="0">
                <a:latin typeface="Meiryo UI" panose="020B0604030504040204" pitchFamily="34" charset="-128"/>
                <a:ea typeface="Meiryo UI" panose="020B0604030504040204" pitchFamily="34" charset="-128"/>
              </a:rPr>
              <a:t>包装 ：化粧箱入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天然素材配合の為、色味・表面の風合いなどに若干の個体差が生じます。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バンブーファイバー配合素材で軽量</a:t>
            </a:r>
            <a:r>
              <a:rPr lang="en-US" altLang="ja-JP" sz="1600" dirty="0"/>
              <a:t>&amp;</a:t>
            </a:r>
            <a:r>
              <a:rPr lang="ja-JP" altLang="en-US" sz="1600" dirty="0"/>
              <a:t>耐久性にも優れている上、空気弁付きで使い勝手も良いランチボックス。カラーバリエーションはミントとアイボリーの</a:t>
            </a:r>
            <a:r>
              <a:rPr lang="en-US" altLang="ja-JP" sz="1600" dirty="0"/>
              <a:t>2</a:t>
            </a:r>
            <a:r>
              <a:rPr lang="ja-JP" altLang="en-US" sz="1600" dirty="0"/>
              <a:t>色展開から選択可能です。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5" name="図 74">
            <a:extLst>
              <a:ext uri="{FF2B5EF4-FFF2-40B4-BE49-F238E27FC236}">
                <a16:creationId xmlns:a16="http://schemas.microsoft.com/office/drawing/2014/main" id="{00433BB6-7113-A072-E616-9E16F631B189}"/>
              </a:ext>
            </a:extLst>
          </p:cNvPr>
          <p:cNvPicPr>
            <a:picLocks noChangeAspect="1"/>
          </p:cNvPicPr>
          <p:nvPr/>
        </p:nvPicPr>
        <p:blipFill>
          <a:blip r:embed="rId5"/>
          <a:stretch>
            <a:fillRect/>
          </a:stretch>
        </p:blipFill>
        <p:spPr>
          <a:xfrm>
            <a:off x="783560" y="1399851"/>
            <a:ext cx="3516432" cy="3516432"/>
          </a:xfrm>
          <a:prstGeom prst="rect">
            <a:avLst/>
          </a:prstGeom>
        </p:spPr>
      </p:pic>
    </p:spTree>
    <p:extLst>
      <p:ext uri="{BB962C8B-B14F-4D97-AF65-F5344CB8AC3E}">
        <p14:creationId xmlns:p14="http://schemas.microsoft.com/office/powerpoint/2010/main" val="3129124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カトラリーセット麦わら入りタイプロング</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、麦わら　他</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：ケース／約</a:t>
            </a:r>
            <a:r>
              <a:rPr lang="en-US" altLang="ja-JP" sz="900" dirty="0">
                <a:latin typeface="Meiryo UI" panose="020B0604030504040204" pitchFamily="34" charset="-128"/>
                <a:ea typeface="Meiryo UI" panose="020B0604030504040204" pitchFamily="34" charset="-128"/>
              </a:rPr>
              <a:t>W57×H24×D210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スプーン／約</a:t>
            </a:r>
            <a:r>
              <a:rPr lang="en-US" altLang="ja-JP" sz="900" dirty="0">
                <a:latin typeface="Meiryo UI" panose="020B0604030504040204" pitchFamily="34" charset="-128"/>
                <a:ea typeface="Meiryo UI" panose="020B0604030504040204" pitchFamily="34" charset="-128"/>
              </a:rPr>
              <a:t>W42×H180</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フォーク／約</a:t>
            </a:r>
            <a:r>
              <a:rPr lang="en-US" altLang="ja-JP" sz="900" dirty="0">
                <a:latin typeface="Meiryo UI" panose="020B0604030504040204" pitchFamily="34" charset="-128"/>
                <a:ea typeface="Meiryo UI" panose="020B0604030504040204" pitchFamily="34" charset="-128"/>
              </a:rPr>
              <a:t>W27×H175</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　箸／約</a:t>
            </a:r>
            <a:r>
              <a:rPr lang="en-US" altLang="ja-JP" sz="900" dirty="0">
                <a:latin typeface="Meiryo UI" panose="020B0604030504040204" pitchFamily="34" charset="-128"/>
                <a:ea typeface="Meiryo UI" panose="020B0604030504040204" pitchFamily="34" charset="-128"/>
              </a:rPr>
              <a:t>H188</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装：</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袋</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本来破棄される麦わらを配合し、使用するプラスチック量を減らして作られたエコなカトラリーセットです。スプーン・フォーク・箸の</a:t>
            </a:r>
            <a:r>
              <a:rPr lang="en-US" altLang="ja-JP" sz="1600" dirty="0">
                <a:latin typeface="Meiryo UI" panose="020B0604030504040204" pitchFamily="34" charset="-128"/>
                <a:ea typeface="Meiryo UI" panose="020B0604030504040204" pitchFamily="34" charset="-128"/>
              </a:rPr>
              <a:t>3</a:t>
            </a:r>
            <a:r>
              <a:rPr lang="ja-JP" altLang="en-US" sz="1600" dirty="0">
                <a:latin typeface="Meiryo UI" panose="020B0604030504040204" pitchFamily="34" charset="-128"/>
                <a:ea typeface="Meiryo UI" panose="020B0604030504040204" pitchFamily="34" charset="-128"/>
              </a:rPr>
              <a:t>点セットは、可愛いくすみカラー</a:t>
            </a:r>
            <a:r>
              <a:rPr lang="en-US" altLang="ja-JP" sz="1600" dirty="0">
                <a:latin typeface="Meiryo UI" panose="020B0604030504040204" pitchFamily="34" charset="-128"/>
                <a:ea typeface="Meiryo UI" panose="020B0604030504040204" pitchFamily="34" charset="-128"/>
              </a:rPr>
              <a:t>4</a:t>
            </a:r>
            <a:r>
              <a:rPr lang="ja-JP" altLang="en-US" sz="1600" dirty="0">
                <a:latin typeface="Meiryo UI" panose="020B0604030504040204" pitchFamily="34" charset="-128"/>
                <a:ea typeface="Meiryo UI" panose="020B0604030504040204" pitchFamily="34" charset="-128"/>
              </a:rPr>
              <a:t>色からお選びいただけます。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8" name="Picture 24">
            <a:extLst>
              <a:ext uri="{FF2B5EF4-FFF2-40B4-BE49-F238E27FC236}">
                <a16:creationId xmlns:a16="http://schemas.microsoft.com/office/drawing/2014/main" id="{29F533F1-48B3-455D-A831-8FDBAD2322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500" y="1337926"/>
            <a:ext cx="3609744" cy="3609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1083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 バンブータイプ</a:t>
            </a: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149406"/>
            <a:ext cx="4140913" cy="1202510"/>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袋</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コットン、スプーン・箸・フォーク・ストロー</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天然竹、スト</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ローブラシ</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ステンレス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袋</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展開時</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255×135(mm)</a:t>
            </a:r>
            <a:r>
              <a:rPr lang="ja-JP" altLang="en-US" sz="900" b="0" i="0" dirty="0">
                <a:solidFill>
                  <a:srgbClr val="333333"/>
                </a:solidFill>
                <a:effectLst/>
                <a:latin typeface="-apple-system"/>
              </a:rPr>
              <a:t>・ひも</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260(mm)</a:t>
            </a:r>
            <a:r>
              <a:rPr lang="ja-JP" altLang="en-US" sz="900" b="0" i="0" dirty="0">
                <a:solidFill>
                  <a:srgbClr val="333333"/>
                </a:solidFill>
                <a:effectLst/>
                <a:latin typeface="-apple-system"/>
              </a:rPr>
              <a:t>、スプーン</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		W30×H160×D7(mm)</a:t>
            </a:r>
            <a:r>
              <a:rPr lang="ja-JP" altLang="en-US" sz="900" b="0" i="0" dirty="0">
                <a:solidFill>
                  <a:srgbClr val="333333"/>
                </a:solidFill>
                <a:effectLst/>
                <a:latin typeface="-apple-system"/>
              </a:rPr>
              <a:t>、箸</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200(mm)</a:t>
            </a:r>
            <a:r>
              <a:rPr lang="ja-JP" altLang="en-US" sz="900" b="0" i="0" dirty="0">
                <a:solidFill>
                  <a:srgbClr val="333333"/>
                </a:solidFill>
                <a:effectLst/>
                <a:latin typeface="-apple-system"/>
              </a:rPr>
              <a:t>、フォーク</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			W25×H160×D7(mm)</a:t>
            </a:r>
            <a:r>
              <a:rPr lang="ja-JP" altLang="en-US" sz="900" b="0" i="0" dirty="0">
                <a:solidFill>
                  <a:srgbClr val="333333"/>
                </a:solidFill>
                <a:effectLst/>
                <a:latin typeface="-apple-system"/>
              </a:rPr>
              <a:t>、ストロー</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Φ8×H200(mm)</a:t>
            </a:r>
            <a:r>
              <a:rPr lang="ja-JP" altLang="en-US" sz="900" b="0" i="0" dirty="0">
                <a:solidFill>
                  <a:srgbClr val="333333"/>
                </a:solidFill>
                <a:effectLst/>
                <a:latin typeface="-apple-system"/>
              </a:rPr>
              <a:t>、ストローブ</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ラシ</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220(mm)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取説付き</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04245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27041"/>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スプーン、フォーク、お箸、ストロー、ストローブラシの</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点を纏めて手軽に携帯できるカトラリーセットです。地球環境に優しいバンブー素材を使用しており、見た目もナチュラルでオシャレ！</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318077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ハンドストラップ付き</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ファン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樹脂、ポリプロピレンハンドストラップ</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ポリエステル</a:t>
            </a:r>
          </a:p>
          <a:p>
            <a:r>
              <a:rPr lang="ja-JP" altLang="en-US" sz="900" dirty="0">
                <a:latin typeface="Meiryo UI" panose="020B0604030504040204" pitchFamily="34" charset="-128"/>
                <a:ea typeface="Meiryo UI" panose="020B0604030504040204" pitchFamily="34" charset="-128"/>
              </a:rPr>
              <a:t>サイズ：ハンディファン時</a:t>
            </a:r>
            <a:r>
              <a:rPr lang="en-US" altLang="ja-JP" sz="900" dirty="0">
                <a:latin typeface="Meiryo UI" panose="020B0604030504040204" pitchFamily="34" charset="-128"/>
                <a:ea typeface="Meiryo UI" panose="020B0604030504040204" pitchFamily="34" charset="-128"/>
              </a:rPr>
              <a:t>:160×78×60mm</a:t>
            </a:r>
            <a:r>
              <a:rPr lang="ja-JP" altLang="en-US" sz="900" dirty="0">
                <a:latin typeface="Meiryo UI" panose="020B0604030504040204" pitchFamily="34" charset="-128"/>
                <a:ea typeface="Meiryo UI" panose="020B0604030504040204" pitchFamily="34" charset="-128"/>
              </a:rPr>
              <a:t>卓上ファン時</a:t>
            </a:r>
            <a:r>
              <a:rPr lang="en-US" altLang="ja-JP" sz="900" dirty="0">
                <a:latin typeface="Meiryo UI" panose="020B0604030504040204" pitchFamily="34" charset="-128"/>
                <a:ea typeface="Meiryo UI" panose="020B0604030504040204" pitchFamily="34" charset="-128"/>
              </a:rPr>
              <a:t>:115×78×60mm</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124×84×64mm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備考：名入れ可能、単四乾電池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セット内容</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本体、ハンドストラップ</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7919"/>
          </a:xfrm>
          <a:prstGeom prst="rect">
            <a:avLst/>
          </a:prstGeom>
          <a:noFill/>
        </p:spPr>
        <p:txBody>
          <a:bodyPr wrap="square" lIns="0" tIns="46800" rIns="0" spcCol="360000" rtlCol="0">
            <a:spAutoFit/>
          </a:bodyPr>
          <a:lstStyle/>
          <a:p>
            <a:pPr algn="just">
              <a:lnSpc>
                <a:spcPts val="2400"/>
              </a:lnSpc>
            </a:pPr>
            <a:r>
              <a:rPr lang="ja-JP" altLang="en-US" sz="1600" dirty="0"/>
              <a:t>持ち手を回すことでスタンドファンとしても利用可能で便利なハンディファンです。今や暑い夏の必須アイテムでもあり、何個あっても困らないためイベント等の特典用としておすすめです。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7" name="図 106">
            <a:extLst>
              <a:ext uri="{FF2B5EF4-FFF2-40B4-BE49-F238E27FC236}">
                <a16:creationId xmlns:a16="http://schemas.microsoft.com/office/drawing/2014/main" id="{FCC09263-34CE-A6C6-6DD8-F77BBEC0D599}"/>
              </a:ext>
            </a:extLst>
          </p:cNvPr>
          <p:cNvPicPr>
            <a:picLocks noChangeAspect="1"/>
          </p:cNvPicPr>
          <p:nvPr/>
        </p:nvPicPr>
        <p:blipFill>
          <a:blip r:embed="rId5"/>
          <a:stretch>
            <a:fillRect/>
          </a:stretch>
        </p:blipFill>
        <p:spPr>
          <a:xfrm>
            <a:off x="651910" y="1371332"/>
            <a:ext cx="3657706" cy="3657706"/>
          </a:xfrm>
          <a:prstGeom prst="rect">
            <a:avLst/>
          </a:prstGeom>
        </p:spPr>
      </p:pic>
    </p:spTree>
    <p:extLst>
      <p:ext uri="{BB962C8B-B14F-4D97-AF65-F5344CB8AC3E}">
        <p14:creationId xmlns:p14="http://schemas.microsoft.com/office/powerpoint/2010/main" val="21618305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886</TotalTime>
  <Words>3101</Words>
  <Application>Microsoft Office PowerPoint</Application>
  <PresentationFormat>画面に合わせる (4:3)</PresentationFormat>
  <Paragraphs>471</Paragraphs>
  <Slides>32</Slides>
  <Notes>32</Notes>
  <HiddenSlides>0</HiddenSlides>
  <MMClips>0</MMClips>
  <ScaleCrop>false</ScaleCrop>
  <HeadingPairs>
    <vt:vector size="6" baseType="variant">
      <vt:variant>
        <vt:lpstr>使用されているフォント</vt:lpstr>
      </vt:variant>
      <vt:variant>
        <vt:i4>9</vt:i4>
      </vt:variant>
      <vt:variant>
        <vt:lpstr>テーマ</vt:lpstr>
      </vt:variant>
      <vt:variant>
        <vt:i4>2</vt:i4>
      </vt:variant>
      <vt:variant>
        <vt:lpstr>スライド タイトル</vt:lpstr>
      </vt:variant>
      <vt:variant>
        <vt:i4>32</vt:i4>
      </vt:variant>
    </vt:vector>
  </HeadingPairs>
  <TitlesOfParts>
    <vt:vector size="43" baseType="lpstr">
      <vt:lpstr>-apple-system</vt:lpstr>
      <vt:lpstr>Meiryo UI</vt:lpstr>
      <vt:lpstr>游ゴシック</vt:lpstr>
      <vt:lpstr>Arial</vt:lpstr>
      <vt:lpstr>Calibri</vt:lpstr>
      <vt:lpstr>Calibri Light</vt:lpstr>
      <vt:lpstr>Symbol</vt:lpstr>
      <vt:lpstr>Times New Roman</vt:lpstr>
      <vt:lpstr>Wingdings</vt:lpstr>
      <vt:lpstr>Office テーマ</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246</cp:revision>
  <cp:lastPrinted>2021-07-20T08:57:41Z</cp:lastPrinted>
  <dcterms:created xsi:type="dcterms:W3CDTF">2021-06-21T09:41:39Z</dcterms:created>
  <dcterms:modified xsi:type="dcterms:W3CDTF">2025-01-08T08:04:39Z</dcterms:modified>
</cp:coreProperties>
</file>