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266" r:id="rId3"/>
    <p:sldId id="265" r:id="rId4"/>
    <p:sldId id="256" r:id="rId5"/>
    <p:sldId id="276" r:id="rId6"/>
    <p:sldId id="270" r:id="rId7"/>
    <p:sldId id="260" r:id="rId8"/>
    <p:sldId id="259" r:id="rId9"/>
    <p:sldId id="288" r:id="rId10"/>
    <p:sldId id="268" r:id="rId11"/>
    <p:sldId id="274" r:id="rId12"/>
    <p:sldId id="283" r:id="rId13"/>
    <p:sldId id="280" r:id="rId14"/>
    <p:sldId id="269" r:id="rId15"/>
    <p:sldId id="287" r:id="rId16"/>
    <p:sldId id="286" r:id="rId17"/>
    <p:sldId id="281" r:id="rId18"/>
    <p:sldId id="278" r:id="rId19"/>
    <p:sldId id="271" r:id="rId20"/>
    <p:sldId id="261" r:id="rId21"/>
    <p:sldId id="262" r:id="rId22"/>
    <p:sldId id="257" r:id="rId23"/>
    <p:sldId id="273" r:id="rId24"/>
    <p:sldId id="282" r:id="rId25"/>
    <p:sldId id="279" r:id="rId26"/>
    <p:sldId id="289" r:id="rId27"/>
    <p:sldId id="290" r:id="rId28"/>
    <p:sldId id="291" r:id="rId29"/>
    <p:sldId id="292" r:id="rId30"/>
    <p:sldId id="293" r:id="rId31"/>
    <p:sldId id="294" r:id="rId32"/>
    <p:sldId id="295" r:id="rId33"/>
    <p:sldId id="296"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68" d="100"/>
          <a:sy n="68" d="100"/>
        </p:scale>
        <p:origin x="72" y="6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2025/1/14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440" cy="308592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F5C47-60B8-4959-B99C-5BDD68F2690A}"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600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983298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004770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720384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2804282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800" y="1122480"/>
            <a:ext cx="7772040" cy="110667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418193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967393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58866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911339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808808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889116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89272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2025/1/14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anchor="b">
            <a:noAutofit/>
          </a:bodyPr>
          <a:lstStyle/>
          <a:p>
            <a:pPr algn="ctr">
              <a:lnSpc>
                <a:spcPct val="90000"/>
              </a:lnSpc>
            </a:pPr>
            <a:r>
              <a:rPr lang="ja-JP" sz="6000" b="0" strike="noStrike" spc="-1">
                <a:solidFill>
                  <a:srgbClr val="000000"/>
                </a:solidFill>
                <a:latin typeface="Calibri Light"/>
              </a:rPr>
              <a:t>マスター タイトルの書式設定</a:t>
            </a:r>
            <a:endParaRPr lang="en-US" sz="6000" b="0" strike="noStrike" spc="-1">
              <a:solidFill>
                <a:srgbClr val="000000"/>
              </a:solidFill>
              <a:latin typeface="Calibri"/>
            </a:endParaRPr>
          </a:p>
        </p:txBody>
      </p:sp>
      <p:sp>
        <p:nvSpPr>
          <p:cNvPr id="8" name="PlaceHolder 2"/>
          <p:cNvSpPr>
            <a:spLocks noGrp="1"/>
          </p:cNvSpPr>
          <p:nvPr>
            <p:ph type="dt"/>
          </p:nvPr>
        </p:nvSpPr>
        <p:spPr>
          <a:xfrm>
            <a:off x="628560" y="6356520"/>
            <a:ext cx="2057040" cy="364680"/>
          </a:xfrm>
          <a:prstGeom prst="rect">
            <a:avLst/>
          </a:prstGeom>
          <a:noFill/>
          <a:ln w="0">
            <a:noFill/>
          </a:ln>
        </p:spPr>
        <p:txBody>
          <a:bodyPr anchor="ctr">
            <a:noAutofit/>
          </a:bodyPr>
          <a:lstStyle/>
          <a:p>
            <a:pPr>
              <a:lnSpc>
                <a:spcPct val="100000"/>
              </a:lnSpc>
            </a:pPr>
            <a:fld id="{92795484-5F89-4350-9A94-B43A378258C8}" type="datetime">
              <a:rPr lang="en-US" sz="1200" b="0" strike="noStrike" spc="-1">
                <a:solidFill>
                  <a:srgbClr val="8B8B8B"/>
                </a:solidFill>
                <a:latin typeface="Calibri"/>
              </a:rPr>
              <a:t>1/14/2025</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a:noFill/>
          <a:ln w="0">
            <a:noFill/>
          </a:ln>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a:noFill/>
          <a:ln w="0">
            <a:noFill/>
          </a:ln>
        </p:spPr>
        <p:txBody>
          <a:bodyPr anchor="ctr">
            <a:noAutofit/>
          </a:bodyPr>
          <a:lstStyle/>
          <a:p>
            <a:pPr algn="r">
              <a:lnSpc>
                <a:spcPct val="100000"/>
              </a:lnSpc>
            </a:pPr>
            <a:fld id="{93E65D6E-C358-422E-8923-DC3E42D038D7}" type="slidenum">
              <a:rPr lang="en-US" sz="1200" b="0" strike="noStrike" spc="-1">
                <a:solidFill>
                  <a:srgbClr val="8B8B8B"/>
                </a:solidFill>
                <a:latin typeface="Calibri"/>
              </a:rPr>
              <a:t>‹#›</a:t>
            </a:fld>
            <a:endParaRPr lang="en-US" sz="1200" b="0" strike="noStrike" spc="-1">
              <a:latin typeface="Times New Roman"/>
            </a:endParaRPr>
          </a:p>
        </p:txBody>
      </p:sp>
      <p:sp>
        <p:nvSpPr>
          <p:cNvPr id="4" name="正方形/長方形 7"/>
          <p:cNvSpPr/>
          <p:nvPr/>
        </p:nvSpPr>
        <p:spPr>
          <a:xfrm>
            <a:off x="279360" y="1295280"/>
            <a:ext cx="4471200" cy="5081400"/>
          </a:xfrm>
          <a:prstGeom prst="rect">
            <a:avLst/>
          </a:prstGeom>
          <a:solidFill>
            <a:schemeClr val="bg1"/>
          </a:solidFill>
          <a:ln>
            <a:noFill/>
          </a:ln>
          <a:effectLst>
            <a:outerShdw blurRad="127080" dist="50402"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760" cy="60300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2800" b="0" strike="noStrike" spc="-1">
                <a:solidFill>
                  <a:srgbClr val="000000"/>
                </a:solidFill>
                <a:latin typeface="Calibri"/>
              </a:rPr>
              <a:t>クリックしてアウトラインのテキストを編集</a:t>
            </a:r>
            <a:endParaRPr lang="en-US" sz="2800" b="0" strike="noStrike" spc="-1">
              <a:solidFill>
                <a:srgbClr val="000000"/>
              </a:solidFill>
              <a:latin typeface="Calibri"/>
            </a:endParaRP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2</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3</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4</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5</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6</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7</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p:txBody>
      </p:sp>
    </p:spTree>
    <p:extLst>
      <p:ext uri="{BB962C8B-B14F-4D97-AF65-F5344CB8AC3E}">
        <p14:creationId xmlns:p14="http://schemas.microsoft.com/office/powerpoint/2010/main" val="585172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bmp"/><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bmp"/><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bmp"/><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bmp"/><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bmp"/><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bmp"/><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bmp"/><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bmp"/><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bmp"/><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キャンバスホリデートート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a:t>
            </a:r>
            <a:r>
              <a:rPr lang="en" altLang="ja-JP" sz="900" dirty="0">
                <a:latin typeface="Meiryo UI" panose="020B0604030504040204" pitchFamily="34" charset="-128"/>
                <a:ea typeface="Meiryo UI" panose="020B0604030504040204" pitchFamily="34" charset="-128"/>
              </a:rPr>
              <a:t>g/㎡)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230×220×120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 約</a:t>
            </a:r>
            <a:r>
              <a:rPr lang="en-US" altLang="ja-JP" sz="900" dirty="0">
                <a:latin typeface="Meiryo UI" panose="020B0604030504040204" pitchFamily="34" charset="-128"/>
                <a:ea typeface="Meiryo UI" panose="020B0604030504040204" pitchFamily="34" charset="-128"/>
              </a:rPr>
              <a:t>6</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考：ミッドナイトブルー・ナチュラル・ナイトブラック・スカイグレー・カーキ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そこに丸みを持たせたフォルムが可愛らしくてオシャレな</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サイズのキャンバストートバッグです。厚手素材で耐久性も抜群！カラーバリエーションも五色展開の中からお選びいただけます。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673C56D6-DFB8-0949-9EBA-CE624F941B71}"/>
              </a:ext>
            </a:extLst>
          </p:cNvPr>
          <p:cNvPicPr>
            <a:picLocks noChangeAspect="1"/>
          </p:cNvPicPr>
          <p:nvPr/>
        </p:nvPicPr>
        <p:blipFill>
          <a:blip r:embed="rId5"/>
          <a:stretch>
            <a:fillRect/>
          </a:stretch>
        </p:blipFill>
        <p:spPr>
          <a:xfrm>
            <a:off x="702250" y="1422052"/>
            <a:ext cx="3575061" cy="3575061"/>
          </a:xfrm>
          <a:prstGeom prst="rect">
            <a:avLst/>
          </a:prstGeom>
        </p:spPr>
      </p:pic>
    </p:spTree>
    <p:extLst>
      <p:ext uri="{BB962C8B-B14F-4D97-AF65-F5344CB8AC3E}">
        <p14:creationId xmlns:p14="http://schemas.microsoft.com/office/powerpoint/2010/main" val="1620897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コットンリネンバッグ</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285×360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30×560</a:t>
            </a:r>
            <a:r>
              <a:rPr lang="en" altLang="ja-JP" sz="900" dirty="0">
                <a:latin typeface="Meiryo UI" panose="020B0604030504040204" pitchFamily="34" charset="-128"/>
                <a:ea typeface="Meiryo UI" panose="020B0604030504040204" pitchFamily="34" charset="-128"/>
              </a:rPr>
              <a:t>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コットンとリネンの混紡素材が醸し出す素朴感がなんともオシャレなトートバッグの</a:t>
            </a:r>
            <a:r>
              <a:rPr lang="en"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サイズです。オリジナルデザインの名入れプリントも可能ですので是非、ノベルティ等にご活用ください。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28DE4DA-6118-7E19-C71E-9EB4DA5642E1}"/>
              </a:ext>
            </a:extLst>
          </p:cNvPr>
          <p:cNvPicPr>
            <a:picLocks noChangeAspect="1"/>
          </p:cNvPicPr>
          <p:nvPr/>
        </p:nvPicPr>
        <p:blipFill>
          <a:blip r:embed="rId5"/>
          <a:stretch>
            <a:fillRect/>
          </a:stretch>
        </p:blipFill>
        <p:spPr>
          <a:xfrm>
            <a:off x="742384" y="1422052"/>
            <a:ext cx="3548868" cy="3548868"/>
          </a:xfrm>
          <a:prstGeom prst="rect">
            <a:avLst/>
          </a:prstGeom>
        </p:spPr>
      </p:pic>
    </p:spTree>
    <p:extLst>
      <p:ext uri="{BB962C8B-B14F-4D97-AF65-F5344CB8AC3E}">
        <p14:creationId xmlns:p14="http://schemas.microsoft.com/office/powerpoint/2010/main" val="399682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 ：約</a:t>
            </a:r>
            <a:r>
              <a:rPr lang="en-US" altLang="ja-JP" sz="900" dirty="0">
                <a:latin typeface="Meiryo UI" panose="020B0604030504040204" pitchFamily="34" charset="-128"/>
                <a:ea typeface="Meiryo UI" panose="020B0604030504040204" pitchFamily="34" charset="-128"/>
              </a:rPr>
              <a:t>200×150×80(mm)</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収納力抜群な</a:t>
            </a:r>
            <a:r>
              <a:rPr lang="en-US" altLang="ja-JP" sz="1600" dirty="0"/>
              <a:t>L</a:t>
            </a:r>
            <a:r>
              <a:rPr lang="ja-JP" altLang="en-US" sz="1600" dirty="0"/>
              <a:t>サイズのファスナーポーチです。国際フェアトレード認証ラベル付きで地球環境に優しいアイテムのため</a:t>
            </a:r>
            <a:r>
              <a:rPr lang="en-US" altLang="ja-JP" sz="1600" dirty="0" err="1"/>
              <a:t>SDgs</a:t>
            </a:r>
            <a:r>
              <a:rPr lang="ja-JP" altLang="en-US" sz="1600" dirty="0"/>
              <a:t>関連のイベントやキャンペーン等にもおすすめです。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C2A2819-DF3B-53DA-8026-A70811904789}"/>
              </a:ext>
            </a:extLst>
          </p:cNvPr>
          <p:cNvPicPr>
            <a:picLocks noChangeAspect="1"/>
          </p:cNvPicPr>
          <p:nvPr/>
        </p:nvPicPr>
        <p:blipFill>
          <a:blip r:embed="rId5"/>
          <a:stretch>
            <a:fillRect/>
          </a:stretch>
        </p:blipFill>
        <p:spPr>
          <a:xfrm>
            <a:off x="753432" y="1371901"/>
            <a:ext cx="3560089" cy="3560089"/>
          </a:xfrm>
          <a:prstGeom prst="rect">
            <a:avLst/>
          </a:prstGeom>
        </p:spPr>
      </p:pic>
    </p:spTree>
    <p:extLst>
      <p:ext uri="{BB962C8B-B14F-4D97-AF65-F5344CB8AC3E}">
        <p14:creationId xmlns:p14="http://schemas.microsoft.com/office/powerpoint/2010/main" val="180418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コットンリネンバッグ</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360×430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a:t>
            </a:r>
            <a:r>
              <a:rPr lang="en"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コットンとリネンの混紡素材が醸し出す素朴感がなんともオシャレなトートバッグの</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サイズです。オリジナルデザインの名入れプリントも可能ですので是非、ノベルティ等にご活用ください。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5AD9AE12-0254-A34C-AB16-C1E798BFA67E}"/>
              </a:ext>
            </a:extLst>
          </p:cNvPr>
          <p:cNvPicPr>
            <a:picLocks noChangeAspect="1"/>
          </p:cNvPicPr>
          <p:nvPr/>
        </p:nvPicPr>
        <p:blipFill>
          <a:blip r:embed="rId5"/>
          <a:stretch>
            <a:fillRect/>
          </a:stretch>
        </p:blipFill>
        <p:spPr>
          <a:xfrm>
            <a:off x="1379336" y="1371901"/>
            <a:ext cx="2044241" cy="3572117"/>
          </a:xfrm>
          <a:prstGeom prst="rect">
            <a:avLst/>
          </a:prstGeom>
        </p:spPr>
      </p:pic>
    </p:spTree>
    <p:extLst>
      <p:ext uri="{BB962C8B-B14F-4D97-AF65-F5344CB8AC3E}">
        <p14:creationId xmlns:p14="http://schemas.microsoft.com/office/powerpoint/2010/main" val="1555018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アルミマウンテンボトル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Φ65×150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320ml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マットシルバー・マットブラック・マットホワイト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軽量かつ耐久性に優れたアルミ素材の</a:t>
            </a:r>
            <a:r>
              <a:rPr lang="en-US" altLang="ja-JP" sz="1600" dirty="0">
                <a:latin typeface="Meiryo UI" panose="020B0604030504040204" pitchFamily="34" charset="-128"/>
                <a:ea typeface="Meiryo UI" panose="020B0604030504040204" pitchFamily="34" charset="-128"/>
              </a:rPr>
              <a:t>320ml</a:t>
            </a:r>
            <a:r>
              <a:rPr lang="ja-JP" altLang="en-US" sz="1600">
                <a:latin typeface="Meiryo UI" panose="020B0604030504040204" pitchFamily="34" charset="-128"/>
                <a:ea typeface="Meiryo UI" panose="020B0604030504040204" pitchFamily="34" charset="-128"/>
              </a:rPr>
              <a:t>ボトルです。カラビナ付きでベルトループやバッグ等にも取り付けられるため、アウトドアイベントなどのノベルティグッズとしても人気です。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352A5F2-C229-2E46-A504-0E1988C8D8CA}"/>
              </a:ext>
            </a:extLst>
          </p:cNvPr>
          <p:cNvPicPr>
            <a:picLocks noChangeAspect="1"/>
          </p:cNvPicPr>
          <p:nvPr/>
        </p:nvPicPr>
        <p:blipFill>
          <a:blip r:embed="rId5"/>
          <a:stretch>
            <a:fillRect/>
          </a:stretch>
        </p:blipFill>
        <p:spPr>
          <a:xfrm>
            <a:off x="357384" y="2146814"/>
            <a:ext cx="4072410" cy="2538972"/>
          </a:xfrm>
          <a:prstGeom prst="rect">
            <a:avLst/>
          </a:prstGeom>
        </p:spPr>
      </p:pic>
    </p:spTree>
    <p:extLst>
      <p:ext uri="{BB962C8B-B14F-4D97-AF65-F5344CB8AC3E}">
        <p14:creationId xmlns:p14="http://schemas.microsoft.com/office/powerpoint/2010/main" val="3304367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シャンブリックマチ付トート</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400×420×120(mm)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30×600(mm)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0459"/>
          </a:xfrm>
          <a:prstGeom prst="rect">
            <a:avLst/>
          </a:prstGeom>
          <a:noFill/>
        </p:spPr>
        <p:txBody>
          <a:bodyPr wrap="square" lIns="0" tIns="46800" rIns="0" spcCol="360000" rtlCol="0">
            <a:spAutoFit/>
          </a:bodyPr>
          <a:lstStyle/>
          <a:p>
            <a:pPr algn="just">
              <a:lnSpc>
                <a:spcPts val="2400"/>
              </a:lnSpc>
            </a:pPr>
            <a:r>
              <a:rPr lang="ja-JP" altLang="en-US" sz="1400" dirty="0"/>
              <a:t>名入れデザインだけでなく、生地感にも個性を出したい。なんて考えておられるお客様におすすめなのがこの霜降り調で柔らかい素材のトートバッグです。こちらは</a:t>
            </a:r>
            <a:r>
              <a:rPr lang="en-US" altLang="ja-JP" sz="1400" dirty="0"/>
              <a:t>L</a:t>
            </a:r>
            <a:r>
              <a:rPr lang="ja-JP" altLang="en-US" sz="1400" dirty="0"/>
              <a:t>サイズとなります。 </a:t>
            </a:r>
            <a:endParaRPr lang="en-US" altLang="ja-JP" sz="14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0B13E5F-D1DF-2642-759F-BEDC69439E1B}"/>
              </a:ext>
            </a:extLst>
          </p:cNvPr>
          <p:cNvPicPr>
            <a:picLocks noChangeAspect="1"/>
          </p:cNvPicPr>
          <p:nvPr/>
        </p:nvPicPr>
        <p:blipFill>
          <a:blip r:embed="rId5"/>
          <a:stretch>
            <a:fillRect/>
          </a:stretch>
        </p:blipFill>
        <p:spPr>
          <a:xfrm>
            <a:off x="683923" y="1381373"/>
            <a:ext cx="3619207" cy="3619207"/>
          </a:xfrm>
          <a:prstGeom prst="rect">
            <a:avLst/>
          </a:prstGeom>
        </p:spPr>
      </p:pic>
    </p:spTree>
    <p:extLst>
      <p:ext uri="{BB962C8B-B14F-4D97-AF65-F5344CB8AC3E}">
        <p14:creationId xmlns:p14="http://schemas.microsoft.com/office/powerpoint/2010/main" val="2070253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キャンバスサコッシュ インナーポケット付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320×250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25×1100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10</a:t>
            </a:r>
            <a:r>
              <a:rPr lang="ja-JP" altLang="en-US" sz="1600">
                <a:latin typeface="Meiryo UI" panose="020B0604030504040204" pitchFamily="34" charset="-128"/>
                <a:ea typeface="Meiryo UI" panose="020B0604030504040204" pitchFamily="34" charset="-128"/>
              </a:rPr>
              <a:t>オンスと手頃に厚手で耐久性にも優れたキャンバス素材のサコッシュです。ベーシックなアイテムですが、便利な内ポケット付きがポイント。</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色のカラー展開から自由にお選び下さい。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FE606EC3-3005-5446-8668-73861AD16FEE}"/>
              </a:ext>
            </a:extLst>
          </p:cNvPr>
          <p:cNvPicPr>
            <a:picLocks noChangeAspect="1"/>
          </p:cNvPicPr>
          <p:nvPr/>
        </p:nvPicPr>
        <p:blipFill>
          <a:blip r:embed="rId5"/>
          <a:stretch>
            <a:fillRect/>
          </a:stretch>
        </p:blipFill>
        <p:spPr>
          <a:xfrm>
            <a:off x="527670" y="1554598"/>
            <a:ext cx="4028212" cy="3350388"/>
          </a:xfrm>
          <a:prstGeom prst="rect">
            <a:avLst/>
          </a:prstGeom>
        </p:spPr>
      </p:pic>
    </p:spTree>
    <p:extLst>
      <p:ext uri="{BB962C8B-B14F-4D97-AF65-F5344CB8AC3E}">
        <p14:creationId xmlns:p14="http://schemas.microsoft.com/office/powerpoint/2010/main" val="2812526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ジュートスクエアトート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材：植物繊維</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420×360×140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20×370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21</a:t>
            </a:r>
            <a:r>
              <a:rPr lang="en" altLang="ja-JP" sz="900" dirty="0">
                <a:latin typeface="Meiryo UI" panose="020B0604030504040204" pitchFamily="34" charset="-128"/>
                <a:ea typeface="Meiryo UI" panose="020B0604030504040204" pitchFamily="34" charset="-128"/>
              </a:rPr>
              <a:t>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考：ナチュラルベージュ・ナチュラルホワイト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自然でざっくりとした雰囲気を醸し出すジュートと呼ばれる麻素材を使用したスクエアタイプの</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サイズトートです。オリジナル名入れも可能なため、ノベルティグッズ等としてもとても人気です。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8F3364F-4042-8FDA-1747-BDCD398BED85}"/>
              </a:ext>
            </a:extLst>
          </p:cNvPr>
          <p:cNvPicPr>
            <a:picLocks noChangeAspect="1"/>
          </p:cNvPicPr>
          <p:nvPr/>
        </p:nvPicPr>
        <p:blipFill>
          <a:blip r:embed="rId5"/>
          <a:stretch>
            <a:fillRect/>
          </a:stretch>
        </p:blipFill>
        <p:spPr>
          <a:xfrm>
            <a:off x="690968" y="1370111"/>
            <a:ext cx="3659646" cy="3659646"/>
          </a:xfrm>
          <a:prstGeom prst="rect">
            <a:avLst/>
          </a:prstGeom>
        </p:spPr>
      </p:pic>
    </p:spTree>
    <p:extLst>
      <p:ext uri="{BB962C8B-B14F-4D97-AF65-F5344CB8AC3E}">
        <p14:creationId xmlns:p14="http://schemas.microsoft.com/office/powerpoint/2010/main" val="133555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キャンバススクエアサコッシュ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290×280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ショルダー紐</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30×1300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デザイン的にもポイントとなるハトメ部分でベルトの長さを調整できるキャンバスサコッシュです。口元はホックで止められるため安心。</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色のカラーバリエーションから自由にお選びください。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D15C2E8D-36A4-584F-A0E5-50D9E1FC50F9}"/>
              </a:ext>
            </a:extLst>
          </p:cNvPr>
          <p:cNvPicPr>
            <a:picLocks noChangeAspect="1"/>
          </p:cNvPicPr>
          <p:nvPr/>
        </p:nvPicPr>
        <p:blipFill>
          <a:blip r:embed="rId5"/>
          <a:stretch>
            <a:fillRect/>
          </a:stretch>
        </p:blipFill>
        <p:spPr>
          <a:xfrm>
            <a:off x="741543" y="1467638"/>
            <a:ext cx="3522465" cy="3380858"/>
          </a:xfrm>
          <a:prstGeom prst="rect">
            <a:avLst/>
          </a:prstGeom>
        </p:spPr>
      </p:pic>
    </p:spTree>
    <p:extLst>
      <p:ext uri="{BB962C8B-B14F-4D97-AF65-F5344CB8AC3E}">
        <p14:creationId xmlns:p14="http://schemas.microsoft.com/office/powerpoint/2010/main" val="15736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カラビナ付ポケットライト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32×84×13mm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(CR2032)2</a:t>
            </a:r>
            <a:r>
              <a:rPr lang="ja-JP" altLang="en-US" sz="900" b="0" i="0" dirty="0">
                <a:solidFill>
                  <a:srgbClr val="333333"/>
                </a:solidFill>
                <a:effectLst/>
                <a:latin typeface="-apple-system"/>
              </a:rPr>
              <a:t>ヶ付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モニター</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/53×104×20mm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バッグやベルトループなどに付けられるカラビナ付きで便利な手のひらサイズのライトです。名入れプリントが可能ですので、オリジナルグッズやノベルティアイテム用としてもおすめです。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918510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オーガニックコットンキャンバスサコッシュ</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コットン</a:t>
            </a:r>
            <a:r>
              <a:rPr lang="en-US" altLang="ja-JP" sz="900" spc="200" dirty="0">
                <a:latin typeface="Meiryo UI" panose="020B0604030504040204" pitchFamily="34" charset="-128"/>
                <a:ea typeface="Meiryo UI" panose="020B0604030504040204" pitchFamily="34" charset="-128"/>
              </a:rPr>
              <a:t>(320g/</a:t>
            </a:r>
            <a:r>
              <a:rPr lang="ja-JP" altLang="en-US" sz="900" spc="200" dirty="0">
                <a:latin typeface="Meiryo UI" panose="020B0604030504040204" pitchFamily="34" charset="-128"/>
                <a:ea typeface="Meiryo UI" panose="020B0604030504040204" pitchFamily="34" charset="-128"/>
              </a:rPr>
              <a:t>平方メートル</a:t>
            </a:r>
            <a:r>
              <a:rPr lang="en-US" altLang="ja-JP" sz="900" spc="200" dirty="0">
                <a:latin typeface="Meiryo UI" panose="020B0604030504040204" pitchFamily="34" charset="-128"/>
                <a:ea typeface="Meiryo UI" panose="020B0604030504040204" pitchFamily="34" charset="-128"/>
              </a:rPr>
              <a:t>)</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190×240(mm)</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25×1100(mm)</a:t>
            </a: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オーガニックコットン素材を使用したシンプルなサコッシュです。スマホや文庫本を入れて持ち歩くのに最適サイズ。カラーバリエーションはナチュラルとナイトブラックの二色展開。</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80BF5BB-53E7-D75D-6EDF-644A6EB0D15A}"/>
              </a:ext>
            </a:extLst>
          </p:cNvPr>
          <p:cNvPicPr>
            <a:picLocks noChangeAspect="1"/>
          </p:cNvPicPr>
          <p:nvPr/>
        </p:nvPicPr>
        <p:blipFill>
          <a:blip r:embed="rId5"/>
          <a:stretch>
            <a:fillRect/>
          </a:stretch>
        </p:blipFill>
        <p:spPr>
          <a:xfrm>
            <a:off x="742384" y="1371901"/>
            <a:ext cx="3548868" cy="3548868"/>
          </a:xfrm>
          <a:prstGeom prst="rect">
            <a:avLst/>
          </a:prstGeom>
        </p:spPr>
      </p:pic>
    </p:spTree>
    <p:extLst>
      <p:ext uri="{BB962C8B-B14F-4D97-AF65-F5344CB8AC3E}">
        <p14:creationId xmlns:p14="http://schemas.microsoft.com/office/powerpoint/2010/main" val="2663712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キャンバスマリントート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a:t>
            </a:r>
            <a:r>
              <a:rPr lang="en" altLang="ja-JP" sz="900" dirty="0">
                <a:latin typeface="Meiryo UI" panose="020B0604030504040204" pitchFamily="34" charset="-128"/>
                <a:ea typeface="Meiryo UI" panose="020B0604030504040204" pitchFamily="34" charset="-128"/>
              </a:rPr>
              <a:t>g/㎡)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340×220×130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15×390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：ミッドナイトブルー・ナチュラル・ナイトブラック・スカイグレー・カーキ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マリン感のあるロープハンドルがオシャレなトートバッグです。</a:t>
            </a: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オンスのキャンバス素材は耐久性にも優れています。こちらはランチ用などにぴったりな</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9BCEDBA-01C6-304D-A6BE-E279579F400B}"/>
              </a:ext>
            </a:extLst>
          </p:cNvPr>
          <p:cNvPicPr>
            <a:picLocks noChangeAspect="1"/>
          </p:cNvPicPr>
          <p:nvPr/>
        </p:nvPicPr>
        <p:blipFill>
          <a:blip r:embed="rId5"/>
          <a:stretch>
            <a:fillRect/>
          </a:stretch>
        </p:blipFill>
        <p:spPr>
          <a:xfrm>
            <a:off x="856828" y="1371901"/>
            <a:ext cx="3369896" cy="3560246"/>
          </a:xfrm>
          <a:prstGeom prst="rect">
            <a:avLst/>
          </a:prstGeom>
        </p:spPr>
      </p:pic>
    </p:spTree>
    <p:extLst>
      <p:ext uri="{BB962C8B-B14F-4D97-AF65-F5344CB8AC3E}">
        <p14:creationId xmlns:p14="http://schemas.microsoft.com/office/powerpoint/2010/main" val="3670373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バッグにもなるシートクッション</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 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320×325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20×260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160×325×20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考：ネイビーブルー・インクブラック・ダークグリーン・ワインレッド</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スポーツ観戦やライブ会場で販売するオリジナルグッズやノベルティアイテムとして最適な、バッグとしても利用できる便利なシートクッションです。全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色のカラー展開でご用意いたしました。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5" name="表 24">
            <a:extLst>
              <a:ext uri="{FF2B5EF4-FFF2-40B4-BE49-F238E27FC236}">
                <a16:creationId xmlns:a16="http://schemas.microsoft.com/office/drawing/2014/main" id="{6C846B0D-92CD-1246-8F7E-2DF167361443}"/>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1415561277"/>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127256397"/>
                  </a:ext>
                </a:extLst>
              </a:tr>
            </a:tbl>
          </a:graphicData>
        </a:graphic>
      </p:graphicFrame>
      <p:graphicFrame>
        <p:nvGraphicFramePr>
          <p:cNvPr id="26" name="表 25">
            <a:extLst>
              <a:ext uri="{FF2B5EF4-FFF2-40B4-BE49-F238E27FC236}">
                <a16:creationId xmlns:a16="http://schemas.microsoft.com/office/drawing/2014/main" id="{2B795AFC-EDE9-3B4A-81FD-320B683C26FA}"/>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3925555244"/>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679418949"/>
                  </a:ext>
                </a:extLst>
              </a:tr>
            </a:tbl>
          </a:graphicData>
        </a:graphic>
      </p:graphicFrame>
      <p:pic>
        <p:nvPicPr>
          <p:cNvPr id="56" name="図 55">
            <a:extLst>
              <a:ext uri="{FF2B5EF4-FFF2-40B4-BE49-F238E27FC236}">
                <a16:creationId xmlns:a16="http://schemas.microsoft.com/office/drawing/2014/main" id="{95F72D80-9CB9-9B44-81B0-E0441C14CD83}"/>
              </a:ext>
            </a:extLst>
          </p:cNvPr>
          <p:cNvPicPr>
            <a:picLocks noChangeAspect="1"/>
          </p:cNvPicPr>
          <p:nvPr/>
        </p:nvPicPr>
        <p:blipFill>
          <a:blip r:embed="rId5"/>
          <a:stretch>
            <a:fillRect/>
          </a:stretch>
        </p:blipFill>
        <p:spPr>
          <a:xfrm>
            <a:off x="496846" y="1397640"/>
            <a:ext cx="3962812" cy="3546717"/>
          </a:xfrm>
          <a:prstGeom prst="rect">
            <a:avLst/>
          </a:prstGeom>
        </p:spPr>
      </p:pic>
    </p:spTree>
    <p:extLst>
      <p:ext uri="{BB962C8B-B14F-4D97-AF65-F5344CB8AC3E}">
        <p14:creationId xmlns:p14="http://schemas.microsoft.com/office/powerpoint/2010/main" val="2379406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可動式ハンディファン</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ネックストラップ付き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樹脂ネックストラップ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143×93×68mm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147×77×70mm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本体、ネックストラップ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首を真上に向けることも可能なため、ネックストラップで首から下げて、下から顔に風を当てることもできる上、両手も自由になるのが非常に便利なハンディファンです。夏の販促用に是非！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4FBC472-9370-A546-EB73-2F4E339F4739}"/>
              </a:ext>
            </a:extLst>
          </p:cNvPr>
          <p:cNvPicPr>
            <a:picLocks noChangeAspect="1"/>
          </p:cNvPicPr>
          <p:nvPr/>
        </p:nvPicPr>
        <p:blipFill>
          <a:blip r:embed="rId5"/>
          <a:stretch>
            <a:fillRect/>
          </a:stretch>
        </p:blipFill>
        <p:spPr>
          <a:xfrm>
            <a:off x="707185" y="1393520"/>
            <a:ext cx="3636236" cy="3636236"/>
          </a:xfrm>
          <a:prstGeom prst="rect">
            <a:avLst/>
          </a:prstGeom>
        </p:spPr>
      </p:pic>
    </p:spTree>
    <p:extLst>
      <p:ext uri="{BB962C8B-B14F-4D97-AF65-F5344CB8AC3E}">
        <p14:creationId xmlns:p14="http://schemas.microsoft.com/office/powerpoint/2010/main" val="3714435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クルーク・スマホネックポーチ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材：ポリ塩化ビニル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160×110mm</a:t>
            </a:r>
            <a:r>
              <a:rPr lang="ja-JP" altLang="en-US" sz="900">
                <a:latin typeface="Meiryo UI" panose="020B0604030504040204" pitchFamily="34" charset="-128"/>
                <a:ea typeface="Meiryo UI" panose="020B0604030504040204" pitchFamily="34" charset="-128"/>
              </a:rPr>
              <a:t>（包装形態：ポリ袋入）</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考：ネイビー・ブラウン・ピンク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835769"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スマホを携帯するのにとっても便利な上、首から下げられる見た目も上品なポーチです。カラーバリエーションは全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色。オリジナル名入れも可能ですのでノベルティ用にもおすすめです。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9D0AD97-F35B-1276-78D6-F211F993EAF8}"/>
              </a:ext>
            </a:extLst>
          </p:cNvPr>
          <p:cNvPicPr>
            <a:picLocks noChangeAspect="1"/>
          </p:cNvPicPr>
          <p:nvPr/>
        </p:nvPicPr>
        <p:blipFill>
          <a:blip r:embed="rId5"/>
          <a:stretch>
            <a:fillRect/>
          </a:stretch>
        </p:blipFill>
        <p:spPr>
          <a:xfrm>
            <a:off x="725466" y="1432368"/>
            <a:ext cx="3601622" cy="3601622"/>
          </a:xfrm>
          <a:prstGeom prst="rect">
            <a:avLst/>
          </a:prstGeom>
        </p:spPr>
      </p:pic>
    </p:spTree>
    <p:extLst>
      <p:ext uri="{BB962C8B-B14F-4D97-AF65-F5344CB8AC3E}">
        <p14:creationId xmlns:p14="http://schemas.microsoft.com/office/powerpoint/2010/main" val="2292482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 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230mm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1050mm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0.7L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カジュアルでナチュラルな印象を与えるキャンバス素材がオシャレな、すっきりシンプルなサコッシュです。カラー展開も全</a:t>
            </a:r>
            <a:r>
              <a:rPr lang="en-US" altLang="ja-JP" sz="1600" dirty="0"/>
              <a:t>5</a:t>
            </a:r>
            <a:r>
              <a:rPr lang="ja-JP" altLang="en-US" sz="1600" dirty="0"/>
              <a:t>色と豊富で、ノベルティやショッパー用などにもおすすめ。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C7B792-ECF3-C2D3-4E2D-A334DDDBB8E3}"/>
              </a:ext>
            </a:extLst>
          </p:cNvPr>
          <p:cNvPicPr>
            <a:picLocks noChangeAspect="1"/>
          </p:cNvPicPr>
          <p:nvPr/>
        </p:nvPicPr>
        <p:blipFill>
          <a:blip r:embed="rId5"/>
          <a:stretch>
            <a:fillRect/>
          </a:stretch>
        </p:blipFill>
        <p:spPr>
          <a:xfrm>
            <a:off x="754469" y="1433162"/>
            <a:ext cx="3573487" cy="3573487"/>
          </a:xfrm>
          <a:prstGeom prst="rect">
            <a:avLst/>
          </a:prstGeom>
        </p:spPr>
      </p:pic>
    </p:spTree>
    <p:extLst>
      <p:ext uri="{BB962C8B-B14F-4D97-AF65-F5344CB8AC3E}">
        <p14:creationId xmlns:p14="http://schemas.microsoft.com/office/powerpoint/2010/main" val="2344174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(W) </a:t>
            </a:r>
            <a:r>
              <a:rPr lang="ja-JP" altLang="en-US" sz="2000" dirty="0">
                <a:solidFill>
                  <a:schemeClr val="bg1"/>
                </a:solidFill>
                <a:latin typeface="Meiryo UI" panose="020B0604030504040204" pitchFamily="34" charset="-128"/>
                <a:ea typeface="Meiryo UI" panose="020B0604030504040204" pitchFamily="34" charset="-128"/>
              </a:rPr>
              <a:t>ナチュラル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15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32cm×</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33cm×</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10cm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10L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幅</a:t>
            </a:r>
            <a:r>
              <a:rPr lang="en-US" altLang="ja-JP" sz="1600" dirty="0"/>
              <a:t>33×</a:t>
            </a:r>
            <a:r>
              <a:rPr lang="ja-JP" altLang="en-US" sz="1600" dirty="0"/>
              <a:t>高さ</a:t>
            </a:r>
            <a:r>
              <a:rPr lang="en-US" altLang="ja-JP" sz="1600" dirty="0"/>
              <a:t>32×</a:t>
            </a:r>
            <a:r>
              <a:rPr lang="ja-JP" altLang="en-US" sz="1600" dirty="0"/>
              <a:t>奥行き</a:t>
            </a:r>
            <a:r>
              <a:rPr lang="en-US" altLang="ja-JP" sz="1600" dirty="0"/>
              <a:t>10cm</a:t>
            </a:r>
            <a:r>
              <a:rPr lang="ja-JP" altLang="en-US" sz="1600" dirty="0"/>
              <a:t>の</a:t>
            </a:r>
            <a:r>
              <a:rPr lang="en-US" altLang="ja-JP" sz="1600" dirty="0"/>
              <a:t>W</a:t>
            </a:r>
            <a:r>
              <a:rPr lang="ja-JP" altLang="en-US" sz="1600" dirty="0"/>
              <a:t>サイズが、レギュラーキャンバストートバッグに新たに仲間入り！</a:t>
            </a:r>
            <a:r>
              <a:rPr lang="en-US" altLang="ja-JP" sz="1600" dirty="0"/>
              <a:t>S</a:t>
            </a:r>
            <a:r>
              <a:rPr lang="ja-JP" altLang="en-US" sz="1600" dirty="0"/>
              <a:t>サイズよりひと回り大きいため活用の幅も広がります。ノベルティ用や物販用におすすめ。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B7B676B0-3C52-CC06-C6DF-85CA21BF196E}"/>
              </a:ext>
            </a:extLst>
          </p:cNvPr>
          <p:cNvPicPr>
            <a:picLocks noChangeAspect="1"/>
          </p:cNvPicPr>
          <p:nvPr/>
        </p:nvPicPr>
        <p:blipFill>
          <a:blip r:embed="rId5"/>
          <a:stretch>
            <a:fillRect/>
          </a:stretch>
        </p:blipFill>
        <p:spPr>
          <a:xfrm>
            <a:off x="674698" y="1381539"/>
            <a:ext cx="3648217" cy="3648217"/>
          </a:xfrm>
          <a:prstGeom prst="rect">
            <a:avLst/>
          </a:prstGeom>
        </p:spPr>
      </p:pic>
    </p:spTree>
    <p:extLst>
      <p:ext uri="{BB962C8B-B14F-4D97-AF65-F5344CB8AC3E}">
        <p14:creationId xmlns:p14="http://schemas.microsoft.com/office/powerpoint/2010/main" val="3753106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保冷保温ショルダーバッグ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ボーダー柄</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素材：ポリエステル・アルミ蒸着シート</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300×400×120mm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89g</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a:t>
            </a:r>
            <a:r>
              <a:rPr lang="ja-JP" altLang="en-US" sz="900" dirty="0">
                <a:latin typeface="Meiryo UI" panose="020B0604030504040204" pitchFamily="34" charset="-128"/>
                <a:ea typeface="Meiryo UI" panose="020B0604030504040204" pitchFamily="34" charset="-128"/>
              </a:rPr>
              <a:t>袋入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夏らしいブルーとホワイトを基調としたボーダーデザインが爽やかでおしゃれなショルダーバッグです。アルミ蒸着シートで保冷保温性に優れているため、特に暑い夏場のお買い物には最適！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DBA4E36D-F715-9C34-E2E1-A394A176EDC8}"/>
              </a:ext>
            </a:extLst>
          </p:cNvPr>
          <p:cNvPicPr>
            <a:picLocks noChangeAspect="1"/>
          </p:cNvPicPr>
          <p:nvPr/>
        </p:nvPicPr>
        <p:blipFill>
          <a:blip r:embed="rId5"/>
          <a:stretch>
            <a:fillRect/>
          </a:stretch>
        </p:blipFill>
        <p:spPr>
          <a:xfrm>
            <a:off x="709624" y="1446951"/>
            <a:ext cx="3560089" cy="3560089"/>
          </a:xfrm>
          <a:prstGeom prst="rect">
            <a:avLst/>
          </a:prstGeom>
        </p:spPr>
      </p:pic>
    </p:spTree>
    <p:extLst>
      <p:ext uri="{BB962C8B-B14F-4D97-AF65-F5344CB8AC3E}">
        <p14:creationId xmlns:p14="http://schemas.microsoft.com/office/powerpoint/2010/main" val="1444457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プチドット 晴雨兼用折りたたみ傘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素材：生地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中棒・骨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鉄、亜鉛合金 ハンドル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:525mm </a:t>
            </a:r>
            <a:r>
              <a:rPr lang="ja-JP" altLang="en-US" sz="900" dirty="0">
                <a:latin typeface="Meiryo UI" panose="020B0604030504040204" pitchFamily="34" charset="-128"/>
                <a:ea typeface="Meiryo UI" panose="020B0604030504040204" pitchFamily="34" charset="-128"/>
              </a:rPr>
              <a:t>折時</a:t>
            </a:r>
            <a:r>
              <a:rPr lang="en-US" altLang="ja-JP" sz="900" dirty="0">
                <a:latin typeface="Meiryo UI" panose="020B0604030504040204" pitchFamily="34" charset="-128"/>
                <a:ea typeface="Meiryo UI" panose="020B0604030504040204" pitchFamily="34" charset="-128"/>
              </a:rPr>
              <a:t>:230mm </a:t>
            </a:r>
            <a:r>
              <a:rPr lang="ja-JP" altLang="en-US" sz="900" dirty="0">
                <a:latin typeface="Meiryo UI" panose="020B0604030504040204" pitchFamily="34" charset="-128"/>
                <a:ea typeface="Meiryo UI" panose="020B0604030504040204" pitchFamily="34" charset="-128"/>
              </a:rPr>
              <a:t>骨</a:t>
            </a:r>
            <a:r>
              <a:rPr lang="en-US" altLang="ja-JP" sz="900" dirty="0">
                <a:latin typeface="Meiryo UI" panose="020B0604030504040204" pitchFamily="34" charset="-128"/>
                <a:ea typeface="Meiryo UI" panose="020B0604030504040204" pitchFamily="34" charset="-128"/>
              </a:rPr>
              <a:t>:500mm 6</a:t>
            </a:r>
            <a:r>
              <a:rPr lang="ja-JP" altLang="en-US" sz="900" dirty="0">
                <a:latin typeface="Meiryo UI" panose="020B0604030504040204" pitchFamily="34" charset="-128"/>
                <a:ea typeface="Meiryo UI" panose="020B0604030504040204" pitchFamily="34" charset="-128"/>
              </a:rPr>
              <a:t>本骨</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控えめなドット柄がとってもかわいい晴れ雨兼用の折りたたみ傘です。ベースカラーは落ち着きがあるためジェンダーレスで利用可能。雨の大季節のイベント特典用等におすすめ。</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28AE743B-C19B-515F-CB2C-BDE2CBC76263}"/>
              </a:ext>
            </a:extLst>
          </p:cNvPr>
          <p:cNvPicPr>
            <a:picLocks noChangeAspect="1"/>
          </p:cNvPicPr>
          <p:nvPr/>
        </p:nvPicPr>
        <p:blipFill>
          <a:blip r:embed="rId5"/>
          <a:stretch>
            <a:fillRect/>
          </a:stretch>
        </p:blipFill>
        <p:spPr>
          <a:xfrm>
            <a:off x="785701" y="1446111"/>
            <a:ext cx="3541310" cy="3541310"/>
          </a:xfrm>
          <a:prstGeom prst="rect">
            <a:avLst/>
          </a:prstGeom>
        </p:spPr>
      </p:pic>
    </p:spTree>
    <p:extLst>
      <p:ext uri="{BB962C8B-B14F-4D97-AF65-F5344CB8AC3E}">
        <p14:creationId xmlns:p14="http://schemas.microsoft.com/office/powerpoint/2010/main" val="1575891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ランチバッグ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270×300(</a:t>
            </a:r>
            <a:r>
              <a:rPr lang="ja-JP" altLang="en-US" sz="90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440)(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50×140(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考：ネイビー・ブラック・カーキ・レッド・ブルー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幅広いマチでお弁当をそのまま入れられるシンプルなランチバッグです。クルクルと丸めてゴムバンドで留めればコンパクトになり持ち歩き用としても便利です。</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色展開からお選びください。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AD04C9B8-CD9B-3247-A72C-8AD2DA211100}"/>
              </a:ext>
            </a:extLst>
          </p:cNvPr>
          <p:cNvPicPr>
            <a:picLocks noChangeAspect="1"/>
          </p:cNvPicPr>
          <p:nvPr/>
        </p:nvPicPr>
        <p:blipFill>
          <a:blip r:embed="rId5"/>
          <a:stretch>
            <a:fillRect/>
          </a:stretch>
        </p:blipFill>
        <p:spPr>
          <a:xfrm>
            <a:off x="757331" y="1364529"/>
            <a:ext cx="3604502" cy="3622892"/>
          </a:xfrm>
          <a:prstGeom prst="rect">
            <a:avLst/>
          </a:prstGeom>
        </p:spPr>
      </p:pic>
    </p:spTree>
    <p:extLst>
      <p:ext uri="{BB962C8B-B14F-4D97-AF65-F5344CB8AC3E}">
        <p14:creationId xmlns:p14="http://schemas.microsoft.com/office/powerpoint/2010/main" val="2142473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レジかご対応！お買いものバッグ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r>
              <a:rPr lang="ja-JP" altLang="en-US" sz="90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・ポリエチレン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アルミ蒸着</a:t>
            </a:r>
            <a:r>
              <a:rPr lang="en-US" altLang="ja-JP" sz="9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34×24×22.5</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227g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装：ポリ袋入り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スーパーなどのレジカゴに合わせられるためお買い物に大変便利なバッグです。デザインもシンプルですので、どんなオリジナル名入れとも合わせやすい点もポイント。是非ご活用ください。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descr="https://www.kilamek-novelty.com/html/upload/save_image/ut-2694270/2694270-01.jpg">
            <a:extLst>
              <a:ext uri="{FF2B5EF4-FFF2-40B4-BE49-F238E27FC236}">
                <a16:creationId xmlns:a16="http://schemas.microsoft.com/office/drawing/2014/main" id="{C779EB17-61F2-DB43-80D0-2E091F7A22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266" y="1410899"/>
            <a:ext cx="3576522" cy="3576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897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ステンレスマグ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フタ付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ステンレス・ポリプロピレン・</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樹脂</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φ70×90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190ml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職場や家庭内はもちろん、アウトドアなどでも便利に使えるフタ付きのステンレスマグカップです。名入れプリントも可能ですので、オリジナルグッズやノベルティアイテムとしてもおすすめです。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74517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550ml(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φ65×215mm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223×70×70mm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AF6FF73-8330-2D6C-8A8C-553FB8478547}"/>
              </a:ext>
            </a:extLst>
          </p:cNvPr>
          <p:cNvPicPr>
            <a:picLocks noChangeAspect="1"/>
          </p:cNvPicPr>
          <p:nvPr/>
        </p:nvPicPr>
        <p:blipFill>
          <a:blip r:embed="rId5"/>
          <a:stretch>
            <a:fillRect/>
          </a:stretch>
        </p:blipFill>
        <p:spPr>
          <a:xfrm>
            <a:off x="711059" y="1337351"/>
            <a:ext cx="3634697" cy="3634697"/>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2WAYLED</a:t>
            </a:r>
            <a:r>
              <a:rPr lang="ja-JP" altLang="en-US" sz="2000" dirty="0">
                <a:solidFill>
                  <a:schemeClr val="bg1"/>
                </a:solidFill>
                <a:latin typeface="Meiryo UI" panose="020B0604030504040204" pitchFamily="34" charset="-128"/>
                <a:ea typeface="Meiryo UI" panose="020B0604030504040204" pitchFamily="34" charset="-128"/>
              </a:rPr>
              <a:t>ライト ひかるん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W192 x D75 x H58 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112g</a:t>
            </a:r>
          </a:p>
          <a:p>
            <a:r>
              <a:rPr lang="ja-JP" altLang="en-US" sz="900" dirty="0">
                <a:latin typeface="Meiryo UI" panose="020B0604030504040204" pitchFamily="34" charset="-128"/>
                <a:ea typeface="Meiryo UI" panose="020B0604030504040204" pitchFamily="34" charset="-128"/>
              </a:rPr>
              <a:t>付属品：本体</a:t>
            </a:r>
            <a:r>
              <a:rPr lang="en-US" altLang="ja-JP" sz="900" dirty="0">
                <a:latin typeface="Meiryo UI" panose="020B0604030504040204" pitchFamily="34" charset="-128"/>
                <a:ea typeface="Meiryo UI" panose="020B0604030504040204" pitchFamily="34" charset="-128"/>
              </a:rPr>
              <a:t>x1</a:t>
            </a:r>
            <a:r>
              <a:rPr lang="ja-JP" altLang="en-US" sz="900" dirty="0">
                <a:latin typeface="Meiryo UI" panose="020B0604030504040204" pitchFamily="34" charset="-128"/>
                <a:ea typeface="Meiryo UI" panose="020B0604030504040204" pitchFamily="34" charset="-128"/>
              </a:rPr>
              <a:t>　機能：懐中ライト、トーチライト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スタンドライトとしても懐中電灯としても使える、シンプルながら便利なアイテムです。どこか愛らしいデザインも</a:t>
            </a:r>
            <a:r>
              <a:rPr lang="en-US" altLang="ja-JP" sz="1600" dirty="0"/>
              <a:t>GOOD</a:t>
            </a:r>
            <a:r>
              <a:rPr lang="ja-JP" altLang="en-US" sz="1600" dirty="0"/>
              <a:t>！オリジナルデザインの名入れプリントが可能です。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8" name="図 7">
            <a:extLst>
              <a:ext uri="{FF2B5EF4-FFF2-40B4-BE49-F238E27FC236}">
                <a16:creationId xmlns:a16="http://schemas.microsoft.com/office/drawing/2014/main" id="{549B6A5E-E344-1B18-A61E-5E04A95C77FF}"/>
              </a:ext>
            </a:extLst>
          </p:cNvPr>
          <p:cNvPicPr>
            <a:picLocks noChangeAspect="1"/>
          </p:cNvPicPr>
          <p:nvPr/>
        </p:nvPicPr>
        <p:blipFill>
          <a:blip r:embed="rId5"/>
          <a:stretch>
            <a:fillRect/>
          </a:stretch>
        </p:blipFill>
        <p:spPr>
          <a:xfrm>
            <a:off x="724120" y="1426776"/>
            <a:ext cx="3560089" cy="3560089"/>
          </a:xfrm>
          <a:prstGeom prst="rect">
            <a:avLst/>
          </a:prstGeom>
        </p:spPr>
      </p:pic>
    </p:spTree>
    <p:extLst>
      <p:ext uri="{BB962C8B-B14F-4D97-AF65-F5344CB8AC3E}">
        <p14:creationId xmlns:p14="http://schemas.microsoft.com/office/powerpoint/2010/main" val="2403119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オーガニックコットンキャンバスファスナーポーチ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180×120×75(mm)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すっきりシンプルなキャンバスファスナーポーチ。メイク道具やステーショナリーなどを纏めて持ち歩くのに便利。生地にはオーガニックコットンを使用しており環境にも優しいアイテムです。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91926F79-A282-E050-49A3-2187B1B83900}"/>
              </a:ext>
            </a:extLst>
          </p:cNvPr>
          <p:cNvPicPr>
            <a:picLocks noChangeAspect="1"/>
          </p:cNvPicPr>
          <p:nvPr/>
        </p:nvPicPr>
        <p:blipFill>
          <a:blip r:embed="rId5"/>
          <a:stretch>
            <a:fillRect/>
          </a:stretch>
        </p:blipFill>
        <p:spPr>
          <a:xfrm>
            <a:off x="727720" y="1392872"/>
            <a:ext cx="3594550" cy="3594550"/>
          </a:xfrm>
          <a:prstGeom prst="rect">
            <a:avLst/>
          </a:prstGeom>
        </p:spPr>
      </p:pic>
    </p:spTree>
    <p:extLst>
      <p:ext uri="{BB962C8B-B14F-4D97-AF65-F5344CB8AC3E}">
        <p14:creationId xmlns:p14="http://schemas.microsoft.com/office/powerpoint/2010/main" val="608960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オーガニック厚手コットン紐リボントート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450×320×120(mm) </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12L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紐リボンがとってもキュートなトートバッグです。</a:t>
            </a:r>
            <a:r>
              <a:rPr lang="en-US" altLang="ja-JP" sz="1600" dirty="0"/>
              <a:t>5</a:t>
            </a:r>
            <a:r>
              <a:rPr lang="ja-JP" altLang="en-US" sz="1600" dirty="0"/>
              <a:t>オンスの程良い厚みは耐久性もあり、使用しているオーガニックコットンは環境にも優しく風合いもナチュラルでオシャレです。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88C0A8F4-7178-D155-CCA6-82129017A351}"/>
              </a:ext>
            </a:extLst>
          </p:cNvPr>
          <p:cNvPicPr>
            <a:picLocks noChangeAspect="1"/>
          </p:cNvPicPr>
          <p:nvPr/>
        </p:nvPicPr>
        <p:blipFill>
          <a:blip r:embed="rId5"/>
          <a:stretch>
            <a:fillRect/>
          </a:stretch>
        </p:blipFill>
        <p:spPr>
          <a:xfrm>
            <a:off x="718265" y="1399083"/>
            <a:ext cx="3560089" cy="3560089"/>
          </a:xfrm>
          <a:prstGeom prst="rect">
            <a:avLst/>
          </a:prstGeom>
        </p:spPr>
      </p:pic>
    </p:spTree>
    <p:extLst>
      <p:ext uri="{BB962C8B-B14F-4D97-AF65-F5344CB8AC3E}">
        <p14:creationId xmlns:p14="http://schemas.microsoft.com/office/powerpoint/2010/main" val="4068581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ジュートコットントート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材：植物繊維</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320×210×130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35×350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5L</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ジュートと呼ばれる麻とコットンのミックス素材で作られた</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サイズのトートバッグです。ナチュラルな風合いから高い人気があり、オリジナル名入れも可能ですのでノベルティとしてもおすすめ。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C19B0B66-7D5D-1E4E-8CFD-9C2EDBEBFA3F}"/>
              </a:ext>
            </a:extLst>
          </p:cNvPr>
          <p:cNvPicPr>
            <a:picLocks noChangeAspect="1"/>
          </p:cNvPicPr>
          <p:nvPr/>
        </p:nvPicPr>
        <p:blipFill>
          <a:blip r:embed="rId5"/>
          <a:stretch>
            <a:fillRect/>
          </a:stretch>
        </p:blipFill>
        <p:spPr>
          <a:xfrm>
            <a:off x="1127660" y="1549190"/>
            <a:ext cx="2728949" cy="3256893"/>
          </a:xfrm>
          <a:prstGeom prst="rect">
            <a:avLst/>
          </a:prstGeom>
        </p:spPr>
      </p:pic>
    </p:spTree>
    <p:extLst>
      <p:ext uri="{BB962C8B-B14F-4D97-AF65-F5344CB8AC3E}">
        <p14:creationId xmlns:p14="http://schemas.microsoft.com/office/powerpoint/2010/main" val="3734436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厚生地ロープハンドルランチトート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マチ付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オンス）</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210×180×160mm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340mm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ロープハンドルがさりげなくもオシャレで可愛いランチトートです。</a:t>
            </a:r>
            <a:r>
              <a:rPr lang="en-US" altLang="ja-JP" sz="1600" dirty="0"/>
              <a:t>12</a:t>
            </a:r>
            <a:r>
              <a:rPr lang="ja-JP" altLang="en-US" sz="1600" dirty="0"/>
              <a:t>オンスの厚手のコットン素材を使用しておりますので耐久性も高く、非常に使い勝手の良いアイテムです。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362BF097-240C-EA2D-DFB3-71F868B721BC}"/>
              </a:ext>
            </a:extLst>
          </p:cNvPr>
          <p:cNvPicPr>
            <a:picLocks noChangeAspect="1"/>
          </p:cNvPicPr>
          <p:nvPr/>
        </p:nvPicPr>
        <p:blipFill>
          <a:blip r:embed="rId5"/>
          <a:stretch>
            <a:fillRect/>
          </a:stretch>
        </p:blipFill>
        <p:spPr>
          <a:xfrm>
            <a:off x="663916" y="1389520"/>
            <a:ext cx="3659750" cy="3659750"/>
          </a:xfrm>
          <a:prstGeom prst="rect">
            <a:avLst/>
          </a:prstGeom>
        </p:spPr>
      </p:pic>
    </p:spTree>
    <p:extLst>
      <p:ext uri="{BB962C8B-B14F-4D97-AF65-F5344CB8AC3E}">
        <p14:creationId xmlns:p14="http://schemas.microsoft.com/office/powerpoint/2010/main" val="385476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キャンバスガーデントート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a:t>
            </a:r>
            <a:r>
              <a:rPr lang="en" altLang="ja-JP" sz="900" dirty="0">
                <a:latin typeface="Meiryo UI" panose="020B0604030504040204" pitchFamily="34" charset="-128"/>
                <a:ea typeface="Meiryo UI" panose="020B0604030504040204" pitchFamily="34" charset="-128"/>
              </a:rPr>
              <a:t>g/㎡)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330×200×120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20×320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：ミッドナイトブルー・ナチュラル・ナイトブラック・スカイグレー・カーキ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パイプハンドルが特徴的な</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サイズトート。形状はスタンダードな横型フォルムですのでどんなシーンにもマッチします。</a:t>
            </a: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オンスの厚手なキャンバス素材は耐久性にも優れています。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74F31CAB-8E93-394A-A129-33B5E5E88F13}"/>
              </a:ext>
            </a:extLst>
          </p:cNvPr>
          <p:cNvPicPr>
            <a:picLocks noChangeAspect="1"/>
          </p:cNvPicPr>
          <p:nvPr/>
        </p:nvPicPr>
        <p:blipFill>
          <a:blip r:embed="rId5"/>
          <a:stretch>
            <a:fillRect/>
          </a:stretch>
        </p:blipFill>
        <p:spPr>
          <a:xfrm>
            <a:off x="866605" y="1422052"/>
            <a:ext cx="3379502" cy="3596136"/>
          </a:xfrm>
          <a:prstGeom prst="rect">
            <a:avLst/>
          </a:prstGeom>
        </p:spPr>
      </p:pic>
    </p:spTree>
    <p:extLst>
      <p:ext uri="{BB962C8B-B14F-4D97-AF65-F5344CB8AC3E}">
        <p14:creationId xmlns:p14="http://schemas.microsoft.com/office/powerpoint/2010/main" val="295661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キャンバスフロントポケットサコッシュ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170×240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10×1150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10</a:t>
            </a:r>
            <a:r>
              <a:rPr lang="ja-JP" altLang="en-US" sz="1600">
                <a:latin typeface="Meiryo UI" panose="020B0604030504040204" pitchFamily="34" charset="-128"/>
                <a:ea typeface="Meiryo UI" panose="020B0604030504040204" pitchFamily="34" charset="-128"/>
              </a:rPr>
              <a:t>オンスと手頃に厚手で耐久性にも優れた縦長タイプのサコッシュです。外側にあるポケットはスマートフォンを入れるのにぴったり。</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色展開の中から、名入れデザインに合わせてお選び下さい。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4417657-322D-4594-0939-42E0E6D68336}"/>
              </a:ext>
            </a:extLst>
          </p:cNvPr>
          <p:cNvPicPr>
            <a:picLocks noChangeAspect="1"/>
          </p:cNvPicPr>
          <p:nvPr/>
        </p:nvPicPr>
        <p:blipFill>
          <a:blip r:embed="rId5"/>
          <a:stretch>
            <a:fillRect/>
          </a:stretch>
        </p:blipFill>
        <p:spPr>
          <a:xfrm>
            <a:off x="675715" y="1371901"/>
            <a:ext cx="3615520" cy="3615520"/>
          </a:xfrm>
          <a:prstGeom prst="rect">
            <a:avLst/>
          </a:prstGeom>
        </p:spPr>
      </p:pic>
    </p:spTree>
    <p:extLst>
      <p:ext uri="{BB962C8B-B14F-4D97-AF65-F5344CB8AC3E}">
        <p14:creationId xmlns:p14="http://schemas.microsoft.com/office/powerpoint/2010/main" val="48295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涼感マフラータオル</a:t>
            </a:r>
            <a:r>
              <a:rPr kumimoji="1" lang="en-US" sz="2000" b="0" i="0" u="none" strike="noStrike" kern="1200" cap="none" spc="-1" normalizeH="0" baseline="0" noProof="0">
                <a:ln>
                  <a:noFill/>
                </a:ln>
                <a:solidFill>
                  <a:srgbClr val="FFFFFF"/>
                </a:solidFill>
                <a:effectLst/>
                <a:uLnTx/>
                <a:uFillTx/>
                <a:latin typeface="Meiryo UI"/>
                <a:ea typeface="Meiryo UI"/>
              </a:rPr>
              <a:t>(</a:t>
            </a:r>
            <a:r>
              <a:rPr kumimoji="1" lang="ja-JP" altLang="en-US" sz="2000" b="0" i="0" u="none" strike="noStrike" kern="1200" cap="none" spc="-1" normalizeH="0" baseline="0" noProof="0">
                <a:ln>
                  <a:noFill/>
                </a:ln>
                <a:solidFill>
                  <a:srgbClr val="FFFFFF"/>
                </a:solidFill>
                <a:effectLst/>
                <a:uLnTx/>
                <a:uFillTx/>
                <a:latin typeface="Meiryo UI"/>
                <a:ea typeface="Meiryo UI"/>
              </a:rPr>
              <a:t>巾着付</a:t>
            </a:r>
            <a:r>
              <a:rPr kumimoji="1" lang="en-US" sz="2000" b="0" i="0" u="none" strike="noStrike" kern="1200" cap="none" spc="-1" normalizeH="0" baseline="0" noProof="0">
                <a:ln>
                  <a:noFill/>
                </a:ln>
                <a:solidFill>
                  <a:srgbClr val="FFFFFF"/>
                </a:solidFill>
                <a:effectLst/>
                <a:uLnTx/>
                <a:uFillTx/>
                <a:latin typeface="Meiryo UI"/>
                <a:ea typeface="Meiryo UI"/>
              </a:rPr>
              <a:t>)</a:t>
            </a:r>
            <a:endParaRPr kumimoji="1" lang="en-US" sz="2000" b="0" i="0" u="none" strike="noStrike" kern="1200" cap="none" spc="-1" normalizeH="0" baseline="0" noProof="0">
              <a:ln>
                <a:noFill/>
              </a:ln>
              <a:solidFill>
                <a:prstClr val="black"/>
              </a:solidFill>
              <a:effectLst/>
              <a:uLnTx/>
              <a:uFillTx/>
              <a:latin typeface="Arial"/>
            </a:endParaRPr>
          </a:p>
        </p:txBody>
      </p:sp>
      <p:sp>
        <p:nvSpPr>
          <p:cNvPr id="52" name="テキスト ボックス 53"/>
          <p:cNvSpPr/>
          <p:nvPr/>
        </p:nvSpPr>
        <p:spPr>
          <a:xfrm>
            <a:off x="486000" y="5252040"/>
            <a:ext cx="4140720" cy="9162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材：タオル/</a:t>
            </a:r>
            <a:r>
              <a:rPr kumimoji="1" lang="ja-JP" altLang="en-US" sz="900" b="0" i="0" u="none" strike="noStrike" kern="1200" cap="none" spc="-1" normalizeH="0" baseline="0" noProof="0">
                <a:ln>
                  <a:noFill/>
                </a:ln>
                <a:solidFill>
                  <a:srgbClr val="000000"/>
                </a:solidFill>
                <a:effectLst/>
                <a:uLnTx/>
                <a:uFillTx/>
                <a:latin typeface="Meiryo UI"/>
                <a:ea typeface="Meiryo UI"/>
              </a:rPr>
              <a:t>ポリエステル</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ポリエステル 他</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9"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：タオル</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900×200mm</a:t>
            </a:r>
            <a:r>
              <a:rPr kumimoji="1" lang="en-US" altLang="ja-JP"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本体</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95×137mm</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底面</a:t>
            </a:r>
            <a:r>
              <a:rPr kumimoji="1" lang="en-US" sz="900" b="0" i="0" u="none" strike="noStrike" kern="1200" cap="none" spc="-1" normalizeH="0" baseline="0" noProof="0">
                <a:ln>
                  <a:noFill/>
                </a:ln>
                <a:solidFill>
                  <a:srgbClr val="000000"/>
                </a:solidFill>
                <a:effectLst/>
                <a:uLnTx/>
                <a:uFillTx/>
                <a:latin typeface="Meiryo UI"/>
                <a:ea typeface="Meiryo UI"/>
              </a:rPr>
              <a:t>)/φ57mm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（包装形態：</a:t>
            </a:r>
            <a:r>
              <a:rPr kumimoji="1" lang="en-US" sz="900" b="0" i="0" u="none" strike="noStrike" kern="1200" cap="none" spc="-1" normalizeH="0" baseline="0" noProof="0">
                <a:ln>
                  <a:noFill/>
                </a:ln>
                <a:solidFill>
                  <a:srgbClr val="000000"/>
                </a:solidFill>
                <a:effectLst/>
                <a:uLnTx/>
                <a:uFillTx/>
                <a:latin typeface="Meiryo UI"/>
                <a:ea typeface="Meiryo UI"/>
              </a:rPr>
              <a:t>OPP</a:t>
            </a:r>
            <a:r>
              <a:rPr kumimoji="1" lang="ja-JP" altLang="en-US" sz="900" b="0" i="0" u="none" strike="noStrike" kern="1200" cap="none" spc="-1" normalizeH="0" baseline="0" noProof="0">
                <a:ln>
                  <a:noFill/>
                </a:ln>
                <a:solidFill>
                  <a:srgbClr val="000000"/>
                </a:solidFill>
                <a:effectLst/>
                <a:uLnTx/>
                <a:uFillTx/>
                <a:latin typeface="Meiryo UI"/>
                <a:ea typeface="Meiryo UI"/>
              </a:rPr>
              <a:t>袋</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台紙） </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付属品：取説付</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台紙面</a:t>
            </a:r>
            <a:r>
              <a:rPr kumimoji="1" lang="en-US"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考：ブルー、ホワイト</a:t>
            </a:r>
            <a:endParaRPr kumimoji="1" lang="en-US" sz="900" b="0" i="0" u="none" strike="noStrike" kern="1200" cap="none" spc="-1" normalizeH="0" baseline="0" noProof="0">
              <a:ln>
                <a:noFill/>
              </a:ln>
              <a:solidFill>
                <a:prstClr val="black"/>
              </a:solidFill>
              <a:effectLst/>
              <a:uLnTx/>
              <a:uFillTx/>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6"/>
          <p:cNvSpPr/>
          <p:nvPr/>
        </p:nvSpPr>
        <p:spPr>
          <a:xfrm>
            <a:off x="9838800" y="39268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7" name="テキスト ボックス 5"/>
          <p:cNvSpPr/>
          <p:nvPr/>
        </p:nvSpPr>
        <p:spPr>
          <a:xfrm>
            <a:off x="9541080" y="34660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2" name="テキスト ボックス 9"/>
          <p:cNvSpPr/>
          <p:nvPr/>
        </p:nvSpPr>
        <p:spPr>
          <a:xfrm>
            <a:off x="9524880" y="3157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8" name="テキスト ボックス 51"/>
          <p:cNvSpPr/>
          <p:nvPr/>
        </p:nvSpPr>
        <p:spPr>
          <a:xfrm>
            <a:off x="5932080" y="1422000"/>
            <a:ext cx="291672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濡らして絞ればヒンヤリと心地良い量感を与えてくれるマフラータオルは、夏場の屋外フェスから現場作業まで、幅広いシーンで利用可能です。</a:t>
            </a:r>
            <a:endParaRPr kumimoji="1" lang="en-US" sz="1600" b="0" i="0" u="none" strike="noStrike" kern="1200" cap="none" spc="-1" normalizeH="0" baseline="0" noProof="0">
              <a:ln>
                <a:noFill/>
              </a:ln>
              <a:solidFill>
                <a:prstClr val="black"/>
              </a:solidFill>
              <a:effectLst/>
              <a:uLnTx/>
              <a:uFillTx/>
              <a:latin typeface="Arial"/>
            </a:endParaRPr>
          </a:p>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専用巾着付きで持ち歩くのにもとっても便利！</a:t>
            </a:r>
            <a:endParaRPr kumimoji="1" lang="en-US" sz="1600" b="0" i="0" u="none" strike="noStrike" kern="1200" cap="none" spc="-1" normalizeH="0" baseline="0" noProof="0">
              <a:ln>
                <a:noFill/>
              </a:ln>
              <a:solidFill>
                <a:prstClr val="black"/>
              </a:solidFill>
              <a:effectLst/>
              <a:uLnTx/>
              <a:uFillTx/>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79" name="図 78"/>
          <p:cNvPicPr/>
          <p:nvPr/>
        </p:nvPicPr>
        <p:blipFill>
          <a:blip r:embed="rId5"/>
          <a:stretch/>
        </p:blipFill>
        <p:spPr>
          <a:xfrm>
            <a:off x="730080" y="1450080"/>
            <a:ext cx="3409920" cy="340992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LED9</a:t>
            </a:r>
            <a:r>
              <a:rPr lang="ja-JP" altLang="en-US" sz="2000" dirty="0">
                <a:solidFill>
                  <a:schemeClr val="bg1"/>
                </a:solidFill>
                <a:latin typeface="Meiryo UI" panose="020B0604030504040204" pitchFamily="34" charset="-128"/>
                <a:ea typeface="Meiryo UI" panose="020B0604030504040204" pitchFamily="34" charset="-128"/>
              </a:rPr>
              <a:t>灯カラビナ付ライト スムース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φ26×142</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付属</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取説付</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紙箱面</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エアパッキン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紙箱</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スムースなクールな見た目が格好良い、すっきりとした</a:t>
            </a:r>
            <a:r>
              <a:rPr lang="en-US" altLang="ja-JP" sz="1600" b="0" i="0" dirty="0">
                <a:solidFill>
                  <a:srgbClr val="333333"/>
                </a:solidFill>
                <a:effectLst/>
                <a:latin typeface="-apple-system"/>
              </a:rPr>
              <a:t>LED</a:t>
            </a:r>
            <a:r>
              <a:rPr lang="ja-JP" altLang="en-US" sz="1600" b="0" i="0" dirty="0">
                <a:solidFill>
                  <a:srgbClr val="333333"/>
                </a:solidFill>
                <a:effectLst/>
                <a:latin typeface="-apple-system"/>
              </a:rPr>
              <a:t>ライトです。</a:t>
            </a:r>
            <a:r>
              <a:rPr lang="en-US" altLang="ja-JP" sz="1600" b="0" i="0" dirty="0">
                <a:solidFill>
                  <a:srgbClr val="333333"/>
                </a:solidFill>
                <a:effectLst/>
                <a:latin typeface="-apple-system"/>
              </a:rPr>
              <a:t>9</a:t>
            </a:r>
            <a:r>
              <a:rPr lang="ja-JP" altLang="en-US" sz="1600" b="0" i="0" dirty="0">
                <a:solidFill>
                  <a:srgbClr val="333333"/>
                </a:solidFill>
                <a:effectLst/>
                <a:latin typeface="-apple-system"/>
              </a:rPr>
              <a:t>灯でとっても明るく照らしてくれますのでキャンプ用にも災害用にもおすすめ。</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色のカラー展開からお選びください。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71437512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718</TotalTime>
  <Words>2679</Words>
  <Application>Microsoft Office PowerPoint</Application>
  <PresentationFormat>画面に合わせる (4:3)</PresentationFormat>
  <Paragraphs>443</Paragraphs>
  <Slides>32</Slides>
  <Notes>32</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32</vt:i4>
      </vt:variant>
    </vt:vector>
  </HeadingPairs>
  <TitlesOfParts>
    <vt:vector size="44" baseType="lpstr">
      <vt:lpstr>-apple-system</vt:lpstr>
      <vt:lpstr>Meiryo UI</vt:lpstr>
      <vt:lpstr>メイリオ</vt:lpstr>
      <vt:lpstr>游ゴシック</vt:lpstr>
      <vt:lpstr>Arial</vt:lpstr>
      <vt:lpstr>Calibri</vt:lpstr>
      <vt:lpstr>Calibri Light</vt:lpstr>
      <vt:lpstr>Symbol</vt:lpstr>
      <vt:lpstr>Times New Roman</vt:lpstr>
      <vt:lpstr>Wingdings</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2025-01-14T05:41:21Z</dcterms:modified>
</cp:coreProperties>
</file>