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1" r:id="rId2"/>
    <p:sldId id="284" r:id="rId3"/>
    <p:sldId id="285" r:id="rId4"/>
    <p:sldId id="269" r:id="rId5"/>
    <p:sldId id="283" r:id="rId6"/>
    <p:sldId id="276" r:id="rId7"/>
    <p:sldId id="274" r:id="rId8"/>
    <p:sldId id="273" r:id="rId9"/>
    <p:sldId id="267" r:id="rId10"/>
    <p:sldId id="266" r:id="rId11"/>
    <p:sldId id="265" r:id="rId12"/>
    <p:sldId id="280" r:id="rId13"/>
    <p:sldId id="286" r:id="rId14"/>
    <p:sldId id="278" r:id="rId15"/>
    <p:sldId id="272" r:id="rId16"/>
    <p:sldId id="279" r:id="rId17"/>
    <p:sldId id="270" r:id="rId18"/>
    <p:sldId id="264" r:id="rId19"/>
    <p:sldId id="256" r:id="rId20"/>
    <p:sldId id="258" r:id="rId21"/>
    <p:sldId id="268" r:id="rId22"/>
    <p:sldId id="277" r:id="rId23"/>
    <p:sldId id="287" r:id="rId24"/>
    <p:sldId id="257" r:id="rId25"/>
    <p:sldId id="263" r:id="rId26"/>
    <p:sldId id="288" r:id="rId27"/>
    <p:sldId id="289" r:id="rId28"/>
    <p:sldId id="290" r:id="rId29"/>
    <p:sldId id="291" r:id="rId30"/>
    <p:sldId id="292" r:id="rId31"/>
    <p:sldId id="293" r:id="rId32"/>
    <p:sldId id="294"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7" autoAdjust="0"/>
    <p:restoredTop sz="94628" autoAdjust="0"/>
  </p:normalViewPr>
  <p:slideViewPr>
    <p:cSldViewPr snapToGrid="0" snapToObjects="1">
      <p:cViewPr varScale="1">
        <p:scale>
          <a:sx n="72" d="100"/>
          <a:sy n="72" d="100"/>
        </p:scale>
        <p:origin x="102" y="5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FF7F5C47-60B8-4959-B99C-5BDD68F2690A}"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571230"/>
            <a:ext cx="8583081" cy="466971"/>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日付プレースホルダー 11">
            <a:extLst>
              <a:ext uri="{FF2B5EF4-FFF2-40B4-BE49-F238E27FC236}">
                <a16:creationId xmlns:a16="http://schemas.microsoft.com/office/drawing/2014/main" id="{B40C9063-E5F9-C6C5-ACA9-BA3C205B0520}"/>
              </a:ext>
            </a:extLst>
          </p:cNvPr>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13" name="フッター プレースホルダー 12">
            <a:extLst>
              <a:ext uri="{FF2B5EF4-FFF2-40B4-BE49-F238E27FC236}">
                <a16:creationId xmlns:a16="http://schemas.microsoft.com/office/drawing/2014/main" id="{EA2A5A31-01BA-EB0D-52D8-6A83661DAD7D}"/>
              </a:ext>
            </a:extLst>
          </p:cNvPr>
          <p:cNvSpPr>
            <a:spLocks noGrp="1"/>
          </p:cNvSpPr>
          <p:nvPr>
            <p:ph type="ftr" sz="quarter" idx="11"/>
          </p:nvPr>
        </p:nvSpPr>
        <p:spPr/>
        <p:txBody>
          <a:bodyPr/>
          <a:lstStyle/>
          <a:p>
            <a:endParaRPr kumimoji="1" lang="ja-JP" altLang="en-US"/>
          </a:p>
        </p:txBody>
      </p:sp>
      <p:sp>
        <p:nvSpPr>
          <p:cNvPr id="14" name="スライド番号プレースホルダー 13">
            <a:extLst>
              <a:ext uri="{FF2B5EF4-FFF2-40B4-BE49-F238E27FC236}">
                <a16:creationId xmlns:a16="http://schemas.microsoft.com/office/drawing/2014/main" id="{0B487FB2-3C29-677F-8FAA-85215E59D8EB}"/>
              </a:ext>
            </a:extLst>
          </p:cNvPr>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15" name="タイトル 14">
            <a:extLst>
              <a:ext uri="{FF2B5EF4-FFF2-40B4-BE49-F238E27FC236}">
                <a16:creationId xmlns:a16="http://schemas.microsoft.com/office/drawing/2014/main" id="{B70146D7-8B7C-C369-F930-30948B1033BC}"/>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54929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φ90×17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無機質なデスク上にナチュラルな温もりを与えてくれる、ゴムの木の素材で作られたラウンド型のウッドスタンドです。オリジナルデザインの名入れ印刷も可能ですのでノベルティ用におすすめです。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45AC2B-66D4-7E44-8919-4D43936A6C93}"/>
              </a:ext>
            </a:extLst>
          </p:cNvPr>
          <p:cNvPicPr>
            <a:picLocks noChangeAspect="1"/>
          </p:cNvPicPr>
          <p:nvPr/>
        </p:nvPicPr>
        <p:blipFill>
          <a:blip r:embed="rId5"/>
          <a:stretch>
            <a:fillRect/>
          </a:stretch>
        </p:blipFill>
        <p:spPr>
          <a:xfrm>
            <a:off x="745183" y="1410831"/>
            <a:ext cx="3528815" cy="3665857"/>
          </a:xfrm>
          <a:prstGeom prst="rect">
            <a:avLst/>
          </a:prstGeom>
        </p:spPr>
      </p:pic>
    </p:spTree>
    <p:extLst>
      <p:ext uri="{BB962C8B-B14F-4D97-AF65-F5344CB8AC3E}">
        <p14:creationId xmlns:p14="http://schemas.microsoft.com/office/powerpoint/2010/main" val="815918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212640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カトラリーセット麦わら入りタイプロング</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W57×H24×D210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スプーン／約</a:t>
            </a:r>
            <a:r>
              <a:rPr lang="en-US" altLang="ja-JP" sz="900" dirty="0">
                <a:latin typeface="Meiryo UI" panose="020B0604030504040204" pitchFamily="34" charset="-128"/>
                <a:ea typeface="Meiryo UI" panose="020B0604030504040204" pitchFamily="34" charset="-128"/>
              </a:rPr>
              <a:t>W42×H180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フォーク／約</a:t>
            </a:r>
            <a:r>
              <a:rPr lang="en-US" altLang="ja-JP" sz="900" dirty="0">
                <a:latin typeface="Meiryo UI" panose="020B0604030504040204" pitchFamily="34" charset="-128"/>
                <a:ea typeface="Meiryo UI" panose="020B0604030504040204" pitchFamily="34" charset="-128"/>
              </a:rPr>
              <a:t>W27×H175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箸／約</a:t>
            </a:r>
            <a:r>
              <a:rPr lang="en-US" altLang="ja-JP" sz="900" dirty="0">
                <a:latin typeface="Meiryo UI" panose="020B0604030504040204" pitchFamily="34" charset="-128"/>
                <a:ea typeface="Meiryo UI" panose="020B0604030504040204" pitchFamily="34" charset="-128"/>
              </a:rPr>
              <a:t>H188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本来破棄される麦わらを配合し、使用するプラスチック量を減らして作られたエコなカトラリーセットです。スプーン・フォーク・箸の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点セットは、可愛いくすみカラー</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29F533F1-48B3-455D-A831-8FDBAD232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00" y="1337926"/>
            <a:ext cx="3609744" cy="36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1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2A5F2-C229-2E46-A504-0E1988C8D8CA}"/>
              </a:ext>
            </a:extLst>
          </p:cNvPr>
          <p:cNvPicPr>
            <a:picLocks noChangeAspect="1"/>
          </p:cNvPicPr>
          <p:nvPr/>
        </p:nvPicPr>
        <p:blipFill>
          <a:blip r:embed="rId5"/>
          <a:stretch>
            <a:fillRect/>
          </a:stretch>
        </p:blipFill>
        <p:spPr>
          <a:xfrm>
            <a:off x="357384" y="2146814"/>
            <a:ext cx="4072410" cy="2538972"/>
          </a:xfrm>
          <a:prstGeom prst="rect">
            <a:avLst/>
          </a:prstGeom>
        </p:spPr>
      </p:pic>
    </p:spTree>
    <p:extLst>
      <p:ext uri="{BB962C8B-B14F-4D97-AF65-F5344CB8AC3E}">
        <p14:creationId xmlns:p14="http://schemas.microsoft.com/office/powerpoint/2010/main" val="340614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保冷ボトルホルダー ショルダー付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φ80×H195(mm)</a:t>
            </a:r>
            <a:r>
              <a:rPr lang="ja-JP" altLang="en-US" sz="900" b="0" i="0" dirty="0">
                <a:solidFill>
                  <a:srgbClr val="333333"/>
                </a:solidFill>
                <a:effectLst/>
                <a:latin typeface="-apple-system"/>
              </a:rPr>
              <a:t>・ショルダー部分</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20×1400(mm)(</a:t>
            </a:r>
            <a:r>
              <a:rPr lang="ja-JP" altLang="en-US" sz="900" b="0" i="0" dirty="0">
                <a:solidFill>
                  <a:srgbClr val="333333"/>
                </a:solidFill>
                <a:effectLst/>
                <a:latin typeface="-apple-system"/>
              </a:rPr>
              <a:t>最大</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優れた保冷機能とショルダー紐がついているためアウトドアシーンなどでは特に便利なボトルホルダーです。ミルキーベージュとインクブラックの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色バリエーションから選択可能です。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6351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カラビナ付ポケットライト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32×84×13mm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(CR2032)2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/53×104×20mm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バッグやベルトループなどに付けられるカラビナ付きで便利な手のひらサイズのライトです。名入れプリントが可能ですので、オリジナルグッズやノベルティアイテム用としてもおすめです。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7041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クリアタンクボトル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φ67×137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大きめのカットフルーツなども入れやすい寸胴タイプの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クリアボトルです。カラーバリエーションも全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色と豊富ですので、名入れするオリジナルデザイン等に合わせてお選びください。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1DE1F8-228A-3D4C-38F7-0789CDB6CE76}"/>
              </a:ext>
            </a:extLst>
          </p:cNvPr>
          <p:cNvPicPr>
            <a:picLocks noChangeAspect="1"/>
          </p:cNvPicPr>
          <p:nvPr/>
        </p:nvPicPr>
        <p:blipFill>
          <a:blip r:embed="rId5"/>
          <a:stretch>
            <a:fillRect/>
          </a:stretch>
        </p:blipFill>
        <p:spPr>
          <a:xfrm>
            <a:off x="741291" y="1442918"/>
            <a:ext cx="3591072" cy="3591072"/>
          </a:xfrm>
          <a:prstGeom prst="rect">
            <a:avLst/>
          </a:prstGeom>
        </p:spPr>
      </p:pic>
    </p:spTree>
    <p:extLst>
      <p:ext uri="{BB962C8B-B14F-4D97-AF65-F5344CB8AC3E}">
        <p14:creationId xmlns:p14="http://schemas.microsoft.com/office/powerpoint/2010/main" val="1405191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F32943F-85FA-9734-5E42-7471491089BE}"/>
              </a:ext>
            </a:extLst>
          </p:cNvPr>
          <p:cNvPicPr>
            <a:picLocks noChangeAspect="1"/>
          </p:cNvPicPr>
          <p:nvPr/>
        </p:nvPicPr>
        <p:blipFill>
          <a:blip r:embed="rId5"/>
          <a:stretch>
            <a:fillRect/>
          </a:stretch>
        </p:blipFill>
        <p:spPr>
          <a:xfrm>
            <a:off x="792761" y="1454100"/>
            <a:ext cx="3432810" cy="3432810"/>
          </a:xfrm>
          <a:prstGeom prst="rect">
            <a:avLst/>
          </a:prstGeom>
        </p:spPr>
      </p:pic>
    </p:spTree>
    <p:extLst>
      <p:ext uri="{BB962C8B-B14F-4D97-AF65-F5344CB8AC3E}">
        <p14:creationId xmlns:p14="http://schemas.microsoft.com/office/powerpoint/2010/main" val="3745256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ハンドル付き折りたたみコンテナボックス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353g</a:t>
            </a:r>
          </a:p>
          <a:p>
            <a:r>
              <a:rPr lang="ja-JP" altLang="en-US" sz="900" dirty="0">
                <a:latin typeface="Meiryo UI" panose="020B0604030504040204" pitchFamily="34" charset="-128"/>
                <a:ea typeface="Meiryo UI" panose="020B0604030504040204" pitchFamily="34" charset="-128"/>
              </a:rPr>
              <a:t>包装：持ち手付ポリ袋入り</a:t>
            </a:r>
          </a:p>
          <a:p>
            <a:r>
              <a:rPr lang="ja-JP" altLang="en-US" sz="900" dirty="0">
                <a:latin typeface="Meiryo UI" panose="020B0604030504040204" pitchFamily="34" charset="-128"/>
                <a:ea typeface="Meiryo UI" panose="020B0604030504040204" pitchFamily="34" charset="-128"/>
              </a:rPr>
              <a:t>備考：耐荷重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2kg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使わないときはコンパクトに折りたたんでおける整理整頓に便利なコンテナボックスです。オリジナルデザインの名入れプリントも格安で可能なため、オリジナルグッズ用としてもおすすめ。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5F0932C4-5FE2-1E46-10FD-D060E9201300}"/>
              </a:ext>
            </a:extLst>
          </p:cNvPr>
          <p:cNvPicPr>
            <a:picLocks noChangeAspect="1"/>
          </p:cNvPicPr>
          <p:nvPr/>
        </p:nvPicPr>
        <p:blipFill>
          <a:blip r:embed="rId5"/>
          <a:stretch>
            <a:fillRect/>
          </a:stretch>
        </p:blipFill>
        <p:spPr>
          <a:xfrm>
            <a:off x="653353" y="1350711"/>
            <a:ext cx="3639587" cy="3639587"/>
          </a:xfrm>
          <a:prstGeom prst="rect">
            <a:avLst/>
          </a:prstGeom>
        </p:spPr>
      </p:pic>
    </p:spTree>
    <p:extLst>
      <p:ext uri="{BB962C8B-B14F-4D97-AF65-F5344CB8AC3E}">
        <p14:creationId xmlns:p14="http://schemas.microsoft.com/office/powerpoint/2010/main" val="63744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便利なハンギングポケット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素材：ポリエステル・ポリアセタール・ゴム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37.5×50cm(</a:t>
            </a:r>
            <a:r>
              <a:rPr lang="ja-JP" altLang="en-US" sz="900" dirty="0">
                <a:latin typeface="Meiryo UI" panose="020B0604030504040204" pitchFamily="34" charset="-128"/>
                <a:ea typeface="Meiryo UI" panose="020B0604030504040204" pitchFamily="34" charset="-128"/>
              </a:rPr>
              <a:t>ループ部分含まず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132g</a:t>
            </a:r>
          </a:p>
          <a:p>
            <a:r>
              <a:rPr lang="ja-JP" altLang="en-US" sz="900" dirty="0">
                <a:latin typeface="Meiryo UI" panose="020B0604030504040204" pitchFamily="34" charset="-128"/>
                <a:ea typeface="Meiryo UI" panose="020B0604030504040204" pitchFamily="34" charset="-128"/>
              </a:rPr>
              <a:t>包装：ポリ袋入り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室内の壁はもちろん、車のシート背面やアウトドアチェアなどにも取り付けられる、大小</a:t>
            </a:r>
            <a:r>
              <a:rPr lang="en-US" altLang="ja-JP" sz="1600" dirty="0"/>
              <a:t>10</a:t>
            </a:r>
            <a:r>
              <a:rPr lang="ja-JP" altLang="en-US" sz="1600" dirty="0"/>
              <a:t>のポケット付きハンギングアイテム。イベント等の景品や特典用にもおすすめです。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5" name="図 94">
            <a:extLst>
              <a:ext uri="{FF2B5EF4-FFF2-40B4-BE49-F238E27FC236}">
                <a16:creationId xmlns:a16="http://schemas.microsoft.com/office/drawing/2014/main" id="{F5F42D91-8BB2-78C4-0C87-93065597C259}"/>
              </a:ext>
            </a:extLst>
          </p:cNvPr>
          <p:cNvPicPr>
            <a:picLocks noChangeAspect="1"/>
          </p:cNvPicPr>
          <p:nvPr/>
        </p:nvPicPr>
        <p:blipFill>
          <a:blip r:embed="rId5"/>
          <a:stretch>
            <a:fillRect/>
          </a:stretch>
        </p:blipFill>
        <p:spPr>
          <a:xfrm>
            <a:off x="646066" y="1348711"/>
            <a:ext cx="3706020" cy="3706020"/>
          </a:xfrm>
          <a:prstGeom prst="rect">
            <a:avLst/>
          </a:prstGeom>
        </p:spPr>
      </p:pic>
    </p:spTree>
    <p:extLst>
      <p:ext uri="{BB962C8B-B14F-4D97-AF65-F5344CB8AC3E}">
        <p14:creationId xmlns:p14="http://schemas.microsoft.com/office/powerpoint/2010/main" val="98302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キャンバスマリントート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340×220×130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15×390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マリン感のあるロープハンドルがオシャレなトートバッグです。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オンスのキャンバス素材は耐久性にも優れています。こちらはランチ用などにぴったりな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BCEDBA-01C6-304D-A6BE-E279579F400B}"/>
              </a:ext>
            </a:extLst>
          </p:cNvPr>
          <p:cNvPicPr>
            <a:picLocks noChangeAspect="1"/>
          </p:cNvPicPr>
          <p:nvPr/>
        </p:nvPicPr>
        <p:blipFill>
          <a:blip r:embed="rId5"/>
          <a:stretch>
            <a:fillRect/>
          </a:stretch>
        </p:blipFill>
        <p:spPr>
          <a:xfrm>
            <a:off x="856828" y="1371901"/>
            <a:ext cx="3369896" cy="3560246"/>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W600×H600㎜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物を包んで持ち運んだり収納したりと、多用途で繰り返し使える風呂敷は、環境に優しいエコアイテムとして再び注目が集まっています。名入れをすれば、ノベルティにも物販品にも活用できます。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F3A08D5-487E-77C5-4661-F209F9A04E3A}"/>
              </a:ext>
            </a:extLst>
          </p:cNvPr>
          <p:cNvPicPr>
            <a:picLocks noChangeAspect="1"/>
          </p:cNvPicPr>
          <p:nvPr/>
        </p:nvPicPr>
        <p:blipFill>
          <a:blip r:embed="rId5"/>
          <a:stretch>
            <a:fillRect/>
          </a:stretch>
        </p:blipFill>
        <p:spPr>
          <a:xfrm>
            <a:off x="647688" y="1332187"/>
            <a:ext cx="3702925" cy="3702925"/>
          </a:xfrm>
          <a:prstGeom prst="rect">
            <a:avLst/>
          </a:prstGeom>
        </p:spPr>
      </p:pic>
    </p:spTree>
    <p:extLst>
      <p:ext uri="{BB962C8B-B14F-4D97-AF65-F5344CB8AC3E}">
        <p14:creationId xmlns:p14="http://schemas.microsoft.com/office/powerpoint/2010/main" val="22929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クッションシート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ポリエステル・ウレタン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:355×270×15mm </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:90×280×45mm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コンパクトに折りたためるため持ち歩きにも便利なクッションシート。アウトドアシーンやスポーツ観戦などにおすすめです。カラーバリエーションは全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9117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350×150×350mm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色。すべて名入れプリントも可能ですのでデザインに合わせて選択可能。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6677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(300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材：（本体）ステンレス（取手）</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：（本体）ステンレス（取手）</a:t>
            </a:r>
            <a:r>
              <a:rPr lang="en" altLang="ja-JP" sz="900" dirty="0">
                <a:latin typeface="Meiryo UI" panose="020B0604030504040204" pitchFamily="34" charset="-128"/>
                <a:ea typeface="Meiryo UI" panose="020B0604030504040204" pitchFamily="34" charset="-128"/>
              </a:rPr>
              <a:t>PP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黒、白、シルバーの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色カラーラインナップからお選びいただける、シンプルなステンレスマグ。中空二重構造で放熱しにくく、冷たさ・温かさが持続しやすい点がポイントです。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4B411DF0-4E63-CE49-BFD5-56C188C37188}"/>
              </a:ext>
            </a:extLst>
          </p:cNvPr>
          <p:cNvPicPr>
            <a:picLocks noChangeAspect="1"/>
          </p:cNvPicPr>
          <p:nvPr/>
        </p:nvPicPr>
        <p:blipFill>
          <a:blip r:embed="rId5"/>
          <a:stretch>
            <a:fillRect/>
          </a:stretch>
        </p:blipFill>
        <p:spPr>
          <a:xfrm>
            <a:off x="651327" y="1411148"/>
            <a:ext cx="3701127" cy="3441048"/>
          </a:xfrm>
          <a:prstGeom prst="rect">
            <a:avLst/>
          </a:prstGeom>
        </p:spPr>
      </p:pic>
    </p:spTree>
    <p:extLst>
      <p:ext uri="{BB962C8B-B14F-4D97-AF65-F5344CB8AC3E}">
        <p14:creationId xmlns:p14="http://schemas.microsoft.com/office/powerpoint/2010/main" val="251433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391249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A51696-3E1A-4B4B-E3A3-02B9CFAD5527}"/>
              </a:ext>
            </a:extLst>
          </p:cNvPr>
          <p:cNvPicPr>
            <a:picLocks noChangeAspect="1"/>
          </p:cNvPicPr>
          <p:nvPr/>
        </p:nvPicPr>
        <p:blipFill>
          <a:blip r:embed="rId5"/>
          <a:stretch>
            <a:fillRect/>
          </a:stretch>
        </p:blipFill>
        <p:spPr>
          <a:xfrm>
            <a:off x="778482" y="1446922"/>
            <a:ext cx="3458453" cy="3458453"/>
          </a:xfrm>
          <a:prstGeom prst="rect">
            <a:avLst/>
          </a:prstGeom>
        </p:spPr>
      </p:pic>
    </p:spTree>
    <p:extLst>
      <p:ext uri="{BB962C8B-B14F-4D97-AF65-F5344CB8AC3E}">
        <p14:creationId xmlns:p14="http://schemas.microsoft.com/office/powerpoint/2010/main" val="3957119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480×400×150mm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19L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考：ミッドナイトブルー・ナチュラル・ナイトブラック・スカイグレー・ダークグリーン</a:t>
            </a: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ワインレッド・カーキ・サンドベージュ・ピンクライトブルー・ホワイト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オンスのしっかりとした厚みのあるキャンバス素材を使用したシンプルなトートバッグです。マチ付きのため見た目以上に容量があります。こちらは旅行用にも使える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78C082B-428A-6441-AB9E-367EDB0655CE}"/>
              </a:ext>
            </a:extLst>
          </p:cNvPr>
          <p:cNvPicPr>
            <a:picLocks noChangeAspect="1"/>
          </p:cNvPicPr>
          <p:nvPr/>
        </p:nvPicPr>
        <p:blipFill>
          <a:blip r:embed="rId5"/>
          <a:stretch>
            <a:fillRect/>
          </a:stretch>
        </p:blipFill>
        <p:spPr>
          <a:xfrm>
            <a:off x="617151" y="1359034"/>
            <a:ext cx="3636993" cy="3706329"/>
          </a:xfrm>
          <a:prstGeom prst="rect">
            <a:avLst/>
          </a:prstGeom>
        </p:spPr>
      </p:pic>
    </p:spTree>
    <p:extLst>
      <p:ext uri="{BB962C8B-B14F-4D97-AF65-F5344CB8AC3E}">
        <p14:creationId xmlns:p14="http://schemas.microsoft.com/office/powerpoint/2010/main" val="4066591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55×290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コットンとリネンの混紡素材が醸し出す素朴感がなんともオシャレで、特に女性に人気のマルシェバッグ。オリジナルデザインの名入れプリントも可能ですので是非、ノベルティ等にご活用ください。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084FDF-B820-214A-BCBC-0B515EF5D2D3}"/>
              </a:ext>
            </a:extLst>
          </p:cNvPr>
          <p:cNvPicPr>
            <a:picLocks noChangeAspect="1"/>
          </p:cNvPicPr>
          <p:nvPr/>
        </p:nvPicPr>
        <p:blipFill>
          <a:blip r:embed="rId5"/>
          <a:stretch>
            <a:fillRect/>
          </a:stretch>
        </p:blipFill>
        <p:spPr>
          <a:xfrm>
            <a:off x="1265112" y="1268518"/>
            <a:ext cx="2430947" cy="3770449"/>
          </a:xfrm>
          <a:prstGeom prst="rect">
            <a:avLst/>
          </a:prstGeom>
        </p:spPr>
      </p:pic>
    </p:spTree>
    <p:extLst>
      <p:ext uri="{BB962C8B-B14F-4D97-AF65-F5344CB8AC3E}">
        <p14:creationId xmlns:p14="http://schemas.microsoft.com/office/powerpoint/2010/main" val="332002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フタ付 真空ステンレスタンブラー </a:t>
            </a:r>
            <a:r>
              <a:rPr lang="en-US" altLang="ja-JP" sz="2000" dirty="0">
                <a:solidFill>
                  <a:schemeClr val="bg1"/>
                </a:solidFill>
                <a:latin typeface="Meiryo UI" panose="020B0604030504040204" pitchFamily="34" charset="-128"/>
                <a:ea typeface="Meiryo UI" panose="020B0604030504040204" pitchFamily="34" charset="-128"/>
              </a:rPr>
              <a:t>320ml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カラー展開：ピンク・ブルー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AS</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φ82×105mm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/320ml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高級感のある側面カラーながら、透明蓋で中身が確認できるため使い勝手も良い、</a:t>
            </a:r>
            <a:r>
              <a:rPr lang="en-US" altLang="ja-JP" sz="1600" dirty="0"/>
              <a:t>320ml</a:t>
            </a:r>
            <a:r>
              <a:rPr lang="ja-JP" altLang="en-US" sz="1600" dirty="0"/>
              <a:t>サイズの真空ステンレスタンブラーです。ワークデスクなどで利用するにはぴったり！</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85E3047A-E37D-E10A-A8AB-2FFB87335504}"/>
              </a:ext>
            </a:extLst>
          </p:cNvPr>
          <p:cNvPicPr>
            <a:picLocks noChangeAspect="1"/>
          </p:cNvPicPr>
          <p:nvPr/>
        </p:nvPicPr>
        <p:blipFill>
          <a:blip r:embed="rId5"/>
          <a:stretch>
            <a:fillRect/>
          </a:stretch>
        </p:blipFill>
        <p:spPr>
          <a:xfrm>
            <a:off x="723972" y="1411148"/>
            <a:ext cx="3560088" cy="3560088"/>
          </a:xfrm>
          <a:prstGeom prst="rect">
            <a:avLst/>
          </a:prstGeom>
        </p:spPr>
      </p:pic>
    </p:spTree>
    <p:extLst>
      <p:ext uri="{BB962C8B-B14F-4D97-AF65-F5344CB8AC3E}">
        <p14:creationId xmlns:p14="http://schemas.microsoft.com/office/powerpoint/2010/main" val="196440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プレミアムバスタオル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素材：ポリエステル・ナイロン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120×60cm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特別感のあるゴールドな化粧箱がひと目をひく、プレミアムバスタオルです。もちろん本体のバスタオルも柔らかく優しい肌触りと高い吸水性があります。贈答用や景品用におすすめ！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377B5747-00B9-717E-7DF3-8B78DCB72778}"/>
              </a:ext>
            </a:extLst>
          </p:cNvPr>
          <p:cNvPicPr>
            <a:picLocks noChangeAspect="1"/>
          </p:cNvPicPr>
          <p:nvPr/>
        </p:nvPicPr>
        <p:blipFill>
          <a:blip r:embed="rId5"/>
          <a:stretch>
            <a:fillRect/>
          </a:stretch>
        </p:blipFill>
        <p:spPr>
          <a:xfrm>
            <a:off x="681702" y="1411148"/>
            <a:ext cx="3583885" cy="3583885"/>
          </a:xfrm>
          <a:prstGeom prst="rect">
            <a:avLst/>
          </a:prstGeom>
        </p:spPr>
      </p:pic>
    </p:spTree>
    <p:extLst>
      <p:ext uri="{BB962C8B-B14F-4D97-AF65-F5344CB8AC3E}">
        <p14:creationId xmlns:p14="http://schemas.microsoft.com/office/powerpoint/2010/main" val="305996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スキマケース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108×350×47mm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車内のちょっとした隙間を小物入れに変えてくれるとっても便利なケースです。名入れプリントも可能ですので、オリジナルグッズやノベルティアイテムなどにもおすすめ。是非ご活用ください。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65647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パチッとまとまる保冷温リュック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・ポリアセタール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38(</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23cm)×14×40cm (</a:t>
            </a:r>
            <a:r>
              <a:rPr lang="ja-JP" altLang="en-US" sz="900" dirty="0">
                <a:latin typeface="Meiryo UI" panose="020B0604030504040204" pitchFamily="34" charset="-128"/>
                <a:ea typeface="Meiryo UI" panose="020B0604030504040204" pitchFamily="34" charset="-128"/>
              </a:rPr>
              <a:t>バンド留め時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13×22×8cm)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明るく元気な気分になるビタミンカラーが特徴の保冷温リュックです。使わない時はコンパクトに纏められてゴムバンドで留められるため、持ち歩くのも楽々。内側のメッシュポケットも◎！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B144E4-5B1A-BE90-09E3-C4BDE9D66855}"/>
              </a:ext>
            </a:extLst>
          </p:cNvPr>
          <p:cNvPicPr>
            <a:picLocks noChangeAspect="1"/>
          </p:cNvPicPr>
          <p:nvPr/>
        </p:nvPicPr>
        <p:blipFill>
          <a:blip r:embed="rId5"/>
          <a:stretch>
            <a:fillRect/>
          </a:stretch>
        </p:blipFill>
        <p:spPr>
          <a:xfrm>
            <a:off x="693788" y="1454252"/>
            <a:ext cx="3560088" cy="3560088"/>
          </a:xfrm>
          <a:prstGeom prst="rect">
            <a:avLst/>
          </a:prstGeom>
        </p:spPr>
      </p:pic>
    </p:spTree>
    <p:extLst>
      <p:ext uri="{BB962C8B-B14F-4D97-AF65-F5344CB8AC3E}">
        <p14:creationId xmlns:p14="http://schemas.microsoft.com/office/powerpoint/2010/main" val="1435834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樹脂・ポリプロピレン・ナイロン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80×30×120mm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単三</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別売</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首から下げて持ち歩くことも、卓上で使用することもでき、ハンズフリーで利用可能な便利なミニファンです。暑い夏のイベントやキャンペーンのノベルティ用などにもおすすめです。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59063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花王キュキュット ギフトセット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184×101×51mm</a:t>
            </a:r>
          </a:p>
          <a:p>
            <a:r>
              <a:rPr lang="ja-JP" altLang="en-US" sz="900" dirty="0">
                <a:latin typeface="Meiryo UI" panose="020B0604030504040204" pitchFamily="34" charset="-128"/>
                <a:ea typeface="Meiryo UI" panose="020B0604030504040204" pitchFamily="34" charset="-128"/>
              </a:rPr>
              <a:t>付属品：セット内容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キュキュットクリア除菌</a:t>
            </a:r>
            <a:r>
              <a:rPr lang="en-US" altLang="ja-JP" sz="900" dirty="0">
                <a:latin typeface="Meiryo UI" panose="020B0604030504040204" pitchFamily="34" charset="-128"/>
                <a:ea typeface="Meiryo UI" panose="020B0604030504040204" pitchFamily="34" charset="-128"/>
              </a:rPr>
              <a:t>220ml</a:t>
            </a:r>
            <a:r>
              <a:rPr lang="ja-JP" altLang="en-US" sz="900" dirty="0">
                <a:latin typeface="Meiryo UI" panose="020B0604030504040204" pitchFamily="34" charset="-128"/>
                <a:ea typeface="Meiryo UI" panose="020B0604030504040204" pitchFamily="34" charset="-128"/>
              </a:rPr>
              <a:t>・キュキュットオレンジ</a:t>
            </a:r>
            <a:r>
              <a:rPr lang="en-US" altLang="ja-JP" sz="900" dirty="0">
                <a:latin typeface="Meiryo UI" panose="020B0604030504040204" pitchFamily="34" charset="-128"/>
                <a:ea typeface="Meiryo UI" panose="020B0604030504040204" pitchFamily="34" charset="-128"/>
              </a:rPr>
              <a:t>220ml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独自の「密着洗浄成分」を採用し、しつこい油汚れや頑固なこびりつきをしっかり落としてくれる食器用洗剤キュキュットのギフトセットです。イベント等での特典や景品用としてもおすすめ。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8E28D1F-827A-CF77-7832-F859E3AE4C4C}"/>
              </a:ext>
            </a:extLst>
          </p:cNvPr>
          <p:cNvPicPr>
            <a:picLocks noChangeAspect="1"/>
          </p:cNvPicPr>
          <p:nvPr/>
        </p:nvPicPr>
        <p:blipFill>
          <a:blip r:embed="rId5"/>
          <a:stretch>
            <a:fillRect/>
          </a:stretch>
        </p:blipFill>
        <p:spPr>
          <a:xfrm>
            <a:off x="773440" y="1454237"/>
            <a:ext cx="3517811" cy="3517811"/>
          </a:xfrm>
          <a:prstGeom prst="rect">
            <a:avLst/>
          </a:prstGeom>
        </p:spPr>
      </p:pic>
    </p:spTree>
    <p:extLst>
      <p:ext uri="{BB962C8B-B14F-4D97-AF65-F5344CB8AC3E}">
        <p14:creationId xmlns:p14="http://schemas.microsoft.com/office/powerpoint/2010/main" val="311792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書キ込メル保存容器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124×53×124mm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400ml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FBFEDA-CD8F-6C4E-9EA8-50EEB0DAAD55}"/>
              </a:ext>
            </a:extLst>
          </p:cNvPr>
          <p:cNvPicPr>
            <a:picLocks noChangeAspect="1"/>
          </p:cNvPicPr>
          <p:nvPr/>
        </p:nvPicPr>
        <p:blipFill>
          <a:blip r:embed="rId5"/>
          <a:stretch>
            <a:fillRect/>
          </a:stretch>
        </p:blipFill>
        <p:spPr>
          <a:xfrm>
            <a:off x="412213" y="1812479"/>
            <a:ext cx="4262823" cy="3026857"/>
          </a:xfrm>
          <a:prstGeom prst="rect">
            <a:avLst/>
          </a:prstGeom>
        </p:spPr>
      </p:pic>
    </p:spTree>
    <p:extLst>
      <p:ext uri="{BB962C8B-B14F-4D97-AF65-F5344CB8AC3E}">
        <p14:creationId xmlns:p14="http://schemas.microsoft.com/office/powerpoint/2010/main" val="338136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1C4B12B-C0E7-0A52-A342-054A2F22C8A4}"/>
              </a:ext>
            </a:extLst>
          </p:cNvPr>
          <p:cNvSpPr/>
          <p:nvPr/>
        </p:nvSpPr>
        <p:spPr>
          <a:xfrm>
            <a:off x="281519" y="571230"/>
            <a:ext cx="8583081" cy="466971"/>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2000" b="0" strike="noStrike" spc="-1">
                <a:solidFill>
                  <a:srgbClr val="FFFFFF"/>
                </a:solidFill>
                <a:latin typeface="Meiryo UI"/>
                <a:ea typeface="Meiryo UI"/>
              </a:rPr>
              <a:t>涼感マフラータオル</a:t>
            </a:r>
            <a:r>
              <a:rPr lang="en-US" sz="2000" b="0" strike="noStrike" spc="-1">
                <a:solidFill>
                  <a:srgbClr val="FFFFFF"/>
                </a:solidFill>
                <a:latin typeface="Meiryo UI"/>
                <a:ea typeface="Meiryo UI"/>
              </a:rPr>
              <a:t>(</a:t>
            </a:r>
            <a:r>
              <a:rPr lang="ja-JP" sz="2000" b="0" strike="noStrike" spc="-1">
                <a:solidFill>
                  <a:srgbClr val="FFFFFF"/>
                </a:solidFill>
                <a:latin typeface="Meiryo UI"/>
                <a:ea typeface="Meiryo UI"/>
              </a:rPr>
              <a:t>巾着付</a:t>
            </a:r>
            <a:r>
              <a:rPr lang="en-US" sz="2000" b="0" strike="noStrike" spc="-1">
                <a:solidFill>
                  <a:srgbClr val="FFFFFF"/>
                </a:solidFill>
                <a:latin typeface="Meiryo UI"/>
                <a:ea typeface="Meiryo UI"/>
              </a:rPr>
              <a:t>)</a:t>
            </a:r>
            <a:endParaRPr lang="en-US" sz="2000" b="0" strike="noStrike" spc="-1">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材：タオル/</a:t>
            </a:r>
            <a:r>
              <a:rPr lang="ja-JP" sz="900" b="0" strike="noStrike" spc="-1">
                <a:solidFill>
                  <a:srgbClr val="000000"/>
                </a:solidFill>
                <a:latin typeface="Meiryo UI"/>
                <a:ea typeface="Meiryo UI"/>
              </a:rPr>
              <a:t>ポリエステル､巾着</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ポリエステル 他</a:t>
            </a:r>
            <a:endParaRPr lang="en-US" sz="900" b="0" strike="noStrike" spc="-1">
              <a:latin typeface="Arial"/>
            </a:endParaRPr>
          </a:p>
          <a:p>
            <a:pPr>
              <a:lnSpc>
                <a:spcPct val="100000"/>
              </a:lnSpc>
            </a:pPr>
            <a:r>
              <a:rPr lang="ja-JP" sz="900" b="0" strike="noStrike" spc="199">
                <a:solidFill>
                  <a:srgbClr val="000000"/>
                </a:solidFill>
                <a:latin typeface="Meiryo UI"/>
                <a:ea typeface="Meiryo UI"/>
              </a:rPr>
              <a:t>サイズ</a:t>
            </a:r>
            <a:r>
              <a:rPr lang="ja-JP" sz="900" b="0" strike="noStrike" spc="-1">
                <a:solidFill>
                  <a:srgbClr val="000000"/>
                </a:solidFill>
                <a:latin typeface="Meiryo UI"/>
                <a:ea typeface="Meiryo UI"/>
              </a:rPr>
              <a:t>：タオル</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約</a:t>
            </a:r>
            <a:r>
              <a:rPr lang="en-US" sz="900" b="0" strike="noStrike" spc="-1">
                <a:solidFill>
                  <a:srgbClr val="000000"/>
                </a:solidFill>
                <a:latin typeface="Meiryo UI"/>
                <a:ea typeface="Meiryo UI"/>
              </a:rPr>
              <a:t>900×200mm</a:t>
            </a:r>
            <a:r>
              <a:rPr lang="ja-JP" sz="900" b="0" strike="noStrike" spc="-1">
                <a:solidFill>
                  <a:srgbClr val="000000"/>
                </a:solidFill>
                <a:latin typeface="Meiryo UI"/>
                <a:ea typeface="Meiryo UI"/>
              </a:rPr>
              <a:t>､</a:t>
            </a:r>
            <a:endParaRPr lang="en-US" sz="900" b="0" strike="noStrike" spc="-1">
              <a:latin typeface="Arial"/>
            </a:endParaRPr>
          </a:p>
          <a:p>
            <a:pPr>
              <a:lnSpc>
                <a:spcPct val="100000"/>
              </a:lnSpc>
            </a:pPr>
            <a:r>
              <a:rPr lang="ja-JP" sz="900" b="0" strike="noStrike" spc="-1">
                <a:solidFill>
                  <a:srgbClr val="000000"/>
                </a:solidFill>
                <a:latin typeface="Meiryo UI"/>
                <a:ea typeface="Meiryo UI"/>
              </a:rPr>
              <a:t>　　　　　　巾着</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本体</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約</a:t>
            </a:r>
            <a:r>
              <a:rPr lang="en-US" sz="900" b="0" strike="noStrike" spc="-1">
                <a:solidFill>
                  <a:srgbClr val="000000"/>
                </a:solidFill>
                <a:latin typeface="Meiryo UI"/>
                <a:ea typeface="Meiryo UI"/>
              </a:rPr>
              <a:t>95×137mm</a:t>
            </a:r>
            <a:r>
              <a:rPr lang="ja-JP" sz="900" b="0" strike="noStrike" spc="-1">
                <a:solidFill>
                  <a:srgbClr val="000000"/>
                </a:solidFill>
                <a:latin typeface="Meiryo UI"/>
                <a:ea typeface="Meiryo UI"/>
              </a:rPr>
              <a:t>､巾着</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底面</a:t>
            </a:r>
            <a:r>
              <a:rPr lang="en-US" sz="900" b="0" strike="noStrike" spc="-1">
                <a:solidFill>
                  <a:srgbClr val="000000"/>
                </a:solidFill>
                <a:latin typeface="Meiryo UI"/>
                <a:ea typeface="Meiryo UI"/>
              </a:rPr>
              <a:t>)/φ57mm</a:t>
            </a:r>
            <a:endParaRPr lang="en-US" sz="900" b="0" strike="noStrike" spc="-1">
              <a:latin typeface="Arial"/>
            </a:endParaRPr>
          </a:p>
          <a:p>
            <a:pPr>
              <a:lnSpc>
                <a:spcPct val="100000"/>
              </a:lnSpc>
            </a:pPr>
            <a:r>
              <a:rPr lang="ja-JP" sz="900" b="0" strike="noStrike" spc="-1">
                <a:solidFill>
                  <a:srgbClr val="000000"/>
                </a:solidFill>
                <a:latin typeface="Meiryo UI"/>
                <a:ea typeface="Meiryo UI"/>
              </a:rPr>
              <a:t>　　　　　（包装形態：</a:t>
            </a:r>
            <a:r>
              <a:rPr lang="en-US" sz="900" b="0" strike="noStrike" spc="-1">
                <a:solidFill>
                  <a:srgbClr val="000000"/>
                </a:solidFill>
                <a:latin typeface="Meiryo UI"/>
                <a:ea typeface="Meiryo UI"/>
              </a:rPr>
              <a:t>OPP</a:t>
            </a:r>
            <a:r>
              <a:rPr lang="ja-JP" sz="900" b="0" strike="noStrike" spc="-1">
                <a:solidFill>
                  <a:srgbClr val="000000"/>
                </a:solidFill>
                <a:latin typeface="Meiryo UI"/>
                <a:ea typeface="Meiryo UI"/>
              </a:rPr>
              <a:t>袋､台紙） </a:t>
            </a:r>
            <a:endParaRPr lang="en-US" sz="900" b="0" strike="noStrike" spc="-1">
              <a:latin typeface="Arial"/>
            </a:endParaRPr>
          </a:p>
          <a:p>
            <a:pPr>
              <a:lnSpc>
                <a:spcPct val="100000"/>
              </a:lnSpc>
            </a:pPr>
            <a:r>
              <a:rPr lang="ja-JP" sz="900" b="0" strike="noStrike" spc="-1">
                <a:solidFill>
                  <a:srgbClr val="000000"/>
                </a:solidFill>
                <a:latin typeface="Meiryo UI"/>
                <a:ea typeface="Meiryo UI"/>
              </a:rPr>
              <a:t>付属品：取説付</a:t>
            </a:r>
            <a:r>
              <a:rPr lang="en-US" sz="900" b="0" strike="noStrike" spc="-1">
                <a:solidFill>
                  <a:srgbClr val="000000"/>
                </a:solidFill>
                <a:latin typeface="Meiryo UI"/>
                <a:ea typeface="Meiryo UI"/>
              </a:rPr>
              <a:t>(</a:t>
            </a:r>
            <a:r>
              <a:rPr lang="ja-JP" sz="900" b="0" strike="noStrike" spc="-1">
                <a:solidFill>
                  <a:srgbClr val="000000"/>
                </a:solidFill>
                <a:latin typeface="Meiryo UI"/>
                <a:ea typeface="Meiryo UI"/>
              </a:rPr>
              <a:t>台紙面</a:t>
            </a:r>
            <a:r>
              <a:rPr lang="en-US" sz="900" b="0" strike="noStrike" spc="-1">
                <a:solidFill>
                  <a:srgbClr val="000000"/>
                </a:solidFill>
                <a:latin typeface="Meiryo UI"/>
                <a:ea typeface="Meiryo UI"/>
              </a:rPr>
              <a:t>)</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考：ブルー、ホワイト</a:t>
            </a:r>
            <a:endParaRPr lang="en-US" sz="900" b="0" strike="noStrike" spc="-1">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dirty="0">
                <a:solidFill>
                  <a:srgbClr val="FFFFFF"/>
                </a:solidFill>
                <a:latin typeface="Meiryo UI"/>
                <a:ea typeface="Meiryo UI"/>
              </a:rPr>
              <a:t>【提案書】</a:t>
            </a:r>
            <a:endParaRPr lang="en-US" sz="1200" b="0" strike="noStrike" spc="-1" dirty="0">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濡らして絞ればヒンヤリと心地良い量感を与えてくれるマフラータオルは、夏場の屋外フェスから現場作業まで、幅広いシーンで利用可能です。</a:t>
            </a:r>
            <a:endParaRPr lang="en-US" sz="1600" b="0" strike="noStrike" spc="-1">
              <a:latin typeface="Arial"/>
            </a:endParaRPr>
          </a:p>
          <a:p>
            <a:pPr algn="just">
              <a:lnSpc>
                <a:spcPts val="2401"/>
              </a:lnSpc>
            </a:pPr>
            <a:r>
              <a:rPr lang="ja-JP" sz="1600" b="0" strike="noStrike" spc="-1">
                <a:solidFill>
                  <a:srgbClr val="000000"/>
                </a:solidFill>
                <a:latin typeface="Meiryo UI"/>
                <a:ea typeface="Meiryo UI"/>
              </a:rPr>
              <a:t>専用巾着付きで持ち歩くのにもとっても便利！</a:t>
            </a:r>
            <a:endParaRPr lang="en-US" sz="1600" b="0" strike="noStrike" spc="-1">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166E3897-D833-5734-C943-D48F9DEB58FB}"/>
              </a:ext>
            </a:extLst>
          </p:cNvPr>
          <p:cNvPicPr>
            <a:picLocks noChangeAspect="1"/>
          </p:cNvPicPr>
          <p:nvPr/>
        </p:nvPicPr>
        <p:blipFill>
          <a:blip r:embed="rId5"/>
          <a:stretch>
            <a:fillRect/>
          </a:stretch>
        </p:blipFill>
        <p:spPr>
          <a:xfrm>
            <a:off x="665349" y="1371902"/>
            <a:ext cx="3696652" cy="3696652"/>
          </a:xfrm>
          <a:prstGeom prst="rect">
            <a:avLst/>
          </a:prstGeom>
        </p:spPr>
      </p:pic>
    </p:spTree>
    <p:extLst>
      <p:ext uri="{BB962C8B-B14F-4D97-AF65-F5344CB8AC3E}">
        <p14:creationId xmlns:p14="http://schemas.microsoft.com/office/powerpoint/2010/main" val="148054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420245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a:solidFill>
                  <a:schemeClr val="bg1"/>
                </a:solidFill>
                <a:latin typeface="Meiryo UI" panose="020B0604030504040204" pitchFamily="34" charset="-128"/>
                <a:ea typeface="Meiryo UI" panose="020B0604030504040204" pitchFamily="34" charset="-128"/>
              </a:rPr>
              <a:t>灯カラビナ付ライト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Φ27×142</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商品に電池は含まれません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9</a:t>
            </a:r>
            <a:r>
              <a:rPr lang="ja-JP" altLang="en-US" sz="1600">
                <a:latin typeface="Meiryo UI" panose="020B0604030504040204" pitchFamily="34" charset="-128"/>
                <a:ea typeface="Meiryo UI" panose="020B0604030504040204" pitchFamily="34" charset="-128"/>
              </a:rPr>
              <a:t>灯でとっても明るく照らしてくれますのでキャンプ用にも災害用にもおすすめの</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ライトです。全</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色のカラー展開から、オリジナル名入れのデザインに合わせてお選びください。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640AD3-5733-A44C-BA0B-92BD6D95F4B0}"/>
              </a:ext>
            </a:extLst>
          </p:cNvPr>
          <p:cNvPicPr>
            <a:picLocks noChangeAspect="1"/>
          </p:cNvPicPr>
          <p:nvPr/>
        </p:nvPicPr>
        <p:blipFill>
          <a:blip r:embed="rId5"/>
          <a:stretch>
            <a:fillRect/>
          </a:stretch>
        </p:blipFill>
        <p:spPr>
          <a:xfrm>
            <a:off x="636857" y="1411148"/>
            <a:ext cx="3717154" cy="3628120"/>
          </a:xfrm>
          <a:prstGeom prst="rect">
            <a:avLst/>
          </a:prstGeom>
        </p:spPr>
      </p:pic>
    </p:spTree>
    <p:extLst>
      <p:ext uri="{BB962C8B-B14F-4D97-AF65-F5344CB8AC3E}">
        <p14:creationId xmlns:p14="http://schemas.microsoft.com/office/powerpoint/2010/main" val="338090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C(24</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塗り絵ができるエコトートバッグと</a:t>
            </a:r>
            <a:r>
              <a:rPr lang="en-US" altLang="ja-JP" sz="1600" dirty="0"/>
              <a:t>24</a:t>
            </a:r>
            <a:r>
              <a:rPr lang="ja-JP" altLang="en-US" sz="1600" dirty="0"/>
              <a:t>色クレヨンがセットになりました。展示場やショールームでお子様にプレゼントして、塗り絵に集中している間に大人達はじっくりと商談を行えます。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E834753-80B6-E287-0069-22D62BC128B9}"/>
              </a:ext>
            </a:extLst>
          </p:cNvPr>
          <p:cNvPicPr>
            <a:picLocks noChangeAspect="1"/>
          </p:cNvPicPr>
          <p:nvPr/>
        </p:nvPicPr>
        <p:blipFill>
          <a:blip r:embed="rId5"/>
          <a:stretch>
            <a:fillRect/>
          </a:stretch>
        </p:blipFill>
        <p:spPr>
          <a:xfrm>
            <a:off x="716206" y="1378873"/>
            <a:ext cx="3627216" cy="3627216"/>
          </a:xfrm>
          <a:prstGeom prst="rect">
            <a:avLst/>
          </a:prstGeom>
        </p:spPr>
      </p:pic>
    </p:spTree>
    <p:extLst>
      <p:ext uri="{BB962C8B-B14F-4D97-AF65-F5344CB8AC3E}">
        <p14:creationId xmlns:p14="http://schemas.microsoft.com/office/powerpoint/2010/main" val="8635132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1013</TotalTime>
  <Words>2737</Words>
  <Application>Microsoft Office PowerPoint</Application>
  <PresentationFormat>画面に合わせる (4:3)</PresentationFormat>
  <Paragraphs>463</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2025-01-15T07:48:06Z</dcterms:modified>
</cp:coreProperties>
</file>