
<file path=[Content_Types].xml><?xml version="1.0" encoding="utf-8"?>
<Types xmlns="http://schemas.openxmlformats.org/package/2006/content-types">
  <Default Extension="bmp" ContentType="image/bmp"/>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sldIdLst>
    <p:sldId id="259" r:id="rId2"/>
    <p:sldId id="279" r:id="rId3"/>
    <p:sldId id="256" r:id="rId4"/>
    <p:sldId id="257" r:id="rId5"/>
    <p:sldId id="262" r:id="rId6"/>
    <p:sldId id="263" r:id="rId7"/>
    <p:sldId id="260" r:id="rId8"/>
    <p:sldId id="261" r:id="rId9"/>
    <p:sldId id="270" r:id="rId10"/>
    <p:sldId id="274" r:id="rId11"/>
    <p:sldId id="269" r:id="rId12"/>
    <p:sldId id="287" r:id="rId13"/>
    <p:sldId id="268" r:id="rId14"/>
    <p:sldId id="282" r:id="rId15"/>
    <p:sldId id="276" r:id="rId16"/>
    <p:sldId id="281" r:id="rId17"/>
    <p:sldId id="277" r:id="rId18"/>
    <p:sldId id="278" r:id="rId19"/>
    <p:sldId id="288" r:id="rId20"/>
    <p:sldId id="264" r:id="rId21"/>
    <p:sldId id="283" r:id="rId22"/>
    <p:sldId id="272" r:id="rId23"/>
    <p:sldId id="265" r:id="rId24"/>
    <p:sldId id="284" r:id="rId25"/>
    <p:sldId id="286" r:id="rId26"/>
    <p:sldId id="289" r:id="rId27"/>
    <p:sldId id="290" r:id="rId28"/>
    <p:sldId id="291" r:id="rId29"/>
    <p:sldId id="292" r:id="rId30"/>
    <p:sldId id="293" r:id="rId31"/>
    <p:sldId id="294" r:id="rId32"/>
    <p:sldId id="295" r:id="rId3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285" autoAdjust="0"/>
    <p:restoredTop sz="94656"/>
  </p:normalViewPr>
  <p:slideViewPr>
    <p:cSldViewPr snapToGrid="0" snapToObjects="1">
      <p:cViewPr>
        <p:scale>
          <a:sx n="70" d="100"/>
          <a:sy n="70" d="100"/>
        </p:scale>
        <p:origin x="240" y="60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2025/1/24</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2769257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10</a:t>
            </a:fld>
            <a:endParaRPr kumimoji="1" lang="ja-JP" altLang="en-US"/>
          </a:p>
        </p:txBody>
      </p:sp>
    </p:spTree>
    <p:extLst>
      <p:ext uri="{BB962C8B-B14F-4D97-AF65-F5344CB8AC3E}">
        <p14:creationId xmlns:p14="http://schemas.microsoft.com/office/powerpoint/2010/main" val="24825945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11</a:t>
            </a:fld>
            <a:endParaRPr kumimoji="1" lang="ja-JP" altLang="en-US"/>
          </a:p>
        </p:txBody>
      </p:sp>
    </p:spTree>
    <p:extLst>
      <p:ext uri="{BB962C8B-B14F-4D97-AF65-F5344CB8AC3E}">
        <p14:creationId xmlns:p14="http://schemas.microsoft.com/office/powerpoint/2010/main" val="19674734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12</a:t>
            </a:fld>
            <a:endParaRPr kumimoji="1" lang="ja-JP" altLang="en-US"/>
          </a:p>
        </p:txBody>
      </p:sp>
    </p:spTree>
    <p:extLst>
      <p:ext uri="{BB962C8B-B14F-4D97-AF65-F5344CB8AC3E}">
        <p14:creationId xmlns:p14="http://schemas.microsoft.com/office/powerpoint/2010/main" val="42531910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13</a:t>
            </a:fld>
            <a:endParaRPr kumimoji="1" lang="ja-JP" altLang="en-US"/>
          </a:p>
        </p:txBody>
      </p:sp>
    </p:spTree>
    <p:extLst>
      <p:ext uri="{BB962C8B-B14F-4D97-AF65-F5344CB8AC3E}">
        <p14:creationId xmlns:p14="http://schemas.microsoft.com/office/powerpoint/2010/main" val="31640487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14</a:t>
            </a:fld>
            <a:endParaRPr kumimoji="1" lang="ja-JP" altLang="en-US"/>
          </a:p>
        </p:txBody>
      </p:sp>
    </p:spTree>
    <p:extLst>
      <p:ext uri="{BB962C8B-B14F-4D97-AF65-F5344CB8AC3E}">
        <p14:creationId xmlns:p14="http://schemas.microsoft.com/office/powerpoint/2010/main" val="11969882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17</a:t>
            </a:fld>
            <a:endParaRPr kumimoji="1" lang="ja-JP" altLang="en-US"/>
          </a:p>
        </p:txBody>
      </p:sp>
    </p:spTree>
    <p:extLst>
      <p:ext uri="{BB962C8B-B14F-4D97-AF65-F5344CB8AC3E}">
        <p14:creationId xmlns:p14="http://schemas.microsoft.com/office/powerpoint/2010/main" val="18024215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18</a:t>
            </a:fld>
            <a:endParaRPr kumimoji="1" lang="ja-JP" altLang="en-US"/>
          </a:p>
        </p:txBody>
      </p:sp>
    </p:spTree>
    <p:extLst>
      <p:ext uri="{BB962C8B-B14F-4D97-AF65-F5344CB8AC3E}">
        <p14:creationId xmlns:p14="http://schemas.microsoft.com/office/powerpoint/2010/main" val="42385727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a:t>
            </a:fld>
            <a:endParaRPr kumimoji="1" lang="ja-JP" altLang="en-US"/>
          </a:p>
        </p:txBody>
      </p:sp>
    </p:spTree>
    <p:extLst>
      <p:ext uri="{BB962C8B-B14F-4D97-AF65-F5344CB8AC3E}">
        <p14:creationId xmlns:p14="http://schemas.microsoft.com/office/powerpoint/2010/main" val="29848137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20</a:t>
            </a:fld>
            <a:endParaRPr kumimoji="1" lang="ja-JP" altLang="en-US"/>
          </a:p>
        </p:txBody>
      </p:sp>
    </p:spTree>
    <p:extLst>
      <p:ext uri="{BB962C8B-B14F-4D97-AF65-F5344CB8AC3E}">
        <p14:creationId xmlns:p14="http://schemas.microsoft.com/office/powerpoint/2010/main" val="11620920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21</a:t>
            </a:fld>
            <a:endParaRPr kumimoji="1" lang="ja-JP" altLang="en-US"/>
          </a:p>
        </p:txBody>
      </p:sp>
    </p:spTree>
    <p:extLst>
      <p:ext uri="{BB962C8B-B14F-4D97-AF65-F5344CB8AC3E}">
        <p14:creationId xmlns:p14="http://schemas.microsoft.com/office/powerpoint/2010/main" val="40203675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22</a:t>
            </a:fld>
            <a:endParaRPr kumimoji="1" lang="ja-JP" altLang="en-US"/>
          </a:p>
        </p:txBody>
      </p:sp>
    </p:spTree>
    <p:extLst>
      <p:ext uri="{BB962C8B-B14F-4D97-AF65-F5344CB8AC3E}">
        <p14:creationId xmlns:p14="http://schemas.microsoft.com/office/powerpoint/2010/main" val="16026314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23</a:t>
            </a:fld>
            <a:endParaRPr kumimoji="1" lang="ja-JP" altLang="en-US"/>
          </a:p>
        </p:txBody>
      </p:sp>
    </p:spTree>
    <p:extLst>
      <p:ext uri="{BB962C8B-B14F-4D97-AF65-F5344CB8AC3E}">
        <p14:creationId xmlns:p14="http://schemas.microsoft.com/office/powerpoint/2010/main" val="14849725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24</a:t>
            </a:fld>
            <a:endParaRPr kumimoji="1" lang="ja-JP" altLang="en-US"/>
          </a:p>
        </p:txBody>
      </p:sp>
    </p:spTree>
    <p:extLst>
      <p:ext uri="{BB962C8B-B14F-4D97-AF65-F5344CB8AC3E}">
        <p14:creationId xmlns:p14="http://schemas.microsoft.com/office/powerpoint/2010/main" val="38891350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25</a:t>
            </a:fld>
            <a:endParaRPr kumimoji="1" lang="ja-JP" altLang="en-US"/>
          </a:p>
        </p:txBody>
      </p:sp>
    </p:spTree>
    <p:extLst>
      <p:ext uri="{BB962C8B-B14F-4D97-AF65-F5344CB8AC3E}">
        <p14:creationId xmlns:p14="http://schemas.microsoft.com/office/powerpoint/2010/main" val="15859657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4</a:t>
            </a:fld>
            <a:endParaRPr kumimoji="1" lang="ja-JP" altLang="en-US"/>
          </a:p>
        </p:txBody>
      </p:sp>
    </p:spTree>
    <p:extLst>
      <p:ext uri="{BB962C8B-B14F-4D97-AF65-F5344CB8AC3E}">
        <p14:creationId xmlns:p14="http://schemas.microsoft.com/office/powerpoint/2010/main" val="42117665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5</a:t>
            </a:fld>
            <a:endParaRPr kumimoji="1" lang="ja-JP" altLang="en-US"/>
          </a:p>
        </p:txBody>
      </p:sp>
    </p:spTree>
    <p:extLst>
      <p:ext uri="{BB962C8B-B14F-4D97-AF65-F5344CB8AC3E}">
        <p14:creationId xmlns:p14="http://schemas.microsoft.com/office/powerpoint/2010/main" val="23842767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7</a:t>
            </a:fld>
            <a:endParaRPr kumimoji="1" lang="ja-JP" altLang="en-US"/>
          </a:p>
        </p:txBody>
      </p:sp>
    </p:spTree>
    <p:extLst>
      <p:ext uri="{BB962C8B-B14F-4D97-AF65-F5344CB8AC3E}">
        <p14:creationId xmlns:p14="http://schemas.microsoft.com/office/powerpoint/2010/main" val="5400956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8</a:t>
            </a:fld>
            <a:endParaRPr kumimoji="1" lang="ja-JP" altLang="en-US"/>
          </a:p>
        </p:txBody>
      </p:sp>
    </p:spTree>
    <p:extLst>
      <p:ext uri="{BB962C8B-B14F-4D97-AF65-F5344CB8AC3E}">
        <p14:creationId xmlns:p14="http://schemas.microsoft.com/office/powerpoint/2010/main" val="34909273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9</a:t>
            </a:fld>
            <a:endParaRPr kumimoji="1" lang="ja-JP" altLang="en-US"/>
          </a:p>
        </p:txBody>
      </p:sp>
    </p:spTree>
    <p:extLst>
      <p:ext uri="{BB962C8B-B14F-4D97-AF65-F5344CB8AC3E}">
        <p14:creationId xmlns:p14="http://schemas.microsoft.com/office/powerpoint/2010/main" val="122257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2025/1/24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2025/1/24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2025/1/24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2025/1/24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2025/1/24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2025/1/24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2025/1/24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5.bmp"/><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2.jpeg"/><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4.bmp"/><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emf"/></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5.jpeg"/><Relationship Id="rId4" Type="http://schemas.openxmlformats.org/officeDocument/2006/relationships/image" Target="../media/image2.emf"/></Relationships>
</file>

<file path=ppt/slides/_rels/slide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1.bmp"/><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クルリト ランチバッグ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270×300(</a:t>
            </a:r>
            <a:r>
              <a:rPr lang="ja-JP" altLang="en-US" sz="900">
                <a:latin typeface="Meiryo UI" panose="020B0604030504040204" pitchFamily="34" charset="-128"/>
                <a:ea typeface="Meiryo UI" panose="020B0604030504040204" pitchFamily="34" charset="-128"/>
              </a:rPr>
              <a:t>持ち手含む</a:t>
            </a:r>
            <a:r>
              <a:rPr lang="en-US" altLang="ja-JP" sz="900" dirty="0">
                <a:latin typeface="Meiryo UI" panose="020B0604030504040204" pitchFamily="34" charset="-128"/>
                <a:ea typeface="Meiryo UI" panose="020B0604030504040204" pitchFamily="34" charset="-128"/>
              </a:rPr>
              <a:t>440)(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　　　　　　</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50×140(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折りたたみ・マチ</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190(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10</a:t>
            </a:r>
            <a:r>
              <a:rPr lang="en" altLang="ja-JP" sz="900" dirty="0">
                <a:latin typeface="Meiryo UI" panose="020B0604030504040204" pitchFamily="34" charset="-128"/>
                <a:ea typeface="Meiryo UI" panose="020B0604030504040204" pitchFamily="34" charset="-128"/>
              </a:rPr>
              <a:t>L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考：ネイビー・ブラック・カーキ・レッド・ブルー</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幅広いマチでお弁当をそのまま入れられるシンプルなランチバッグです。クルクルと丸めてゴムバンドで留めればコンパクトになり持ち歩き用としても便利です。</a:t>
            </a:r>
            <a:r>
              <a:rPr lang="en-US" altLang="ja-JP" sz="1600" dirty="0">
                <a:latin typeface="Meiryo UI" panose="020B0604030504040204" pitchFamily="34" charset="-128"/>
                <a:ea typeface="Meiryo UI" panose="020B0604030504040204" pitchFamily="34" charset="-128"/>
              </a:rPr>
              <a:t>5</a:t>
            </a:r>
            <a:r>
              <a:rPr lang="ja-JP" altLang="en-US" sz="1600">
                <a:latin typeface="Meiryo UI" panose="020B0604030504040204" pitchFamily="34" charset="-128"/>
                <a:ea typeface="Meiryo UI" panose="020B0604030504040204" pitchFamily="34" charset="-128"/>
              </a:rPr>
              <a:t>色展開からお選びください。</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0" name="図 19">
            <a:extLst>
              <a:ext uri="{FF2B5EF4-FFF2-40B4-BE49-F238E27FC236}">
                <a16:creationId xmlns:a16="http://schemas.microsoft.com/office/drawing/2014/main" id="{AD04C9B8-CD9B-3247-A72C-8AD2DA211100}"/>
              </a:ext>
            </a:extLst>
          </p:cNvPr>
          <p:cNvPicPr>
            <a:picLocks noChangeAspect="1"/>
          </p:cNvPicPr>
          <p:nvPr/>
        </p:nvPicPr>
        <p:blipFill>
          <a:blip r:embed="rId5"/>
          <a:stretch>
            <a:fillRect/>
          </a:stretch>
        </p:blipFill>
        <p:spPr>
          <a:xfrm>
            <a:off x="757331" y="1364529"/>
            <a:ext cx="3604502" cy="3622892"/>
          </a:xfrm>
          <a:prstGeom prst="rect">
            <a:avLst/>
          </a:prstGeom>
        </p:spPr>
      </p:pic>
    </p:spTree>
    <p:extLst>
      <p:ext uri="{BB962C8B-B14F-4D97-AF65-F5344CB8AC3E}">
        <p14:creationId xmlns:p14="http://schemas.microsoft.com/office/powerpoint/2010/main" val="11579221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フリースレギュラーブランケット</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a:solidFill>
                  <a:schemeClr val="bg1"/>
                </a:solidFill>
                <a:latin typeface="Meiryo UI" panose="020B0604030504040204" pitchFamily="34" charset="-128"/>
                <a:ea typeface="Meiryo UI" panose="020B0604030504040204" pitchFamily="34" charset="-128"/>
              </a:rPr>
              <a:t>バッグ付</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900×650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バッグ</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270×210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　　　　　　</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バッグ持ち手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10×190</a:t>
            </a:r>
            <a:r>
              <a:rPr lang="en" altLang="ja-JP" sz="900" dirty="0">
                <a:latin typeface="Meiryo UI" panose="020B0604030504040204" pitchFamily="34" charset="-128"/>
                <a:ea typeface="Meiryo UI" panose="020B0604030504040204" pitchFamily="34" charset="-128"/>
              </a:rPr>
              <a:t>mm </a:t>
            </a:r>
          </a:p>
          <a:p>
            <a:r>
              <a:rPr lang="ja-JP" altLang="en-US" sz="900">
                <a:latin typeface="Meiryo UI" panose="020B0604030504040204" pitchFamily="34" charset="-128"/>
                <a:ea typeface="Meiryo UI" panose="020B0604030504040204" pitchFamily="34" charset="-128"/>
              </a:rPr>
              <a:t>付属品：取説付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考：ベーシックネイビー・ランプブラック・アイボリー</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ひざ掛けにも肩掛けにもなるフリース素材のブランケットを専用バッグに入れたセットアイテムです。カラーはランプブラック、ベーシックネイビー、アイボリーの</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色。オリジナル名入れも可能！</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7" name="図 36">
            <a:extLst>
              <a:ext uri="{FF2B5EF4-FFF2-40B4-BE49-F238E27FC236}">
                <a16:creationId xmlns:a16="http://schemas.microsoft.com/office/drawing/2014/main" id="{6D415649-80E8-A84B-BF70-B77D9D2C4E82}"/>
              </a:ext>
            </a:extLst>
          </p:cNvPr>
          <p:cNvPicPr>
            <a:picLocks noChangeAspect="1"/>
          </p:cNvPicPr>
          <p:nvPr/>
        </p:nvPicPr>
        <p:blipFill>
          <a:blip r:embed="rId5"/>
          <a:stretch>
            <a:fillRect/>
          </a:stretch>
        </p:blipFill>
        <p:spPr>
          <a:xfrm>
            <a:off x="406423" y="1629100"/>
            <a:ext cx="4216400" cy="3057934"/>
          </a:xfrm>
          <a:prstGeom prst="rect">
            <a:avLst/>
          </a:prstGeom>
        </p:spPr>
      </p:pic>
    </p:spTree>
    <p:extLst>
      <p:ext uri="{BB962C8B-B14F-4D97-AF65-F5344CB8AC3E}">
        <p14:creationId xmlns:p14="http://schemas.microsoft.com/office/powerpoint/2010/main" val="37470907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コロック</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ABS</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70×70×35mm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箱入 箱サイズ</a:t>
            </a:r>
            <a:r>
              <a:rPr lang="en-US" altLang="ja-JP" sz="900" b="0" i="0" dirty="0">
                <a:solidFill>
                  <a:srgbClr val="333333"/>
                </a:solidFill>
                <a:effectLst/>
                <a:latin typeface="-apple-system"/>
              </a:rPr>
              <a:t>/85×80×45mm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TW" altLang="en-US" sz="900" b="0" i="0" dirty="0">
                <a:solidFill>
                  <a:srgbClr val="333333"/>
                </a:solidFill>
                <a:effectLst/>
                <a:latin typeface="-apple-system"/>
              </a:rPr>
              <a:t>単</a:t>
            </a:r>
            <a:r>
              <a:rPr lang="en-US" altLang="zh-TW" sz="900" b="0" i="0" dirty="0">
                <a:solidFill>
                  <a:srgbClr val="333333"/>
                </a:solidFill>
                <a:effectLst/>
                <a:latin typeface="-apple-system"/>
              </a:rPr>
              <a:t>4</a:t>
            </a:r>
            <a:r>
              <a:rPr lang="zh-TW" altLang="en-US" sz="900" b="0" i="0" dirty="0">
                <a:solidFill>
                  <a:srgbClr val="333333"/>
                </a:solidFill>
                <a:effectLst/>
                <a:latin typeface="-apple-system"/>
              </a:rPr>
              <a:t>電池</a:t>
            </a:r>
            <a:r>
              <a:rPr lang="en-US" altLang="zh-TW" sz="900" b="0" i="0" dirty="0">
                <a:solidFill>
                  <a:srgbClr val="333333"/>
                </a:solidFill>
                <a:effectLst/>
                <a:latin typeface="-apple-system"/>
              </a:rPr>
              <a:t>2</a:t>
            </a:r>
            <a:r>
              <a:rPr lang="zh-TW" altLang="en-US" sz="900" b="0" i="0">
                <a:solidFill>
                  <a:srgbClr val="333333"/>
                </a:solidFill>
                <a:effectLst/>
                <a:latin typeface="-apple-system"/>
              </a:rPr>
              <a:t>本別売</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コロッと転がして向きを変えると時計やカレンダー、アラーム、気温等を表示する便利なデジタル時計です。カラーバリエーションはホワイトとブラックの</a:t>
            </a:r>
            <a:r>
              <a:rPr lang="en-US" altLang="ja-JP" sz="1600" b="0" i="0" dirty="0">
                <a:solidFill>
                  <a:srgbClr val="333333"/>
                </a:solidFill>
                <a:effectLst/>
                <a:latin typeface="-apple-system"/>
              </a:rPr>
              <a:t>2</a:t>
            </a:r>
            <a:r>
              <a:rPr lang="ja-JP" altLang="en-US" sz="1600" b="0" i="0" dirty="0">
                <a:solidFill>
                  <a:srgbClr val="333333"/>
                </a:solidFill>
                <a:effectLst/>
                <a:latin typeface="-apple-system"/>
              </a:rPr>
              <a:t>色。オリジナル名入れ可能です。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7733189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シャイニーマット真空ステンレスマグ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カラー展開：ブラウン、ブラック</a:t>
            </a:r>
          </a:p>
          <a:p>
            <a:r>
              <a:rPr lang="ja-JP" altLang="en-US" sz="900" dirty="0">
                <a:latin typeface="Meiryo UI" panose="020B0604030504040204" pitchFamily="34" charset="-128"/>
                <a:ea typeface="Meiryo UI" panose="020B0604030504040204" pitchFamily="34" charset="-128"/>
              </a:rPr>
              <a:t>素材：ステンレス鋼</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φ87×100mm</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105×105×105mm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 容量</a:t>
            </a:r>
            <a:r>
              <a:rPr lang="en-US" altLang="ja-JP" sz="900" dirty="0">
                <a:latin typeface="Meiryo UI" panose="020B0604030504040204" pitchFamily="34" charset="-128"/>
                <a:ea typeface="Meiryo UI" panose="020B0604030504040204" pitchFamily="34" charset="-128"/>
              </a:rPr>
              <a:t>:430ml__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真空ステンレス素材で保冷も保温もしっかりしてくれるため、美味しい飲み物を美味しい温度のまま味わえます。マットな質感もオリジナル名入れがよく映え、高級感のあるアイテムです。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ED636054-1302-C63A-B89B-E0B149DED30E}"/>
              </a:ext>
            </a:extLst>
          </p:cNvPr>
          <p:cNvPicPr>
            <a:picLocks noChangeAspect="1"/>
          </p:cNvPicPr>
          <p:nvPr/>
        </p:nvPicPr>
        <p:blipFill>
          <a:blip r:embed="rId5"/>
          <a:stretch>
            <a:fillRect/>
          </a:stretch>
        </p:blipFill>
        <p:spPr>
          <a:xfrm>
            <a:off x="733739" y="1422052"/>
            <a:ext cx="3590620" cy="3590620"/>
          </a:xfrm>
          <a:prstGeom prst="rect">
            <a:avLst/>
          </a:prstGeom>
        </p:spPr>
      </p:pic>
    </p:spTree>
    <p:extLst>
      <p:ext uri="{BB962C8B-B14F-4D97-AF65-F5344CB8AC3E}">
        <p14:creationId xmlns:p14="http://schemas.microsoft.com/office/powerpoint/2010/main" val="7279207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エマージェンシーボトル</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4480322"/>
            <a:ext cx="4140913" cy="1756508"/>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材：ウォーターボトル</a:t>
            </a:r>
            <a:r>
              <a:rPr lang="en-US" altLang="ja-JP" sz="900" dirty="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AS</a:t>
            </a:r>
            <a:r>
              <a:rPr lang="ja-JP" altLang="en-US" sz="900">
                <a:latin typeface="Meiryo UI" panose="020B0604030504040204" pitchFamily="34" charset="-128"/>
                <a:ea typeface="Meiryo UI" panose="020B0604030504040204" pitchFamily="34" charset="-128"/>
              </a:rPr>
              <a:t>樹脂・ポリプロピレン・ポリエチレン、</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カラビナキーホルダー</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アルミニウム、アルミブランケット</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アルミ蒸着</a:t>
            </a:r>
            <a:r>
              <a:rPr lang="en" altLang="ja-JP" sz="900" dirty="0">
                <a:latin typeface="Meiryo UI" panose="020B0604030504040204" pitchFamily="34" charset="-128"/>
                <a:ea typeface="Meiryo UI" panose="020B0604030504040204" pitchFamily="34" charset="-128"/>
              </a:rPr>
              <a:t>PET</a:t>
            </a:r>
            <a:r>
              <a:rPr lang="ja-JP" altLang="en" sz="900">
                <a:latin typeface="Meiryo UI" panose="020B0604030504040204" pitchFamily="34" charset="-128"/>
                <a:ea typeface="Meiryo UI" panose="020B0604030504040204" pitchFamily="34" charset="-128"/>
              </a:rPr>
              <a:t>、</a:t>
            </a:r>
            <a:endParaRPr lang="en"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ホイッスル</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ポリスチレン・ポリプロピレン、</a:t>
            </a:r>
            <a:r>
              <a:rPr lang="en" altLang="ja-JP" sz="900" dirty="0">
                <a:latin typeface="Meiryo UI" panose="020B0604030504040204" pitchFamily="34" charset="-128"/>
                <a:ea typeface="Meiryo UI" panose="020B0604030504040204" pitchFamily="34" charset="-128"/>
              </a:rPr>
              <a:t>LED</a:t>
            </a:r>
            <a:r>
              <a:rPr lang="ja-JP" altLang="en-US" sz="900">
                <a:latin typeface="Meiryo UI" panose="020B0604030504040204" pitchFamily="34" charset="-128"/>
                <a:ea typeface="Meiryo UI" panose="020B0604030504040204" pitchFamily="34" charset="-128"/>
              </a:rPr>
              <a:t>ハンディライト</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ポリプロピレン・</a:t>
            </a:r>
            <a:r>
              <a:rPr lang="en" altLang="ja-JP" sz="900" dirty="0">
                <a:latin typeface="Meiryo UI" panose="020B0604030504040204" pitchFamily="34" charset="-128"/>
                <a:ea typeface="Meiryo UI" panose="020B0604030504040204" pitchFamily="34" charset="-128"/>
              </a:rPr>
              <a:t>TPR</a:t>
            </a:r>
            <a:r>
              <a:rPr lang="ja-JP" altLang="en" sz="900">
                <a:latin typeface="Meiryo UI" panose="020B0604030504040204" pitchFamily="34" charset="-128"/>
                <a:ea typeface="Meiryo UI" panose="020B0604030504040204" pitchFamily="34" charset="-128"/>
              </a:rPr>
              <a:t>、</a:t>
            </a:r>
            <a:endParaRPr lang="en"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レインポンチョ</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ポリエチレン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：ウォーターボトル</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直径</a:t>
            </a:r>
            <a:r>
              <a:rPr lang="en-US" altLang="ja-JP" sz="900" dirty="0">
                <a:latin typeface="Meiryo UI" panose="020B0604030504040204" pitchFamily="34" charset="-128"/>
                <a:ea typeface="Meiryo UI" panose="020B0604030504040204" pitchFamily="34" charset="-128"/>
              </a:rPr>
              <a:t>9cm </a:t>
            </a:r>
            <a:r>
              <a:rPr lang="ja-JP" altLang="en-US" sz="900">
                <a:latin typeface="Meiryo UI" panose="020B0604030504040204" pitchFamily="34" charset="-128"/>
                <a:ea typeface="Meiryo UI" panose="020B0604030504040204" pitchFamily="34" charset="-128"/>
              </a:rPr>
              <a:t>高さ</a:t>
            </a:r>
            <a:r>
              <a:rPr lang="en-US" altLang="ja-JP" sz="900" dirty="0">
                <a:latin typeface="Meiryo UI" panose="020B0604030504040204" pitchFamily="34" charset="-128"/>
                <a:ea typeface="Meiryo UI" panose="020B0604030504040204" pitchFamily="34" charset="-128"/>
              </a:rPr>
              <a:t>22.5cm(</a:t>
            </a:r>
            <a:r>
              <a:rPr lang="ja-JP" altLang="en-US" sz="900">
                <a:latin typeface="Meiryo UI" panose="020B0604030504040204" pitchFamily="34" charset="-128"/>
                <a:ea typeface="Meiryo UI" panose="020B0604030504040204" pitchFamily="34" charset="-128"/>
              </a:rPr>
              <a:t>適正容量</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1,000ml)</a:t>
            </a:r>
            <a:r>
              <a:rPr lang="ja-JP" altLang="en-US" sz="900">
                <a:latin typeface="Meiryo UI" panose="020B0604030504040204" pitchFamily="34" charset="-128"/>
                <a:ea typeface="Meiryo UI" panose="020B0604030504040204" pitchFamily="34" charset="-128"/>
              </a:rPr>
              <a:t>、</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カラビナキーホルダー</a:t>
            </a:r>
            <a:r>
              <a:rPr lang="en-US" altLang="ja-JP" sz="900" dirty="0">
                <a:latin typeface="Meiryo UI" panose="020B0604030504040204" pitchFamily="34" charset="-128"/>
                <a:ea typeface="Meiryo UI" panose="020B0604030504040204" pitchFamily="34" charset="-128"/>
              </a:rPr>
              <a:t>/3×5.7×0.5cm</a:t>
            </a:r>
            <a:r>
              <a:rPr lang="ja-JP" altLang="en-US" sz="900">
                <a:latin typeface="Meiryo UI" panose="020B0604030504040204" pitchFamily="34" charset="-128"/>
                <a:ea typeface="Meiryo UI" panose="020B0604030504040204" pitchFamily="34" charset="-128"/>
              </a:rPr>
              <a:t>、アルミブランケット</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140×70cm</a:t>
            </a:r>
            <a:r>
              <a:rPr lang="ja-JP" altLang="en-US" sz="900">
                <a:latin typeface="Meiryo UI" panose="020B0604030504040204" pitchFamily="34" charset="-128"/>
                <a:ea typeface="Meiryo UI" panose="020B0604030504040204" pitchFamily="34" charset="-128"/>
              </a:rPr>
              <a:t>、</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ホイッスル</a:t>
            </a:r>
            <a:r>
              <a:rPr lang="en-US" altLang="ja-JP" sz="900" dirty="0">
                <a:latin typeface="Meiryo UI" panose="020B0604030504040204" pitchFamily="34" charset="-128"/>
                <a:ea typeface="Meiryo UI" panose="020B0604030504040204" pitchFamily="34" charset="-128"/>
              </a:rPr>
              <a:t>/2×8.6×1.2cm</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LED</a:t>
            </a:r>
            <a:r>
              <a:rPr lang="ja-JP" altLang="en-US" sz="900">
                <a:latin typeface="Meiryo UI" panose="020B0604030504040204" pitchFamily="34" charset="-128"/>
                <a:ea typeface="Meiryo UI" panose="020B0604030504040204" pitchFamily="34" charset="-128"/>
              </a:rPr>
              <a:t>ハンディライト</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直径</a:t>
            </a:r>
            <a:r>
              <a:rPr lang="en-US" altLang="ja-JP" sz="900" dirty="0">
                <a:latin typeface="Meiryo UI" panose="020B0604030504040204" pitchFamily="34" charset="-128"/>
                <a:ea typeface="Meiryo UI" panose="020B0604030504040204" pitchFamily="34" charset="-128"/>
              </a:rPr>
              <a:t>4cm </a:t>
            </a:r>
            <a:r>
              <a:rPr lang="ja-JP" altLang="en-US" sz="900">
                <a:latin typeface="Meiryo UI" panose="020B0604030504040204" pitchFamily="34" charset="-128"/>
                <a:ea typeface="Meiryo UI" panose="020B0604030504040204" pitchFamily="34" charset="-128"/>
              </a:rPr>
              <a:t>全長</a:t>
            </a:r>
            <a:r>
              <a:rPr lang="en-US" altLang="ja-JP" sz="900" dirty="0">
                <a:latin typeface="Meiryo UI" panose="020B0604030504040204" pitchFamily="34" charset="-128"/>
                <a:ea typeface="Meiryo UI" panose="020B0604030504040204" pitchFamily="34" charset="-128"/>
              </a:rPr>
              <a:t>13cm</a:t>
            </a:r>
            <a:r>
              <a:rPr lang="ja-JP" altLang="en-US" sz="900">
                <a:latin typeface="Meiryo UI" panose="020B0604030504040204" pitchFamily="34" charset="-128"/>
                <a:ea typeface="Meiryo UI" panose="020B0604030504040204" pitchFamily="34" charset="-128"/>
              </a:rPr>
              <a:t>、</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レインポンチョ</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130×100cm(</a:t>
            </a:r>
            <a:r>
              <a:rPr lang="ja-JP" altLang="en-US" sz="900">
                <a:latin typeface="Meiryo UI" panose="020B0604030504040204" pitchFamily="34" charset="-128"/>
                <a:ea typeface="Meiryo UI" panose="020B0604030504040204" pitchFamily="34" charset="-128"/>
              </a:rPr>
              <a:t>フリーサイズ</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（包装形態：化粧箱入り）</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重　</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 altLang="ja-JP" sz="900" dirty="0">
                <a:latin typeface="Meiryo UI" panose="020B0604030504040204" pitchFamily="34" charset="-128"/>
                <a:ea typeface="Meiryo UI" panose="020B0604030504040204" pitchFamily="34" charset="-128"/>
              </a:rPr>
              <a:t>232g</a:t>
            </a:r>
          </a:p>
          <a:p>
            <a:r>
              <a:rPr lang="ja-JP" altLang="en-US" sz="900">
                <a:latin typeface="Meiryo UI" panose="020B0604030504040204" pitchFamily="34" charset="-128"/>
                <a:ea typeface="Meiryo UI" panose="020B0604030504040204" pitchFamily="34" charset="-128"/>
              </a:rPr>
              <a:t>付属品：ウォーターボトル</a:t>
            </a:r>
            <a:r>
              <a:rPr lang="en-US" altLang="ja-JP" sz="900" dirty="0">
                <a:latin typeface="Meiryo UI" panose="020B0604030504040204" pitchFamily="34" charset="-128"/>
                <a:ea typeface="Meiryo UI" panose="020B0604030504040204" pitchFamily="34" charset="-128"/>
              </a:rPr>
              <a:t>×1</a:t>
            </a:r>
            <a:r>
              <a:rPr lang="ja-JP" altLang="en-US" sz="900">
                <a:latin typeface="Meiryo UI" panose="020B0604030504040204" pitchFamily="34" charset="-128"/>
                <a:ea typeface="Meiryo UI" panose="020B0604030504040204" pitchFamily="34" charset="-128"/>
              </a:rPr>
              <a:t>、カラビナキーホルダー</a:t>
            </a:r>
            <a:r>
              <a:rPr lang="en-US" altLang="ja-JP" sz="900" dirty="0">
                <a:latin typeface="Meiryo UI" panose="020B0604030504040204" pitchFamily="34" charset="-128"/>
                <a:ea typeface="Meiryo UI" panose="020B0604030504040204" pitchFamily="34" charset="-128"/>
              </a:rPr>
              <a:t>×1</a:t>
            </a:r>
            <a:r>
              <a:rPr lang="ja-JP" altLang="en-US" sz="900">
                <a:latin typeface="Meiryo UI" panose="020B0604030504040204" pitchFamily="34" charset="-128"/>
                <a:ea typeface="Meiryo UI" panose="020B0604030504040204" pitchFamily="34" charset="-128"/>
              </a:rPr>
              <a:t>、アルミブランケット</a:t>
            </a:r>
            <a:r>
              <a:rPr lang="en-US" altLang="ja-JP" sz="900" dirty="0">
                <a:latin typeface="Meiryo UI" panose="020B0604030504040204" pitchFamily="34" charset="-128"/>
                <a:ea typeface="Meiryo UI" panose="020B0604030504040204" pitchFamily="34" charset="-128"/>
              </a:rPr>
              <a:t>×1</a:t>
            </a:r>
            <a:r>
              <a:rPr lang="ja-JP" altLang="en-US" sz="900">
                <a:latin typeface="Meiryo UI" panose="020B0604030504040204" pitchFamily="34" charset="-128"/>
                <a:ea typeface="Meiryo UI" panose="020B0604030504040204" pitchFamily="34" charset="-128"/>
              </a:rPr>
              <a:t>、</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ホイッスル</a:t>
            </a:r>
            <a:r>
              <a:rPr lang="en-US" altLang="ja-JP" sz="900" dirty="0">
                <a:latin typeface="Meiryo UI" panose="020B0604030504040204" pitchFamily="34" charset="-128"/>
                <a:ea typeface="Meiryo UI" panose="020B0604030504040204" pitchFamily="34" charset="-128"/>
              </a:rPr>
              <a:t>×1</a:t>
            </a:r>
            <a:r>
              <a:rPr lang="ja-JP" altLang="en-US" sz="90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LED</a:t>
            </a:r>
            <a:r>
              <a:rPr lang="ja-JP" altLang="en-US" sz="900">
                <a:latin typeface="Meiryo UI" panose="020B0604030504040204" pitchFamily="34" charset="-128"/>
                <a:ea typeface="Meiryo UI" panose="020B0604030504040204" pitchFamily="34" charset="-128"/>
              </a:rPr>
              <a:t>ハンディライト</a:t>
            </a:r>
            <a:r>
              <a:rPr lang="en-US" altLang="ja-JP" sz="900" dirty="0">
                <a:latin typeface="Meiryo UI" panose="020B0604030504040204" pitchFamily="34" charset="-128"/>
                <a:ea typeface="Meiryo UI" panose="020B0604030504040204" pitchFamily="34" charset="-128"/>
              </a:rPr>
              <a:t>×1</a:t>
            </a:r>
            <a:r>
              <a:rPr lang="ja-JP" altLang="en-US" sz="900">
                <a:latin typeface="Meiryo UI" panose="020B0604030504040204" pitchFamily="34" charset="-128"/>
                <a:ea typeface="Meiryo UI" panose="020B0604030504040204" pitchFamily="34" charset="-128"/>
              </a:rPr>
              <a:t>、レインポンチョ</a:t>
            </a:r>
            <a:r>
              <a:rPr lang="en-US" altLang="ja-JP" sz="900" dirty="0">
                <a:latin typeface="Meiryo UI" panose="020B0604030504040204" pitchFamily="34" charset="-128"/>
                <a:ea typeface="Meiryo UI" panose="020B0604030504040204" pitchFamily="34" charset="-128"/>
              </a:rPr>
              <a:t>×1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考：単</a:t>
            </a:r>
            <a:r>
              <a:rPr lang="en-US" altLang="ja-JP" sz="900" dirty="0">
                <a:latin typeface="Meiryo UI" panose="020B0604030504040204" pitchFamily="34" charset="-128"/>
                <a:ea typeface="Meiryo UI" panose="020B0604030504040204" pitchFamily="34" charset="-128"/>
              </a:rPr>
              <a:t>4</a:t>
            </a:r>
            <a:r>
              <a:rPr lang="ja-JP" altLang="en-US" sz="900">
                <a:latin typeface="Meiryo UI" panose="020B0604030504040204" pitchFamily="34" charset="-128"/>
                <a:ea typeface="Meiryo UI" panose="020B0604030504040204" pitchFamily="34" charset="-128"/>
              </a:rPr>
              <a:t>形乾電池</a:t>
            </a:r>
            <a:r>
              <a:rPr lang="en-US" altLang="ja-JP" sz="900" dirty="0">
                <a:latin typeface="Meiryo UI" panose="020B0604030504040204" pitchFamily="34" charset="-128"/>
                <a:ea typeface="Meiryo UI" panose="020B0604030504040204" pitchFamily="34" charset="-128"/>
              </a:rPr>
              <a:t>3</a:t>
            </a:r>
            <a:r>
              <a:rPr lang="ja-JP" altLang="en-US" sz="900">
                <a:latin typeface="Meiryo UI" panose="020B0604030504040204" pitchFamily="34" charset="-128"/>
                <a:ea typeface="Meiryo UI" panose="020B0604030504040204" pitchFamily="34" charset="-128"/>
              </a:rPr>
              <a:t>本使用</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別売</a:t>
            </a:r>
            <a:r>
              <a:rPr lang="en-US" altLang="ja-JP" sz="900" dirty="0">
                <a:latin typeface="Meiryo UI" panose="020B0604030504040204" pitchFamily="34" charset="-128"/>
                <a:ea typeface="Meiryo UI" panose="020B0604030504040204" pitchFamily="34" charset="-128"/>
              </a:rPr>
              <a:t>) </a:t>
            </a: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4373373"/>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257957"/>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en" altLang="ja-JP" sz="1600" dirty="0">
                <a:latin typeface="Meiryo UI" panose="020B0604030504040204" pitchFamily="34" charset="-128"/>
                <a:ea typeface="Meiryo UI" panose="020B0604030504040204" pitchFamily="34" charset="-128"/>
              </a:rPr>
              <a:t>LED</a:t>
            </a:r>
            <a:r>
              <a:rPr lang="ja-JP" altLang="en-US" sz="1600">
                <a:latin typeface="Meiryo UI" panose="020B0604030504040204" pitchFamily="34" charset="-128"/>
                <a:ea typeface="Meiryo UI" panose="020B0604030504040204" pitchFamily="34" charset="-128"/>
              </a:rPr>
              <a:t>ライト、カラビナキーホルダー、アルミブランケット、ホイッスル、レインポンチョが入った、緊急災害時に役立つ便利なボトルセットです。もちろんボトルは水筒して利用可能です。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4" name="図 3">
            <a:extLst>
              <a:ext uri="{FF2B5EF4-FFF2-40B4-BE49-F238E27FC236}">
                <a16:creationId xmlns:a16="http://schemas.microsoft.com/office/drawing/2014/main" id="{DB3CCFD6-2435-E9E4-423F-2707294CED60}"/>
              </a:ext>
            </a:extLst>
          </p:cNvPr>
          <p:cNvPicPr>
            <a:picLocks noChangeAspect="1"/>
          </p:cNvPicPr>
          <p:nvPr/>
        </p:nvPicPr>
        <p:blipFill>
          <a:blip r:embed="rId5"/>
          <a:stretch>
            <a:fillRect/>
          </a:stretch>
        </p:blipFill>
        <p:spPr>
          <a:xfrm>
            <a:off x="1012318" y="1389662"/>
            <a:ext cx="2884833" cy="2884833"/>
          </a:xfrm>
          <a:prstGeom prst="rect">
            <a:avLst/>
          </a:prstGeom>
        </p:spPr>
      </p:pic>
    </p:spTree>
    <p:extLst>
      <p:ext uri="{BB962C8B-B14F-4D97-AF65-F5344CB8AC3E}">
        <p14:creationId xmlns:p14="http://schemas.microsoft.com/office/powerpoint/2010/main" val="18906681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モシモニソナエル ワイド</a:t>
            </a:r>
            <a:r>
              <a:rPr lang="en-US" altLang="ja-JP" sz="2000" dirty="0">
                <a:solidFill>
                  <a:schemeClr val="bg1"/>
                </a:solidFill>
                <a:latin typeface="Meiryo UI" panose="020B0604030504040204" pitchFamily="34" charset="-128"/>
                <a:ea typeface="Meiryo UI" panose="020B0604030504040204" pitchFamily="34" charset="-128"/>
              </a:rPr>
              <a:t>FM/AM</a:t>
            </a:r>
            <a:r>
              <a:rPr lang="ja-JP" altLang="en-US" sz="2000" dirty="0">
                <a:solidFill>
                  <a:schemeClr val="bg1"/>
                </a:solidFill>
                <a:latin typeface="Meiryo UI" panose="020B0604030504040204" pitchFamily="34" charset="-128"/>
                <a:ea typeface="Meiryo UI" panose="020B0604030504040204" pitchFamily="34" charset="-128"/>
              </a:rPr>
              <a:t>ラジオ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カラー展開：単色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67×100×34mm</a:t>
            </a:r>
          </a:p>
          <a:p>
            <a:r>
              <a:rPr lang="ja-JP" altLang="en-US" sz="900" dirty="0">
                <a:latin typeface="Meiryo UI" panose="020B0604030504040204" pitchFamily="34" charset="-128"/>
                <a:ea typeface="Meiryo UI" panose="020B0604030504040204" pitchFamily="34" charset="-128"/>
              </a:rPr>
              <a:t>包装：化粧箱</a:t>
            </a:r>
          </a:p>
          <a:p>
            <a:r>
              <a:rPr lang="ja-JP" altLang="en-US" sz="900" dirty="0">
                <a:latin typeface="Meiryo UI" panose="020B0604030504040204" pitchFamily="34" charset="-128"/>
                <a:ea typeface="Meiryo UI" panose="020B0604030504040204" pitchFamily="34" charset="-128"/>
              </a:rPr>
              <a:t>備考：単三乾電池</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本使用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別途</a:t>
            </a:r>
            <a:r>
              <a:rPr lang="en-US" altLang="ja-JP" sz="900" dirty="0">
                <a:latin typeface="Meiryo UI" panose="020B0604030504040204" pitchFamily="34" charset="-128"/>
                <a:ea typeface="Meiryo UI" panose="020B0604030504040204" pitchFamily="34" charset="-128"/>
              </a:rPr>
              <a:t>)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非常時に役立つワイド</a:t>
            </a:r>
            <a:r>
              <a:rPr lang="en-US" altLang="ja-JP" sz="1600" dirty="0">
                <a:latin typeface="Meiryo UI" panose="020B0604030504040204" pitchFamily="34" charset="-128"/>
                <a:ea typeface="Meiryo UI" panose="020B0604030504040204" pitchFamily="34" charset="-128"/>
              </a:rPr>
              <a:t>FM</a:t>
            </a:r>
            <a:r>
              <a:rPr lang="ja-JP" altLang="en-US" sz="1600" dirty="0">
                <a:latin typeface="Meiryo UI" panose="020B0604030504040204" pitchFamily="34" charset="-128"/>
                <a:ea typeface="Meiryo UI" panose="020B0604030504040204" pitchFamily="34" charset="-128"/>
              </a:rPr>
              <a:t>対応の携帯ラジオです。災害時には何よりもまず情報が必要となりますが、これひとつ備えておけば安心です。防災イベントのノベルティ等にもおすすめです。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7B175CF6-1686-C55B-A0CE-902C663B0D39}"/>
              </a:ext>
            </a:extLst>
          </p:cNvPr>
          <p:cNvPicPr>
            <a:picLocks noChangeAspect="1"/>
          </p:cNvPicPr>
          <p:nvPr/>
        </p:nvPicPr>
        <p:blipFill>
          <a:blip r:embed="rId5"/>
          <a:stretch>
            <a:fillRect/>
          </a:stretch>
        </p:blipFill>
        <p:spPr>
          <a:xfrm>
            <a:off x="729698" y="1357054"/>
            <a:ext cx="3578454" cy="3578454"/>
          </a:xfrm>
          <a:prstGeom prst="rect">
            <a:avLst/>
          </a:prstGeom>
        </p:spPr>
      </p:pic>
    </p:spTree>
    <p:extLst>
      <p:ext uri="{BB962C8B-B14F-4D97-AF65-F5344CB8AC3E}">
        <p14:creationId xmlns:p14="http://schemas.microsoft.com/office/powerpoint/2010/main" val="32027114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ポケッタブルレジカゴトート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592350"/>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ポリエステル</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本体／約</a:t>
            </a:r>
            <a:r>
              <a:rPr lang="en-US" altLang="ja-JP" sz="900" dirty="0">
                <a:latin typeface="Meiryo UI" panose="020B0604030504040204" pitchFamily="34" charset="-128"/>
                <a:ea typeface="Meiryo UI" panose="020B0604030504040204" pitchFamily="34" charset="-128"/>
              </a:rPr>
              <a:t>W360×H260×D230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　持ち手／約</a:t>
            </a:r>
            <a:r>
              <a:rPr lang="en-US" altLang="ja-JP" sz="900" dirty="0">
                <a:latin typeface="Meiryo UI" panose="020B0604030504040204" pitchFamily="34" charset="-128"/>
                <a:ea typeface="Meiryo UI" panose="020B0604030504040204" pitchFamily="34" charset="-128"/>
              </a:rPr>
              <a:t>W35×H530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約</a:t>
            </a:r>
            <a:r>
              <a:rPr lang="en-US" altLang="ja-JP" sz="900" dirty="0">
                <a:latin typeface="Meiryo UI" panose="020B0604030504040204" pitchFamily="34" charset="-128"/>
                <a:ea typeface="Meiryo UI" panose="020B0604030504040204" pitchFamily="34" charset="-128"/>
              </a:rPr>
              <a:t>20L</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485401"/>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369985"/>
            <a:ext cx="447446" cy="230832"/>
          </a:xfrm>
          <a:prstGeom prst="rect">
            <a:avLst/>
          </a:prstGeom>
          <a:noFill/>
        </p:spPr>
        <p:txBody>
          <a:bodyPr wrap="square" rtlCol="0">
            <a:spAutoFit/>
          </a:bodyPr>
          <a:lstStyle/>
          <a:p>
            <a:r>
              <a:rPr lang="ja-JP" altLang="en-US" sz="900" dirty="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apple-system"/>
              </a:rPr>
              <a:t>軽くて持ち運びしやすいポケッタブル仕様のレジカゴトートバッグ。巾着サイド部分に切れ目が入っているので、大き目のレジカゴにも設置できて、カゴに入れた荷物を詰め替えなしで持ち運べます。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5" name="Picture 2">
            <a:extLst>
              <a:ext uri="{FF2B5EF4-FFF2-40B4-BE49-F238E27FC236}">
                <a16:creationId xmlns:a16="http://schemas.microsoft.com/office/drawing/2014/main" id="{4422789E-32BB-6A32-D822-93933F3602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6422" y="1507794"/>
            <a:ext cx="3817096" cy="3817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06800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アイスネックリング</a:t>
            </a:r>
            <a:r>
              <a:rPr lang="en-US" altLang="ja-JP" sz="2000" dirty="0">
                <a:solidFill>
                  <a:schemeClr val="bg1"/>
                </a:solidFill>
                <a:latin typeface="Meiryo UI" panose="020B0604030504040204" pitchFamily="34" charset="-128"/>
                <a:ea typeface="Meiryo UI" panose="020B0604030504040204" pitchFamily="34" charset="-128"/>
              </a:rPr>
              <a:t>(EVA</a:t>
            </a:r>
            <a:r>
              <a:rPr lang="ja-JP" altLang="en-US" sz="2000" dirty="0">
                <a:solidFill>
                  <a:schemeClr val="bg1"/>
                </a:solidFill>
                <a:latin typeface="Meiryo UI" panose="020B0604030504040204" pitchFamily="34" charset="-128"/>
                <a:ea typeface="Meiryo UI" panose="020B0604030504040204" pitchFamily="34" charset="-128"/>
              </a:rPr>
              <a:t>ポーチ付</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本体／（外側）</a:t>
            </a:r>
            <a:r>
              <a:rPr lang="en-US" altLang="ja-JP" sz="900" dirty="0">
                <a:latin typeface="Meiryo UI" panose="020B0604030504040204" pitchFamily="34" charset="-128"/>
                <a:ea typeface="Meiryo UI" panose="020B0604030504040204" pitchFamily="34" charset="-128"/>
              </a:rPr>
              <a:t>TPU</a:t>
            </a:r>
            <a:r>
              <a:rPr lang="ja-JP" altLang="en-US" sz="900" dirty="0">
                <a:latin typeface="Meiryo UI" panose="020B0604030504040204" pitchFamily="34" charset="-128"/>
                <a:ea typeface="Meiryo UI" panose="020B0604030504040204" pitchFamily="34" charset="-128"/>
              </a:rPr>
              <a:t>（内容物）</a:t>
            </a:r>
            <a:r>
              <a:rPr lang="en-US" altLang="ja-JP" sz="900" dirty="0">
                <a:latin typeface="Meiryo UI" panose="020B0604030504040204" pitchFamily="34" charset="-128"/>
                <a:ea typeface="Meiryo UI" panose="020B0604030504040204" pitchFamily="34" charset="-128"/>
              </a:rPr>
              <a:t>PCM</a:t>
            </a:r>
            <a:r>
              <a:rPr lang="ja-JP" altLang="en-US" sz="900" dirty="0">
                <a:latin typeface="Meiryo UI" panose="020B0604030504040204" pitchFamily="34" charset="-128"/>
                <a:ea typeface="Meiryo UI" panose="020B0604030504040204" pitchFamily="34" charset="-128"/>
              </a:rPr>
              <a:t>　　ポーチ／</a:t>
            </a:r>
            <a:r>
              <a:rPr lang="en-US" altLang="ja-JP" sz="900" dirty="0">
                <a:latin typeface="Meiryo UI" panose="020B0604030504040204" pitchFamily="34" charset="-128"/>
                <a:ea typeface="Meiryo UI" panose="020B0604030504040204" pitchFamily="34" charset="-128"/>
              </a:rPr>
              <a:t>EVA</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本体／首回り約</a:t>
            </a:r>
            <a:r>
              <a:rPr lang="en-US" altLang="ja-JP" sz="900" dirty="0">
                <a:latin typeface="Meiryo UI" panose="020B0604030504040204" pitchFamily="34" charset="-128"/>
                <a:ea typeface="Meiryo UI" panose="020B0604030504040204" pitchFamily="34" charset="-128"/>
              </a:rPr>
              <a:t>320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EVA</a:t>
            </a:r>
            <a:r>
              <a:rPr lang="ja-JP" altLang="en-US" sz="900" dirty="0">
                <a:latin typeface="Meiryo UI" panose="020B0604030504040204" pitchFamily="34" charset="-128"/>
                <a:ea typeface="Meiryo UI" panose="020B0604030504040204" pitchFamily="34" charset="-128"/>
              </a:rPr>
              <a:t>ポーチ／約</a:t>
            </a:r>
            <a:r>
              <a:rPr lang="en-US" altLang="ja-JP" sz="900" dirty="0">
                <a:latin typeface="Meiryo UI" panose="020B0604030504040204" pitchFamily="34" charset="-128"/>
                <a:ea typeface="Meiryo UI" panose="020B0604030504040204" pitchFamily="34" charset="-128"/>
              </a:rPr>
              <a:t>W185×H195</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付属品</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取説付</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HDPE</a:t>
            </a:r>
            <a:r>
              <a:rPr lang="ja-JP" altLang="en-US" sz="900" dirty="0">
                <a:latin typeface="Meiryo UI" panose="020B0604030504040204" pitchFamily="34" charset="-128"/>
                <a:ea typeface="Meiryo UI" panose="020B0604030504040204" pitchFamily="34" charset="-128"/>
              </a:rPr>
              <a:t>袋</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53280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apple-system"/>
              </a:rPr>
              <a:t>真夏の熱中症対策にオススメのアイスネックリング。冷蔵庫・冷凍庫・冷水でリングを冷やせばくり返し何度も使用することができます。冷やしたリングを収納して持ち歩ける専用ポーチ付きです。</a:t>
            </a:r>
          </a:p>
          <a:p>
            <a:pPr algn="just">
              <a:lnSpc>
                <a:spcPts val="2400"/>
              </a:lnSpc>
            </a:pPr>
            <a:endParaRPr lang="ja-JP" altLang="en-US" sz="1600" b="0" i="0" dirty="0">
              <a:solidFill>
                <a:srgbClr val="333333"/>
              </a:solidFill>
              <a:effectLst/>
              <a:highlight>
                <a:srgbClr val="FFFFFF"/>
              </a:highlight>
              <a:latin typeface="-apple-system"/>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30" name="Picture 6">
            <a:extLst>
              <a:ext uri="{FF2B5EF4-FFF2-40B4-BE49-F238E27FC236}">
                <a16:creationId xmlns:a16="http://schemas.microsoft.com/office/drawing/2014/main" id="{3ADCF03B-3EC6-5EF1-D83D-B8C6D082AEF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0859" y="1486949"/>
            <a:ext cx="3485099" cy="3485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55482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倒れてもこぼれないサーモタンブラー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ABS､</a:t>
            </a:r>
            <a:r>
              <a:rPr lang="ja-JP" altLang="en-US" sz="900">
                <a:latin typeface="Meiryo UI" panose="020B0604030504040204" pitchFamily="34" charset="-128"/>
                <a:ea typeface="Meiryo UI" panose="020B0604030504040204" pitchFamily="34" charset="-128"/>
              </a:rPr>
              <a:t>シリコーンゴム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Φ72×140</a:t>
            </a:r>
            <a:r>
              <a:rPr lang="en-US" altLang="ja-JP" sz="900" dirty="0">
                <a:latin typeface="Meiryo UI" panose="020B0604030504040204" pitchFamily="34" charset="-128"/>
                <a:ea typeface="Meiryo UI" panose="020B0604030504040204" pitchFamily="34" charset="-128"/>
              </a:rPr>
              <a:t>mm </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280ml</a:t>
            </a:r>
          </a:p>
          <a:p>
            <a:r>
              <a:rPr lang="ja-JP" altLang="en-US" sz="900">
                <a:latin typeface="Meiryo UI" panose="020B0604030504040204" pitchFamily="34" charset="-128"/>
                <a:ea typeface="Meiryo UI" panose="020B0604030504040204" pitchFamily="34" charset="-128"/>
              </a:rPr>
              <a:t>機</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能：本体耐熱温度</a:t>
            </a:r>
            <a:r>
              <a:rPr lang="en-US" altLang="ja-JP" sz="900" dirty="0">
                <a:latin typeface="Meiryo UI" panose="020B0604030504040204" pitchFamily="34" charset="-128"/>
                <a:ea typeface="Meiryo UI" panose="020B0604030504040204" pitchFamily="34" charset="-128"/>
              </a:rPr>
              <a:t>80℃</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考：レッド・ネイビー・ブラック・ホワイト</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食品衛生検査済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倒しても中身をこぼさない上、断熱材入りで保温保冷効果のある便利なサーモタンブラーです。シンプルな見た目ですがカラーバリエーションは全</a:t>
            </a:r>
            <a:r>
              <a:rPr lang="en-US" altLang="ja-JP" sz="1600" dirty="0">
                <a:latin typeface="Meiryo UI" panose="020B0604030504040204" pitchFamily="34" charset="-128"/>
                <a:ea typeface="Meiryo UI" panose="020B0604030504040204" pitchFamily="34" charset="-128"/>
              </a:rPr>
              <a:t>4</a:t>
            </a:r>
            <a:r>
              <a:rPr lang="ja-JP" altLang="en-US" sz="1600">
                <a:latin typeface="Meiryo UI" panose="020B0604030504040204" pitchFamily="34" charset="-128"/>
                <a:ea typeface="Meiryo UI" panose="020B0604030504040204" pitchFamily="34" charset="-128"/>
              </a:rPr>
              <a:t>色ありますので、名入れ用におすすめです！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2540FF95-A19B-4E49-85A9-35C831347237}"/>
              </a:ext>
            </a:extLst>
          </p:cNvPr>
          <p:cNvPicPr>
            <a:picLocks noChangeAspect="1"/>
          </p:cNvPicPr>
          <p:nvPr/>
        </p:nvPicPr>
        <p:blipFill>
          <a:blip r:embed="rId5"/>
          <a:stretch>
            <a:fillRect/>
          </a:stretch>
        </p:blipFill>
        <p:spPr>
          <a:xfrm>
            <a:off x="656449" y="1491895"/>
            <a:ext cx="3696641" cy="3518131"/>
          </a:xfrm>
          <a:prstGeom prst="rect">
            <a:avLst/>
          </a:prstGeom>
        </p:spPr>
      </p:pic>
    </p:spTree>
    <p:extLst>
      <p:ext uri="{BB962C8B-B14F-4D97-AF65-F5344CB8AC3E}">
        <p14:creationId xmlns:p14="http://schemas.microsoft.com/office/powerpoint/2010/main" val="9751143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エコモ・フワリエ 保冷温買い物カゴバッグ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a:t>
            </a:r>
          </a:p>
          <a:p>
            <a:r>
              <a:rPr lang="ja-JP" altLang="en-US" sz="900" dirty="0">
                <a:latin typeface="Meiryo UI" panose="020B0604030504040204" pitchFamily="34" charset="-128"/>
                <a:ea typeface="Meiryo UI" panose="020B0604030504040204" pitchFamily="34" charset="-128"/>
              </a:rPr>
              <a:t>サイズ：使用時</a:t>
            </a:r>
            <a:r>
              <a:rPr lang="en-US" altLang="ja-JP" sz="900" dirty="0">
                <a:latin typeface="Meiryo UI" panose="020B0604030504040204" pitchFamily="34" charset="-128"/>
                <a:ea typeface="Meiryo UI" panose="020B0604030504040204" pitchFamily="34" charset="-128"/>
              </a:rPr>
              <a:t>/260×355×255mm</a:t>
            </a:r>
            <a:r>
              <a:rPr lang="ja-JP" altLang="en-US" sz="900" dirty="0">
                <a:latin typeface="Meiryo UI" panose="020B0604030504040204" pitchFamily="34" charset="-128"/>
                <a:ea typeface="Meiryo UI" panose="020B0604030504040204" pitchFamily="34" charset="-128"/>
              </a:rPr>
              <a:t>、収納時</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φ80×220mm</a:t>
            </a:r>
          </a:p>
          <a:p>
            <a:r>
              <a:rPr lang="ja-JP" altLang="en-US" sz="900" dirty="0">
                <a:latin typeface="Meiryo UI" panose="020B0604030504040204" pitchFamily="34" charset="-128"/>
                <a:ea typeface="Meiryo UI" panose="020B0604030504040204" pitchFamily="34" charset="-128"/>
              </a:rPr>
              <a:t>包装：包装袋</a:t>
            </a:r>
          </a:p>
          <a:p>
            <a:r>
              <a:rPr lang="ja-JP" altLang="en-US" sz="900" dirty="0">
                <a:latin typeface="Meiryo UI" panose="020B0604030504040204" pitchFamily="34" charset="-128"/>
                <a:ea typeface="Meiryo UI" panose="020B0604030504040204" pitchFamily="34" charset="-128"/>
              </a:rPr>
              <a:t>生産国：中国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スーパーの買い物カゴにぴったりセットできるカゴバッグ。内側をシルバーコーティングしているため保冷温効果に優れており、またコンパクトにたためて持ち歩ける点も高ポイントです。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3" name="図 32">
            <a:extLst>
              <a:ext uri="{FF2B5EF4-FFF2-40B4-BE49-F238E27FC236}">
                <a16:creationId xmlns:a16="http://schemas.microsoft.com/office/drawing/2014/main" id="{FAB19317-1E24-B1E3-08D9-DFC3AFC9A262}"/>
              </a:ext>
            </a:extLst>
          </p:cNvPr>
          <p:cNvPicPr>
            <a:picLocks noChangeAspect="1"/>
          </p:cNvPicPr>
          <p:nvPr/>
        </p:nvPicPr>
        <p:blipFill>
          <a:blip r:embed="rId5"/>
          <a:stretch>
            <a:fillRect/>
          </a:stretch>
        </p:blipFill>
        <p:spPr>
          <a:xfrm>
            <a:off x="599545" y="1374510"/>
            <a:ext cx="3655246" cy="3655246"/>
          </a:xfrm>
          <a:prstGeom prst="rect">
            <a:avLst/>
          </a:prstGeom>
        </p:spPr>
      </p:pic>
    </p:spTree>
    <p:extLst>
      <p:ext uri="{BB962C8B-B14F-4D97-AF65-F5344CB8AC3E}">
        <p14:creationId xmlns:p14="http://schemas.microsoft.com/office/powerpoint/2010/main" val="34448860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ポータブル</a:t>
            </a:r>
            <a:r>
              <a:rPr lang="en-US" altLang="ja-JP" sz="2000" dirty="0">
                <a:solidFill>
                  <a:schemeClr val="bg1"/>
                </a:solidFill>
                <a:latin typeface="Meiryo UI" panose="020B0604030504040204" pitchFamily="34" charset="-128"/>
                <a:ea typeface="Meiryo UI" panose="020B0604030504040204" pitchFamily="34" charset="-128"/>
              </a:rPr>
              <a:t>&amp;</a:t>
            </a:r>
            <a:r>
              <a:rPr lang="ja-JP" altLang="en-US" sz="2000">
                <a:solidFill>
                  <a:schemeClr val="bg1"/>
                </a:solidFill>
                <a:latin typeface="Meiryo UI" panose="020B0604030504040204" pitchFamily="34" charset="-128"/>
                <a:ea typeface="Meiryo UI" panose="020B0604030504040204" pitchFamily="34" charset="-128"/>
              </a:rPr>
              <a:t>スタンドファン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AS</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PC</a:t>
            </a:r>
            <a:r>
              <a:rPr lang="ja-JP" altLang="en-US" sz="900">
                <a:latin typeface="Meiryo UI" panose="020B0604030504040204" pitchFamily="34" charset="-128"/>
                <a:ea typeface="Meiryo UI" panose="020B0604030504040204" pitchFamily="34" charset="-128"/>
              </a:rPr>
              <a:t>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73×148×22mm</a:t>
            </a:r>
            <a:r>
              <a:rPr lang="ja-JP" altLang="en-US" sz="900">
                <a:latin typeface="Meiryo UI" panose="020B0604030504040204" pitchFamily="34" charset="-128"/>
                <a:ea typeface="Meiryo UI" panose="020B0604030504040204" pitchFamily="34" charset="-128"/>
              </a:rPr>
              <a:t>（包装形態：エアパッキン</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考：単</a:t>
            </a:r>
            <a:r>
              <a:rPr lang="en-US" altLang="ja-JP" sz="900" dirty="0">
                <a:latin typeface="Meiryo UI" panose="020B0604030504040204" pitchFamily="34" charset="-128"/>
                <a:ea typeface="Meiryo UI" panose="020B0604030504040204" pitchFamily="34" charset="-128"/>
              </a:rPr>
              <a:t>4</a:t>
            </a:r>
            <a:r>
              <a:rPr lang="ja-JP" altLang="en-US" sz="900">
                <a:latin typeface="Meiryo UI" panose="020B0604030504040204" pitchFamily="34" charset="-128"/>
                <a:ea typeface="Meiryo UI" panose="020B0604030504040204" pitchFamily="34" charset="-128"/>
              </a:rPr>
              <a:t>乾電池</a:t>
            </a:r>
            <a:r>
              <a:rPr lang="en-US" altLang="ja-JP" sz="900" dirty="0">
                <a:latin typeface="Meiryo UI" panose="020B0604030504040204" pitchFamily="34" charset="-128"/>
                <a:ea typeface="Meiryo UI" panose="020B0604030504040204" pitchFamily="34" charset="-128"/>
              </a:rPr>
              <a:t>×3</a:t>
            </a:r>
            <a:r>
              <a:rPr lang="ja-JP" altLang="en-US" sz="900">
                <a:latin typeface="Meiryo UI" panose="020B0604030504040204" pitchFamily="34" charset="-128"/>
                <a:ea typeface="Meiryo UI" panose="020B0604030504040204" pitchFamily="34" charset="-128"/>
              </a:rPr>
              <a:t>本</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別売</a:t>
            </a:r>
            <a:r>
              <a:rPr lang="en-US" altLang="ja-JP" sz="900" dirty="0">
                <a:latin typeface="Meiryo UI" panose="020B0604030504040204" pitchFamily="34" charset="-128"/>
                <a:ea typeface="Meiryo UI" panose="020B0604030504040204" pitchFamily="34" charset="-128"/>
              </a:rPr>
              <a:t>)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屋外で手に持って使っても、デスク上で立てて置いても使える便利なファンです。乾電池式のため充電する手間いらずがポイント。夏場の屋外イベントのノベルティ用などに是非ご活用ください。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432B1B4B-34E5-07FD-6948-66A0293A1F31}"/>
              </a:ext>
            </a:extLst>
          </p:cNvPr>
          <p:cNvPicPr>
            <a:picLocks noChangeAspect="1"/>
          </p:cNvPicPr>
          <p:nvPr/>
        </p:nvPicPr>
        <p:blipFill>
          <a:blip r:embed="rId5"/>
          <a:stretch>
            <a:fillRect/>
          </a:stretch>
        </p:blipFill>
        <p:spPr>
          <a:xfrm>
            <a:off x="711085" y="1371901"/>
            <a:ext cx="3649980" cy="3649980"/>
          </a:xfrm>
          <a:prstGeom prst="rect">
            <a:avLst/>
          </a:prstGeom>
        </p:spPr>
      </p:pic>
    </p:spTree>
    <p:extLst>
      <p:ext uri="{BB962C8B-B14F-4D97-AF65-F5344CB8AC3E}">
        <p14:creationId xmlns:p14="http://schemas.microsoft.com/office/powerpoint/2010/main" val="507138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クルリト マルシェバッグ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カラー展開：ネイビー、チャコールブラック、グレー、ミントブルー、セージグリーン、スモークピンク</a:t>
            </a:r>
          </a:p>
          <a:p>
            <a:r>
              <a:rPr lang="ja-JP" altLang="en-US" sz="900" dirty="0">
                <a:latin typeface="Meiryo UI" panose="020B0604030504040204" pitchFamily="34" charset="-128"/>
                <a:ea typeface="Meiryo UI" panose="020B0604030504040204" pitchFamily="34" charset="-128"/>
              </a:rPr>
              <a:t>素材：ポリエステル</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510×350×φ200(mm)</a:t>
            </a:r>
            <a:r>
              <a:rPr lang="ja-JP" altLang="en-US" sz="900" dirty="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55×360(mm)</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18L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くすみカラーでおしゃれな形状のマルシェバッグ。くるりと丸めてゴムバンドで留めればコンパクトにまとまるので、食料品や日用品の買出し用エコバッグに最適です。特典や景品として重宝します。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8" name="図 67">
            <a:extLst>
              <a:ext uri="{FF2B5EF4-FFF2-40B4-BE49-F238E27FC236}">
                <a16:creationId xmlns:a16="http://schemas.microsoft.com/office/drawing/2014/main" id="{26E902C1-DFFD-CD82-02AE-6DC9DEF4CB4B}"/>
              </a:ext>
            </a:extLst>
          </p:cNvPr>
          <p:cNvPicPr>
            <a:picLocks noChangeAspect="1"/>
          </p:cNvPicPr>
          <p:nvPr/>
        </p:nvPicPr>
        <p:blipFill>
          <a:blip r:embed="rId5"/>
          <a:stretch>
            <a:fillRect/>
          </a:stretch>
        </p:blipFill>
        <p:spPr>
          <a:xfrm>
            <a:off x="733228" y="1379507"/>
            <a:ext cx="3550831" cy="3550831"/>
          </a:xfrm>
          <a:prstGeom prst="rect">
            <a:avLst/>
          </a:prstGeom>
        </p:spPr>
      </p:pic>
    </p:spTree>
    <p:extLst>
      <p:ext uri="{BB962C8B-B14F-4D97-AF65-F5344CB8AC3E}">
        <p14:creationId xmlns:p14="http://schemas.microsoft.com/office/powerpoint/2010/main" val="8508712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アルミハンギングボトル</a:t>
            </a:r>
            <a:r>
              <a:rPr lang="en-US" altLang="ja-JP" sz="2000" dirty="0">
                <a:solidFill>
                  <a:schemeClr val="bg1"/>
                </a:solidFill>
                <a:latin typeface="Meiryo UI" panose="020B0604030504040204" pitchFamily="34" charset="-128"/>
                <a:ea typeface="Meiryo UI" panose="020B0604030504040204" pitchFamily="34" charset="-128"/>
              </a:rPr>
              <a:t>(L)</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925511"/>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カラー展開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マットシルバー</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マットブラック</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マットホワイト</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素材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アルミ、</a:t>
            </a:r>
            <a:r>
              <a:rPr lang="en-US" altLang="ja-JP" sz="900" spc="200" dirty="0">
                <a:latin typeface="Meiryo UI" panose="020B0604030504040204" pitchFamily="34" charset="-128"/>
                <a:ea typeface="Meiryo UI" panose="020B0604030504040204" pitchFamily="34" charset="-128"/>
              </a:rPr>
              <a:t>PP</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a:t>
            </a:r>
            <a:r>
              <a:rPr lang="en-US" altLang="ja-JP" sz="900" spc="200" dirty="0">
                <a:latin typeface="Meiryo UI" panose="020B0604030504040204" pitchFamily="34" charset="-128"/>
                <a:ea typeface="Meiryo UI" panose="020B0604030504040204" pitchFamily="34" charset="-128"/>
              </a:rPr>
              <a:t>φ70×192(mm)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容量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a:t>
            </a:r>
            <a:r>
              <a:rPr lang="en-US" altLang="ja-JP" sz="900" spc="200" dirty="0">
                <a:latin typeface="Meiryo UI" panose="020B0604030504040204" pitchFamily="34" charset="-128"/>
                <a:ea typeface="Meiryo UI" panose="020B0604030504040204" pitchFamily="34" charset="-128"/>
              </a:rPr>
              <a:t>500ml</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包装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エアパッキン、紙箱</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備考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取説付</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紙箱面</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、食品衛生検査済</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en-US" altLang="ja-JP" sz="1600" b="0" i="0" dirty="0">
                <a:solidFill>
                  <a:srgbClr val="333333"/>
                </a:solidFill>
                <a:effectLst/>
                <a:latin typeface="-apple-system"/>
              </a:rPr>
              <a:t>L</a:t>
            </a:r>
            <a:r>
              <a:rPr lang="ja-JP" altLang="en-US" sz="1600" b="0" i="0" dirty="0">
                <a:solidFill>
                  <a:srgbClr val="333333"/>
                </a:solidFill>
                <a:effectLst/>
                <a:latin typeface="-apple-system"/>
              </a:rPr>
              <a:t>サイズ</a:t>
            </a:r>
            <a:r>
              <a:rPr lang="en-US" altLang="ja-JP" sz="1600" b="0" i="0" dirty="0">
                <a:solidFill>
                  <a:srgbClr val="333333"/>
                </a:solidFill>
                <a:effectLst/>
                <a:latin typeface="-apple-system"/>
              </a:rPr>
              <a:t>500ml</a:t>
            </a:r>
            <a:r>
              <a:rPr lang="ja-JP" altLang="en-US" sz="1600" b="0" i="0" dirty="0">
                <a:solidFill>
                  <a:srgbClr val="333333"/>
                </a:solidFill>
                <a:effectLst/>
                <a:latin typeface="-apple-system"/>
              </a:rPr>
              <a:t>サイズのシンプルでマットな質感が非常にクールなアルミボトルです。キャップ部分がカラビナになっているため、アウトドアでも日常でも持ち歩きやすくてグッドです！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40" name="Picture 16">
            <a:extLst>
              <a:ext uri="{FF2B5EF4-FFF2-40B4-BE49-F238E27FC236}">
                <a16:creationId xmlns:a16="http://schemas.microsoft.com/office/drawing/2014/main" id="{562CF636-6F71-8355-1943-AAC4CD778A2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6915" b="11746"/>
          <a:stretch/>
        </p:blipFill>
        <p:spPr bwMode="auto">
          <a:xfrm>
            <a:off x="497351" y="1787250"/>
            <a:ext cx="4032250" cy="2876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59813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いつもみまもる・ポータブル防災</a:t>
            </a:r>
            <a:r>
              <a:rPr lang="en-US" altLang="ja-JP" sz="2000" dirty="0">
                <a:solidFill>
                  <a:schemeClr val="bg1"/>
                </a:solidFill>
                <a:latin typeface="Meiryo UI" panose="020B0604030504040204" pitchFamily="34" charset="-128"/>
                <a:ea typeface="Meiryo UI" panose="020B0604030504040204" pitchFamily="34" charset="-128"/>
              </a:rPr>
              <a:t>11</a:t>
            </a:r>
            <a:r>
              <a:rPr lang="ja-JP" altLang="en-US" sz="2000" dirty="0">
                <a:solidFill>
                  <a:schemeClr val="bg1"/>
                </a:solidFill>
                <a:latin typeface="Meiryo UI" panose="020B0604030504040204" pitchFamily="34" charset="-128"/>
                <a:ea typeface="Meiryo UI" panose="020B0604030504040204" pitchFamily="34" charset="-128"/>
              </a:rPr>
              <a:t>点セット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サイズ：持出し巾着</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220×170mm</a:t>
            </a:r>
          </a:p>
          <a:p>
            <a:r>
              <a:rPr lang="ja-JP" altLang="en-US" sz="900" dirty="0">
                <a:latin typeface="Meiryo UI" panose="020B0604030504040204" pitchFamily="34" charset="-128"/>
                <a:ea typeface="Meiryo UI" panose="020B0604030504040204" pitchFamily="34" charset="-128"/>
              </a:rPr>
              <a:t>包装：ポリ袋入</a:t>
            </a:r>
          </a:p>
          <a:p>
            <a:r>
              <a:rPr lang="ja-JP" altLang="en-US" sz="900" dirty="0">
                <a:latin typeface="Meiryo UI" panose="020B0604030504040204" pitchFamily="34" charset="-128"/>
                <a:ea typeface="Meiryo UI" panose="020B0604030504040204" pitchFamily="34" charset="-128"/>
              </a:rPr>
              <a:t>備考：名入れ可能セット内容</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持出し巾着、緊急簡易トイレ、アルミブランケット、水に流せるペーパー、ウェットティッシュ、綿棒、ワンタッチホータイ、ばんそうこう、ミニカイロ、</a:t>
            </a:r>
            <a:r>
              <a:rPr lang="en-US" altLang="ja-JP" sz="900" dirty="0">
                <a:latin typeface="Meiryo UI" panose="020B0604030504040204" pitchFamily="34" charset="-128"/>
                <a:ea typeface="Meiryo UI" panose="020B0604030504040204" pitchFamily="34" charset="-128"/>
              </a:rPr>
              <a:t>3D</a:t>
            </a:r>
            <a:r>
              <a:rPr lang="ja-JP" altLang="en-US" sz="900" dirty="0">
                <a:latin typeface="Meiryo UI" panose="020B0604030504040204" pitchFamily="34" charset="-128"/>
                <a:ea typeface="Meiryo UI" panose="020B0604030504040204" pitchFamily="34" charset="-128"/>
              </a:rPr>
              <a:t>マスク、ホイッスル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商品のセット内容、パッケージのデザインが変更になる場合がございます。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緊急簡易トイレやアルミブランケット、ミニカイロなど、いざという時にあると助けるアイテムが</a:t>
            </a:r>
            <a:r>
              <a:rPr lang="en-US" altLang="ja-JP" sz="1600" dirty="0"/>
              <a:t>11</a:t>
            </a:r>
            <a:r>
              <a:rPr lang="ja-JP" altLang="en-US" sz="1600" dirty="0"/>
              <a:t>点詰め合わされた緊急避難用のセット。防災イベントのノベルティ用や特典用などにおすすめ。</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1" name="図 30">
            <a:extLst>
              <a:ext uri="{FF2B5EF4-FFF2-40B4-BE49-F238E27FC236}">
                <a16:creationId xmlns:a16="http://schemas.microsoft.com/office/drawing/2014/main" id="{61F5475D-CF60-1D27-2016-A169C4265FAF}"/>
              </a:ext>
            </a:extLst>
          </p:cNvPr>
          <p:cNvPicPr>
            <a:picLocks noChangeAspect="1"/>
          </p:cNvPicPr>
          <p:nvPr/>
        </p:nvPicPr>
        <p:blipFill>
          <a:blip r:embed="rId5"/>
          <a:stretch>
            <a:fillRect/>
          </a:stretch>
        </p:blipFill>
        <p:spPr>
          <a:xfrm>
            <a:off x="680266" y="1396801"/>
            <a:ext cx="3590620" cy="3590620"/>
          </a:xfrm>
          <a:prstGeom prst="rect">
            <a:avLst/>
          </a:prstGeom>
        </p:spPr>
      </p:pic>
    </p:spTree>
    <p:extLst>
      <p:ext uri="{BB962C8B-B14F-4D97-AF65-F5344CB8AC3E}">
        <p14:creationId xmlns:p14="http://schemas.microsoft.com/office/powerpoint/2010/main" val="23103265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ポータブル首かけハンディファン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PP </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78×145×70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包装：エアパッキン、紙箱</a:t>
            </a:r>
          </a:p>
          <a:p>
            <a:r>
              <a:rPr lang="ja-JP" altLang="en-US" sz="900" dirty="0">
                <a:latin typeface="Meiryo UI" panose="020B0604030504040204" pitchFamily="34" charset="-128"/>
                <a:ea typeface="Meiryo UI" panose="020B0604030504040204" pitchFamily="34" charset="-128"/>
              </a:rPr>
              <a:t>注意事項：単</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乾電池</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本</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別売</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備考：単</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乾電池</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本</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別売</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ネックストラップ付きで首から下げて使用することも可能なハンディファン。またデスク上に置いてスタンドファンとしても利用できてとっても便利！全</a:t>
            </a:r>
            <a:r>
              <a:rPr lang="en-US" altLang="ja-JP" sz="1600" dirty="0"/>
              <a:t>4</a:t>
            </a:r>
            <a:r>
              <a:rPr lang="ja-JP" altLang="en-US" sz="1600" dirty="0"/>
              <a:t>色展開から選択可能です。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86C3D2B8-7E73-9B47-E485-A2FDB626F371}"/>
              </a:ext>
            </a:extLst>
          </p:cNvPr>
          <p:cNvPicPr>
            <a:picLocks noChangeAspect="1"/>
          </p:cNvPicPr>
          <p:nvPr/>
        </p:nvPicPr>
        <p:blipFill>
          <a:blip r:embed="rId5"/>
          <a:stretch>
            <a:fillRect/>
          </a:stretch>
        </p:blipFill>
        <p:spPr>
          <a:xfrm>
            <a:off x="718963" y="1406573"/>
            <a:ext cx="3541635" cy="3541635"/>
          </a:xfrm>
          <a:prstGeom prst="rect">
            <a:avLst/>
          </a:prstGeom>
        </p:spPr>
      </p:pic>
    </p:spTree>
    <p:extLst>
      <p:ext uri="{BB962C8B-B14F-4D97-AF65-F5344CB8AC3E}">
        <p14:creationId xmlns:p14="http://schemas.microsoft.com/office/powerpoint/2010/main" val="25487994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目盛り付フロストボトル</a:t>
            </a:r>
            <a:r>
              <a:rPr lang="en-US" altLang="ja-JP" sz="2000" dirty="0">
                <a:solidFill>
                  <a:schemeClr val="bg1"/>
                </a:solidFill>
                <a:latin typeface="Meiryo UI" panose="020B0604030504040204" pitchFamily="34" charset="-128"/>
                <a:ea typeface="Meiryo UI" panose="020B0604030504040204" pitchFamily="34" charset="-128"/>
              </a:rPr>
              <a:t>570ml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カラー展開：ブルー</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クリア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グリーン</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ピンク</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AS</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Φ66×H213(mm)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570ml</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PE</a:t>
            </a:r>
            <a:r>
              <a:rPr lang="ja-JP" altLang="en-US" sz="900" dirty="0">
                <a:latin typeface="Meiryo UI" panose="020B0604030504040204" pitchFamily="34" charset="-128"/>
                <a:ea typeface="Meiryo UI" panose="020B0604030504040204" pitchFamily="34" charset="-128"/>
              </a:rPr>
              <a:t>袋、紙箱</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、食品衛生検査済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ml</a:t>
            </a:r>
            <a:r>
              <a:rPr lang="ja-JP" altLang="en-US" sz="1600" dirty="0"/>
              <a:t>単位の目盛りがついた、</a:t>
            </a:r>
            <a:r>
              <a:rPr lang="en-US" altLang="ja-JP" sz="1600" dirty="0"/>
              <a:t>570ml</a:t>
            </a:r>
            <a:r>
              <a:rPr lang="ja-JP" altLang="en-US" sz="1600" dirty="0"/>
              <a:t>サイズのフロストボトル。スポーツの際に、容量目盛りを確認しながら、定期的な水分補給ができます。スポーツジムの入会特典に最適です。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068191CD-0D61-09BE-7F29-9E8FD31C18BF}"/>
              </a:ext>
            </a:extLst>
          </p:cNvPr>
          <p:cNvPicPr>
            <a:picLocks noChangeAspect="1"/>
          </p:cNvPicPr>
          <p:nvPr/>
        </p:nvPicPr>
        <p:blipFill>
          <a:blip r:embed="rId5"/>
          <a:stretch>
            <a:fillRect/>
          </a:stretch>
        </p:blipFill>
        <p:spPr>
          <a:xfrm>
            <a:off x="701270" y="1389447"/>
            <a:ext cx="3499931" cy="3499931"/>
          </a:xfrm>
          <a:prstGeom prst="rect">
            <a:avLst/>
          </a:prstGeom>
        </p:spPr>
      </p:pic>
    </p:spTree>
    <p:extLst>
      <p:ext uri="{BB962C8B-B14F-4D97-AF65-F5344CB8AC3E}">
        <p14:creationId xmlns:p14="http://schemas.microsoft.com/office/powerpoint/2010/main" val="28257042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グラデーションサーモタンブラー </a:t>
            </a:r>
            <a:r>
              <a:rPr lang="en-US" altLang="ja-JP" sz="2000" dirty="0">
                <a:solidFill>
                  <a:schemeClr val="bg1"/>
                </a:solidFill>
                <a:latin typeface="Meiryo UI" panose="020B0604030504040204" pitchFamily="34" charset="-128"/>
                <a:ea typeface="Meiryo UI" panose="020B0604030504040204" pitchFamily="34" charset="-128"/>
              </a:rPr>
              <a:t>330ml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pPr>
              <a:tabLst>
                <a:tab pos="542925" algn="l"/>
                <a:tab pos="715963" algn="l"/>
              </a:tabLst>
            </a:pPr>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素材：ステンレス</a:t>
            </a:r>
            <a:r>
              <a:rPr lang="en-US" altLang="ja-JP" sz="900" dirty="0">
                <a:latin typeface="Meiryo UI" panose="020B0604030504040204" pitchFamily="34" charset="-128"/>
                <a:ea typeface="Meiryo UI" panose="020B0604030504040204" pitchFamily="34" charset="-128"/>
              </a:rPr>
              <a:t>(18-8) </a:t>
            </a:r>
            <a:r>
              <a:rPr lang="ja-JP" altLang="en-US" sz="900" dirty="0">
                <a:latin typeface="Meiryo UI" panose="020B0604030504040204" pitchFamily="34" charset="-128"/>
                <a:ea typeface="Meiryo UI" panose="020B0604030504040204" pitchFamily="34" charset="-128"/>
              </a:rPr>
              <a:t>他</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Φ83×108(mm)</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330ml</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PE</a:t>
            </a:r>
            <a:r>
              <a:rPr lang="ja-JP" altLang="en-US" sz="900" dirty="0">
                <a:latin typeface="Meiryo UI" panose="020B0604030504040204" pitchFamily="34" charset="-128"/>
                <a:ea typeface="Meiryo UI" panose="020B0604030504040204" pitchFamily="34" charset="-128"/>
              </a:rPr>
              <a:t>袋、紙箱</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975"/>
          </a:xfrm>
          <a:prstGeom prst="rect">
            <a:avLst/>
          </a:prstGeom>
          <a:noFill/>
        </p:spPr>
        <p:txBody>
          <a:bodyPr wrap="square" lIns="0" tIns="46800" rIns="0" spcCol="360000" rtlCol="0">
            <a:spAutoFit/>
          </a:bodyPr>
          <a:lstStyle/>
          <a:p>
            <a:pPr algn="just">
              <a:lnSpc>
                <a:spcPts val="2400"/>
              </a:lnSpc>
            </a:pPr>
            <a:r>
              <a:rPr lang="en-US" altLang="ja-JP" sz="1600" b="0" i="0" dirty="0">
                <a:solidFill>
                  <a:srgbClr val="333333"/>
                </a:solidFill>
                <a:effectLst/>
                <a:highlight>
                  <a:srgbClr val="FFFFFF"/>
                </a:highlight>
                <a:latin typeface="+mn-ea"/>
              </a:rPr>
              <a:t>330ml</a:t>
            </a:r>
            <a:r>
              <a:rPr lang="ja-JP" altLang="en-US" sz="1600" b="0" i="0" dirty="0">
                <a:solidFill>
                  <a:srgbClr val="333333"/>
                </a:solidFill>
                <a:effectLst/>
                <a:highlight>
                  <a:srgbClr val="FFFFFF"/>
                </a:highlight>
                <a:latin typeface="+mn-ea"/>
              </a:rPr>
              <a:t>サイズの、淡くも鮮やかなグラデーションがとってもオシャレなタンブラーです。オリジナル名入れも可能なため、物販用にも記念用にもノベルティ用にも人気のあるタイプです。</a:t>
            </a:r>
            <a:endParaRPr lang="ja-JP" altLang="en-US" sz="1600" dirty="0">
              <a:latin typeface="+mn-ea"/>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AA8AA5F9-A760-5ECD-A8A9-EAF50341BEB9}"/>
              </a:ext>
            </a:extLst>
          </p:cNvPr>
          <p:cNvPicPr>
            <a:picLocks noChangeAspect="1"/>
          </p:cNvPicPr>
          <p:nvPr/>
        </p:nvPicPr>
        <p:blipFill>
          <a:blip r:embed="rId5"/>
          <a:stretch>
            <a:fillRect/>
          </a:stretch>
        </p:blipFill>
        <p:spPr>
          <a:xfrm>
            <a:off x="661643" y="1371565"/>
            <a:ext cx="3645181" cy="3645181"/>
          </a:xfrm>
          <a:prstGeom prst="rect">
            <a:avLst/>
          </a:prstGeom>
        </p:spPr>
      </p:pic>
    </p:spTree>
    <p:extLst>
      <p:ext uri="{BB962C8B-B14F-4D97-AF65-F5344CB8AC3E}">
        <p14:creationId xmlns:p14="http://schemas.microsoft.com/office/powerpoint/2010/main" val="6246925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4WAY</a:t>
            </a:r>
            <a:r>
              <a:rPr lang="ja-JP" altLang="en-US" sz="2000" dirty="0">
                <a:solidFill>
                  <a:schemeClr val="bg1"/>
                </a:solidFill>
                <a:latin typeface="Meiryo UI" panose="020B0604030504040204" pitchFamily="34" charset="-128"/>
                <a:ea typeface="Meiryo UI" panose="020B0604030504040204" pitchFamily="34" charset="-128"/>
              </a:rPr>
              <a:t>ランタンライト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HIPS</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PS</a:t>
            </a:r>
            <a:r>
              <a:rPr lang="ja-JP" altLang="en-US" sz="900" dirty="0">
                <a:latin typeface="Meiryo UI" panose="020B0604030504040204" pitchFamily="34" charset="-128"/>
                <a:ea typeface="Meiryo UI" panose="020B0604030504040204" pitchFamily="34" charset="-128"/>
              </a:rPr>
              <a:t>・鉄</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Φ68×95mm</a:t>
            </a:r>
          </a:p>
          <a:p>
            <a:r>
              <a:rPr lang="ja-JP" altLang="en-US" sz="900" dirty="0">
                <a:latin typeface="Meiryo UI" panose="020B0604030504040204" pitchFamily="34" charset="-128"/>
                <a:ea typeface="Meiryo UI" panose="020B0604030504040204" pitchFamily="34" charset="-128"/>
              </a:rPr>
              <a:t>包装：箱入 箱サイズ</a:t>
            </a:r>
            <a:r>
              <a:rPr lang="en-US" altLang="ja-JP" sz="900" dirty="0">
                <a:latin typeface="Meiryo UI" panose="020B0604030504040204" pitchFamily="34" charset="-128"/>
                <a:ea typeface="Meiryo UI" panose="020B0604030504040204" pitchFamily="34" charset="-128"/>
              </a:rPr>
              <a:t>/110×77×75mm</a:t>
            </a:r>
          </a:p>
          <a:p>
            <a:r>
              <a:rPr lang="ja-JP" altLang="en-US" sz="900" dirty="0">
                <a:latin typeface="Meiryo UI" panose="020B0604030504040204" pitchFamily="34" charset="-128"/>
                <a:ea typeface="Meiryo UI" panose="020B0604030504040204" pitchFamily="34" charset="-128"/>
              </a:rPr>
              <a:t>備考：電源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単</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電池</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本別売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ボタンひとつで懐中電灯、卓上ライト、</a:t>
            </a:r>
            <a:r>
              <a:rPr lang="en-US" altLang="ja-JP" sz="1600" dirty="0"/>
              <a:t>SOS</a:t>
            </a:r>
            <a:r>
              <a:rPr lang="ja-JP" altLang="en-US" sz="1600" dirty="0"/>
              <a:t>を求める赤色点滅ライトと変えることができる上、左右の取っ手を上に向けて引っ張ればランタンとしても利用可能。防災グッズ用におすすめ。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3" name="図 32">
            <a:extLst>
              <a:ext uri="{FF2B5EF4-FFF2-40B4-BE49-F238E27FC236}">
                <a16:creationId xmlns:a16="http://schemas.microsoft.com/office/drawing/2014/main" id="{03CCC782-70D1-3CDC-DE78-3155D8F08B4E}"/>
              </a:ext>
            </a:extLst>
          </p:cNvPr>
          <p:cNvPicPr>
            <a:picLocks noChangeAspect="1"/>
          </p:cNvPicPr>
          <p:nvPr/>
        </p:nvPicPr>
        <p:blipFill>
          <a:blip r:embed="rId5"/>
          <a:stretch>
            <a:fillRect/>
          </a:stretch>
        </p:blipFill>
        <p:spPr>
          <a:xfrm>
            <a:off x="657623" y="1342571"/>
            <a:ext cx="3655868" cy="3655868"/>
          </a:xfrm>
          <a:prstGeom prst="rect">
            <a:avLst/>
          </a:prstGeom>
        </p:spPr>
      </p:pic>
    </p:spTree>
    <p:extLst>
      <p:ext uri="{BB962C8B-B14F-4D97-AF65-F5344CB8AC3E}">
        <p14:creationId xmlns:p14="http://schemas.microsoft.com/office/powerpoint/2010/main" val="40658506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シャンブリック スクエア保冷トート</a:t>
            </a:r>
            <a:r>
              <a:rPr lang="en-US" altLang="ja-JP" sz="2000" dirty="0">
                <a:solidFill>
                  <a:schemeClr val="bg1"/>
                </a:solidFill>
                <a:latin typeface="Meiryo UI" panose="020B0604030504040204" pitchFamily="34" charset="-128"/>
                <a:ea typeface="Meiryo UI" panose="020B0604030504040204" pitchFamily="34" charset="-128"/>
              </a:rPr>
              <a:t>(S)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カラー展開：ベージュ、サックスブルー、グレー</a:t>
            </a:r>
          </a:p>
          <a:p>
            <a:r>
              <a:rPr lang="ja-JP" altLang="en-US" sz="900" dirty="0">
                <a:latin typeface="Meiryo UI" panose="020B0604030504040204" pitchFamily="34" charset="-128"/>
                <a:ea typeface="Meiryo UI" panose="020B0604030504040204" pitchFamily="34" charset="-128"/>
              </a:rPr>
              <a:t>素材：ポリエステル、コットン、アルミ</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240×220×135(mm)</a:t>
            </a:r>
            <a:r>
              <a:rPr lang="ja-JP" altLang="en-US" sz="900" dirty="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30×350(mm)</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7L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保冷機能付き！再生ファブリック糸を使ったエシカルな</a:t>
            </a:r>
            <a:r>
              <a:rPr lang="en-US" altLang="ja-JP" sz="1600" dirty="0"/>
              <a:t>S</a:t>
            </a:r>
            <a:r>
              <a:rPr lang="ja-JP" altLang="en-US" sz="1600" dirty="0"/>
              <a:t>サイズのスクエアトートバッグ。お弁当と</a:t>
            </a:r>
            <a:r>
              <a:rPr lang="en-US" altLang="ja-JP" sz="1600" dirty="0"/>
              <a:t>500ml</a:t>
            </a:r>
            <a:r>
              <a:rPr lang="ja-JP" altLang="en-US" sz="1600" dirty="0"/>
              <a:t>ペットボトルも収納できて、女性向け物販品用のランチバッグにぴったりです。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FE606B03-DFCD-2118-9668-A2C5778D9CE3}"/>
              </a:ext>
            </a:extLst>
          </p:cNvPr>
          <p:cNvPicPr>
            <a:picLocks noChangeAspect="1"/>
          </p:cNvPicPr>
          <p:nvPr/>
        </p:nvPicPr>
        <p:blipFill>
          <a:blip r:embed="rId5"/>
          <a:stretch>
            <a:fillRect/>
          </a:stretch>
        </p:blipFill>
        <p:spPr>
          <a:xfrm>
            <a:off x="726805" y="1439574"/>
            <a:ext cx="3560089" cy="3560089"/>
          </a:xfrm>
          <a:prstGeom prst="rect">
            <a:avLst/>
          </a:prstGeom>
        </p:spPr>
      </p:pic>
    </p:spTree>
    <p:extLst>
      <p:ext uri="{BB962C8B-B14F-4D97-AF65-F5344CB8AC3E}">
        <p14:creationId xmlns:p14="http://schemas.microsoft.com/office/powerpoint/2010/main" val="42825640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CAN</a:t>
            </a:r>
            <a:r>
              <a:rPr lang="ja-JP" altLang="en-US" sz="2000" dirty="0">
                <a:solidFill>
                  <a:schemeClr val="bg1"/>
                </a:solidFill>
                <a:latin typeface="Meiryo UI" panose="020B0604030504040204" pitchFamily="34" charset="-128"/>
                <a:ea typeface="Meiryo UI" panose="020B0604030504040204" pitchFamily="34" charset="-128"/>
              </a:rPr>
              <a:t>クーラー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素材：ステンレス鋼（</a:t>
            </a:r>
            <a:r>
              <a:rPr lang="en-US" altLang="ja-JP" sz="900" dirty="0">
                <a:latin typeface="Meiryo UI" panose="020B0604030504040204" pitchFamily="34" charset="-128"/>
                <a:ea typeface="Meiryo UI" panose="020B0604030504040204" pitchFamily="34" charset="-128"/>
              </a:rPr>
              <a:t>SUS304</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TPR</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125×Φ80mm</a:t>
            </a:r>
          </a:p>
          <a:p>
            <a:r>
              <a:rPr lang="ja-JP" altLang="en-US" sz="900" dirty="0">
                <a:latin typeface="Meiryo UI" panose="020B0604030504040204" pitchFamily="34" charset="-128"/>
                <a:ea typeface="Meiryo UI" panose="020B0604030504040204" pitchFamily="34" charset="-128"/>
              </a:rPr>
              <a:t>包装：箱入　箱サイズ／</a:t>
            </a:r>
            <a:r>
              <a:rPr lang="en-US" altLang="ja-JP" sz="900" dirty="0">
                <a:latin typeface="Meiryo UI" panose="020B0604030504040204" pitchFamily="34" charset="-128"/>
                <a:ea typeface="Meiryo UI" panose="020B0604030504040204" pitchFamily="34" charset="-128"/>
              </a:rPr>
              <a:t>85×85×140mm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冷えた缶や瓶をそのまま保冷できるステンレスクーラーです。真空二重構造のため外気温の影響を受けにくく、保冷性に優れています。イベントでの特典やノベルティ用などにおすすめ。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5" name="図 24">
            <a:extLst>
              <a:ext uri="{FF2B5EF4-FFF2-40B4-BE49-F238E27FC236}">
                <a16:creationId xmlns:a16="http://schemas.microsoft.com/office/drawing/2014/main" id="{702E13BF-82E4-BE4E-FC16-AD856A4DB4D6}"/>
              </a:ext>
            </a:extLst>
          </p:cNvPr>
          <p:cNvPicPr>
            <a:picLocks noChangeAspect="1"/>
          </p:cNvPicPr>
          <p:nvPr/>
        </p:nvPicPr>
        <p:blipFill>
          <a:blip r:embed="rId5"/>
          <a:stretch>
            <a:fillRect/>
          </a:stretch>
        </p:blipFill>
        <p:spPr>
          <a:xfrm>
            <a:off x="717507" y="1412350"/>
            <a:ext cx="3575071" cy="3575071"/>
          </a:xfrm>
          <a:prstGeom prst="rect">
            <a:avLst/>
          </a:prstGeom>
        </p:spPr>
      </p:pic>
    </p:spTree>
    <p:extLst>
      <p:ext uri="{BB962C8B-B14F-4D97-AF65-F5344CB8AC3E}">
        <p14:creationId xmlns:p14="http://schemas.microsoft.com/office/powerpoint/2010/main" val="13986956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木箱入 今治の逸品タオルギフトセット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素材：綿</a:t>
            </a:r>
          </a:p>
          <a:p>
            <a:r>
              <a:rPr lang="ja-JP" altLang="en-US" sz="900" dirty="0">
                <a:latin typeface="Meiryo UI" panose="020B0604030504040204" pitchFamily="34" charset="-128"/>
                <a:ea typeface="Meiryo UI" panose="020B0604030504040204" pitchFamily="34" charset="-128"/>
              </a:rPr>
              <a:t>サイズ：フェイスタオル</a:t>
            </a:r>
            <a:r>
              <a:rPr lang="en-US" altLang="ja-JP" sz="900" dirty="0">
                <a:latin typeface="Meiryo UI" panose="020B0604030504040204" pitchFamily="34" charset="-128"/>
                <a:ea typeface="Meiryo UI" panose="020B0604030504040204" pitchFamily="34" charset="-128"/>
              </a:rPr>
              <a:t>/340×750mm</a:t>
            </a:r>
            <a:r>
              <a:rPr lang="ja-JP" altLang="en-US" sz="900" dirty="0">
                <a:latin typeface="Meiryo UI" panose="020B0604030504040204" pitchFamily="34" charset="-128"/>
                <a:ea typeface="Meiryo UI" panose="020B0604030504040204" pitchFamily="34" charset="-128"/>
              </a:rPr>
              <a:t>、ハンドタオル</a:t>
            </a:r>
            <a:r>
              <a:rPr lang="en-US" altLang="ja-JP" sz="900" dirty="0">
                <a:latin typeface="Meiryo UI" panose="020B0604030504040204" pitchFamily="34" charset="-128"/>
                <a:ea typeface="Meiryo UI" panose="020B0604030504040204" pitchFamily="34" charset="-128"/>
              </a:rPr>
              <a:t>/340×350mm</a:t>
            </a:r>
          </a:p>
          <a:p>
            <a:r>
              <a:rPr lang="ja-JP" altLang="en-US" sz="900" dirty="0">
                <a:latin typeface="Meiryo UI" panose="020B0604030504040204" pitchFamily="34" charset="-128"/>
                <a:ea typeface="Meiryo UI" panose="020B0604030504040204" pitchFamily="34" charset="-128"/>
              </a:rPr>
              <a:t>包装：木箱</a:t>
            </a:r>
          </a:p>
          <a:p>
            <a:r>
              <a:rPr lang="ja-JP" altLang="en-US" sz="900" dirty="0">
                <a:latin typeface="Meiryo UI" panose="020B0604030504040204" pitchFamily="34" charset="-128"/>
                <a:ea typeface="Meiryo UI" panose="020B0604030504040204" pitchFamily="34" charset="-128"/>
              </a:rPr>
              <a:t>備考：セット内容</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ハンドタオル・フェイスタオル、認定番号</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第</a:t>
            </a:r>
            <a:r>
              <a:rPr lang="en-US" altLang="ja-JP" sz="900" dirty="0">
                <a:latin typeface="Meiryo UI" panose="020B0604030504040204" pitchFamily="34" charset="-128"/>
                <a:ea typeface="Meiryo UI" panose="020B0604030504040204" pitchFamily="34" charset="-128"/>
              </a:rPr>
              <a:t>2014-791</a:t>
            </a:r>
            <a:r>
              <a:rPr lang="ja-JP" altLang="en-US" sz="900" dirty="0">
                <a:latin typeface="Meiryo UI" panose="020B0604030504040204" pitchFamily="34" charset="-128"/>
                <a:ea typeface="Meiryo UI" panose="020B0604030504040204" pitchFamily="34" charset="-128"/>
              </a:rPr>
              <a:t>号 </a:t>
            </a:r>
            <a:endParaRPr lang="en-US" altLang="ja-JP" sz="900" dirty="0">
              <a:latin typeface="Meiryo UI" panose="020B0604030504040204" pitchFamily="34" charset="-128"/>
              <a:ea typeface="Meiryo UI" panose="020B0604030504040204" pitchFamily="34" charset="-128"/>
            </a:endParaRP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nSpc>
                <a:spcPts val="2400"/>
              </a:lnSpc>
            </a:pPr>
            <a:r>
              <a:rPr lang="ja-JP" altLang="en-US" sz="1600" dirty="0"/>
              <a:t>ふっくらとしていて肌触りも優しく、また吸水性にも優れた今治産のハイクオリティなファイルタオルとハンドタオルのセットです。織り柄も非常に美しく高級感のあるギフトセットです。 </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23" name="図 22">
            <a:extLst>
              <a:ext uri="{FF2B5EF4-FFF2-40B4-BE49-F238E27FC236}">
                <a16:creationId xmlns:a16="http://schemas.microsoft.com/office/drawing/2014/main" id="{43CB5A5A-CE30-1C19-88B6-0B63177052AB}"/>
              </a:ext>
            </a:extLst>
          </p:cNvPr>
          <p:cNvPicPr>
            <a:picLocks noChangeAspect="1"/>
          </p:cNvPicPr>
          <p:nvPr/>
        </p:nvPicPr>
        <p:blipFill>
          <a:blip r:embed="rId5"/>
          <a:stretch>
            <a:fillRect/>
          </a:stretch>
        </p:blipFill>
        <p:spPr>
          <a:xfrm>
            <a:off x="748232" y="1350319"/>
            <a:ext cx="3637102" cy="3637102"/>
          </a:xfrm>
          <a:prstGeom prst="rect">
            <a:avLst/>
          </a:prstGeom>
        </p:spPr>
      </p:pic>
    </p:spTree>
    <p:extLst>
      <p:ext uri="{BB962C8B-B14F-4D97-AF65-F5344CB8AC3E}">
        <p14:creationId xmlns:p14="http://schemas.microsoft.com/office/powerpoint/2010/main" val="30807124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ニルワーカ </a:t>
            </a:r>
            <a:r>
              <a:rPr lang="en-US" altLang="ja-JP" sz="2000" dirty="0">
                <a:solidFill>
                  <a:schemeClr val="bg1"/>
                </a:solidFill>
                <a:latin typeface="Meiryo UI" panose="020B0604030504040204" pitchFamily="34" charset="-128"/>
                <a:ea typeface="Meiryo UI" panose="020B0604030504040204" pitchFamily="34" charset="-128"/>
              </a:rPr>
              <a:t>IH</a:t>
            </a:r>
            <a:r>
              <a:rPr lang="ja-JP" altLang="en-US" sz="2000" dirty="0">
                <a:solidFill>
                  <a:schemeClr val="bg1"/>
                </a:solidFill>
                <a:latin typeface="Meiryo UI" panose="020B0604030504040204" pitchFamily="34" charset="-128"/>
                <a:ea typeface="Meiryo UI" panose="020B0604030504040204" pitchFamily="34" charset="-128"/>
              </a:rPr>
              <a:t>対応 ステンレス製片手鍋 </a:t>
            </a:r>
            <a:r>
              <a:rPr lang="en-US" altLang="ja-JP" sz="2000" dirty="0">
                <a:solidFill>
                  <a:schemeClr val="bg1"/>
                </a:solidFill>
                <a:latin typeface="Meiryo UI" panose="020B0604030504040204" pitchFamily="34" charset="-128"/>
                <a:ea typeface="Meiryo UI" panose="020B0604030504040204" pitchFamily="34" charset="-128"/>
              </a:rPr>
              <a:t>16cm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素材：ステンレス鋼・強化ガラス・フェノール樹脂</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33×17.6×12.3cm</a:t>
            </a:r>
          </a:p>
          <a:p>
            <a:r>
              <a:rPr lang="ja-JP" altLang="en-US" sz="900" dirty="0">
                <a:latin typeface="Meiryo UI" panose="020B0604030504040204" pitchFamily="34" charset="-128"/>
                <a:ea typeface="Meiryo UI" panose="020B0604030504040204" pitchFamily="34" charset="-128"/>
              </a:rPr>
              <a:t>包装：化粧箱入り </a:t>
            </a:r>
            <a:endParaRPr lang="en-US" altLang="ja-JP" sz="900" dirty="0">
              <a:latin typeface="Meiryo UI" panose="020B0604030504040204" pitchFamily="34" charset="-128"/>
              <a:ea typeface="Meiryo UI" panose="020B0604030504040204" pitchFamily="34" charset="-128"/>
            </a:endParaRP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nSpc>
                <a:spcPts val="2400"/>
              </a:lnSpc>
            </a:pPr>
            <a:r>
              <a:rPr lang="ja-JP" altLang="en-US" sz="1600" dirty="0"/>
              <a:t>サビにくくお手入れもしやすいステンレス製の</a:t>
            </a:r>
            <a:r>
              <a:rPr lang="en-US" altLang="ja-JP" sz="1600" dirty="0"/>
              <a:t>IH</a:t>
            </a:r>
            <a:r>
              <a:rPr lang="ja-JP" altLang="en-US" sz="1600" dirty="0"/>
              <a:t>対応片手鍋です。フタを取らなくても調理具合がわかる便利なガラスフタ付き。</a:t>
            </a:r>
            <a:r>
              <a:rPr lang="en-US" altLang="ja-JP" sz="1600" dirty="0"/>
              <a:t>16cm</a:t>
            </a:r>
            <a:r>
              <a:rPr lang="ja-JP" altLang="en-US" sz="1600" dirty="0"/>
              <a:t>サイズのため</a:t>
            </a:r>
            <a:r>
              <a:rPr lang="en-US" altLang="ja-JP" sz="1600" dirty="0"/>
              <a:t>1〜2</a:t>
            </a:r>
            <a:r>
              <a:rPr lang="ja-JP" altLang="en-US" sz="1600" dirty="0"/>
              <a:t>人用に最適なお鍋です。 </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13" name="図 12">
            <a:extLst>
              <a:ext uri="{FF2B5EF4-FFF2-40B4-BE49-F238E27FC236}">
                <a16:creationId xmlns:a16="http://schemas.microsoft.com/office/drawing/2014/main" id="{7013C241-F2FD-3503-5427-B16EACCB413E}"/>
              </a:ext>
            </a:extLst>
          </p:cNvPr>
          <p:cNvPicPr>
            <a:picLocks noChangeAspect="1"/>
          </p:cNvPicPr>
          <p:nvPr/>
        </p:nvPicPr>
        <p:blipFill>
          <a:blip r:embed="rId5"/>
          <a:stretch>
            <a:fillRect/>
          </a:stretch>
        </p:blipFill>
        <p:spPr>
          <a:xfrm>
            <a:off x="724120" y="1411959"/>
            <a:ext cx="3560089" cy="3560089"/>
          </a:xfrm>
          <a:prstGeom prst="rect">
            <a:avLst/>
          </a:prstGeom>
        </p:spPr>
      </p:pic>
    </p:spTree>
    <p:extLst>
      <p:ext uri="{BB962C8B-B14F-4D97-AF65-F5344CB8AC3E}">
        <p14:creationId xmlns:p14="http://schemas.microsoft.com/office/powerpoint/2010/main" val="88803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ポータブル</a:t>
            </a:r>
            <a:r>
              <a:rPr lang="en-US" altLang="ja-JP" sz="2000" dirty="0">
                <a:solidFill>
                  <a:schemeClr val="bg1"/>
                </a:solidFill>
                <a:latin typeface="Meiryo UI" panose="020B0604030504040204" pitchFamily="34" charset="-128"/>
                <a:ea typeface="Meiryo UI" panose="020B0604030504040204" pitchFamily="34" charset="-128"/>
              </a:rPr>
              <a:t>&amp;</a:t>
            </a:r>
            <a:r>
              <a:rPr lang="ja-JP" altLang="en-US" sz="2000">
                <a:solidFill>
                  <a:schemeClr val="bg1"/>
                </a:solidFill>
                <a:latin typeface="Meiryo UI" panose="020B0604030504040204" pitchFamily="34" charset="-128"/>
                <a:ea typeface="Meiryo UI" panose="020B0604030504040204" pitchFamily="34" charset="-128"/>
              </a:rPr>
              <a:t>スタンドファン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AS</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PC</a:t>
            </a:r>
            <a:r>
              <a:rPr lang="ja-JP" altLang="en-US" sz="900">
                <a:latin typeface="Meiryo UI" panose="020B0604030504040204" pitchFamily="34" charset="-128"/>
                <a:ea typeface="Meiryo UI" panose="020B0604030504040204" pitchFamily="34" charset="-128"/>
              </a:rPr>
              <a:t>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73×148×22mm</a:t>
            </a:r>
            <a:r>
              <a:rPr lang="ja-JP" altLang="en-US" sz="900">
                <a:latin typeface="Meiryo UI" panose="020B0604030504040204" pitchFamily="34" charset="-128"/>
                <a:ea typeface="Meiryo UI" panose="020B0604030504040204" pitchFamily="34" charset="-128"/>
              </a:rPr>
              <a:t>（包装形態：エアパッキン</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考：単</a:t>
            </a:r>
            <a:r>
              <a:rPr lang="en-US" altLang="ja-JP" sz="900" dirty="0">
                <a:latin typeface="Meiryo UI" panose="020B0604030504040204" pitchFamily="34" charset="-128"/>
                <a:ea typeface="Meiryo UI" panose="020B0604030504040204" pitchFamily="34" charset="-128"/>
              </a:rPr>
              <a:t>4</a:t>
            </a:r>
            <a:r>
              <a:rPr lang="ja-JP" altLang="en-US" sz="900">
                <a:latin typeface="Meiryo UI" panose="020B0604030504040204" pitchFamily="34" charset="-128"/>
                <a:ea typeface="Meiryo UI" panose="020B0604030504040204" pitchFamily="34" charset="-128"/>
              </a:rPr>
              <a:t>乾電池</a:t>
            </a:r>
            <a:r>
              <a:rPr lang="en-US" altLang="ja-JP" sz="900" dirty="0">
                <a:latin typeface="Meiryo UI" panose="020B0604030504040204" pitchFamily="34" charset="-128"/>
                <a:ea typeface="Meiryo UI" panose="020B0604030504040204" pitchFamily="34" charset="-128"/>
              </a:rPr>
              <a:t>×3</a:t>
            </a:r>
            <a:r>
              <a:rPr lang="ja-JP" altLang="en-US" sz="900">
                <a:latin typeface="Meiryo UI" panose="020B0604030504040204" pitchFamily="34" charset="-128"/>
                <a:ea typeface="Meiryo UI" panose="020B0604030504040204" pitchFamily="34" charset="-128"/>
              </a:rPr>
              <a:t>本</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別売</a:t>
            </a:r>
            <a:r>
              <a:rPr lang="en-US" altLang="ja-JP" sz="900" dirty="0">
                <a:latin typeface="Meiryo UI" panose="020B0604030504040204" pitchFamily="34" charset="-128"/>
                <a:ea typeface="Meiryo UI" panose="020B0604030504040204" pitchFamily="34" charset="-128"/>
              </a:rPr>
              <a:t>)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屋外で手に持って使っても、デスク上で立てて置いても使える便利なファンです。乾電池式のため充電する手間いらずがポイント。夏場の屋外イベントのノベルティ用などに是非ご活用ください。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3861173B-EC60-4847-9AA9-0F3557B6A0CC}"/>
              </a:ext>
            </a:extLst>
          </p:cNvPr>
          <p:cNvPicPr>
            <a:picLocks noChangeAspect="1"/>
          </p:cNvPicPr>
          <p:nvPr/>
        </p:nvPicPr>
        <p:blipFill>
          <a:blip r:embed="rId5"/>
          <a:stretch>
            <a:fillRect/>
          </a:stretch>
        </p:blipFill>
        <p:spPr>
          <a:xfrm>
            <a:off x="1473184" y="1464483"/>
            <a:ext cx="2121422" cy="3522938"/>
          </a:xfrm>
          <a:prstGeom prst="rect">
            <a:avLst/>
          </a:prstGeom>
        </p:spPr>
      </p:pic>
    </p:spTree>
    <p:extLst>
      <p:ext uri="{BB962C8B-B14F-4D97-AF65-F5344CB8AC3E}">
        <p14:creationId xmlns:p14="http://schemas.microsoft.com/office/powerpoint/2010/main" val="31617986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プレミアムキッチン</a:t>
            </a:r>
            <a:r>
              <a:rPr lang="en-US" altLang="ja-JP" sz="2000" dirty="0">
                <a:solidFill>
                  <a:schemeClr val="bg1"/>
                </a:solidFill>
                <a:latin typeface="Meiryo UI" panose="020B0604030504040204" pitchFamily="34" charset="-128"/>
                <a:ea typeface="Meiryo UI" panose="020B0604030504040204" pitchFamily="34" charset="-128"/>
              </a:rPr>
              <a:t>5</a:t>
            </a:r>
            <a:r>
              <a:rPr lang="ja-JP" altLang="en-US" sz="2000" dirty="0">
                <a:solidFill>
                  <a:schemeClr val="bg1"/>
                </a:solidFill>
                <a:latin typeface="Meiryo UI" panose="020B0604030504040204" pitchFamily="34" charset="-128"/>
                <a:ea typeface="Meiryo UI" panose="020B0604030504040204" pitchFamily="34" charset="-128"/>
              </a:rPr>
              <a:t>点セット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包装：持ち手付化粧箱入り</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&lt;</a:t>
            </a:r>
            <a:r>
              <a:rPr lang="ja-JP" altLang="en-US" sz="900" dirty="0">
                <a:latin typeface="Meiryo UI" panose="020B0604030504040204" pitchFamily="34" charset="-128"/>
                <a:ea typeface="Meiryo UI" panose="020B0604030504040204" pitchFamily="34" charset="-128"/>
              </a:rPr>
              <a:t>セット内容</a:t>
            </a:r>
            <a:r>
              <a:rPr lang="en-US" altLang="ja-JP" sz="900" dirty="0">
                <a:latin typeface="Meiryo UI" panose="020B0604030504040204" pitchFamily="34" charset="-128"/>
                <a:ea typeface="Meiryo UI" panose="020B0604030504040204" pitchFamily="34" charset="-128"/>
              </a:rPr>
              <a:t>&gt; </a:t>
            </a:r>
            <a:r>
              <a:rPr lang="ja-JP" altLang="en-US" sz="900" dirty="0">
                <a:latin typeface="Meiryo UI" panose="020B0604030504040204" pitchFamily="34" charset="-128"/>
                <a:ea typeface="Meiryo UI" panose="020B0604030504040204" pitchFamily="34" charset="-128"/>
              </a:rPr>
              <a:t>・ネピア激吸収キッチンタオル</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ロール</a:t>
            </a:r>
            <a:r>
              <a:rPr lang="en-US" altLang="ja-JP" sz="900" dirty="0">
                <a:latin typeface="Meiryo UI" panose="020B0604030504040204" pitchFamily="34" charset="-128"/>
                <a:ea typeface="Meiryo UI" panose="020B0604030504040204" pitchFamily="34" charset="-128"/>
              </a:rPr>
              <a:t>(50</a:t>
            </a:r>
            <a:r>
              <a:rPr lang="ja-JP" altLang="en-US" sz="900" dirty="0">
                <a:latin typeface="Meiryo UI" panose="020B0604030504040204" pitchFamily="34" charset="-128"/>
                <a:ea typeface="Meiryo UI" panose="020B0604030504040204" pitchFamily="34" charset="-128"/>
              </a:rPr>
              <a:t>カット</a:t>
            </a:r>
            <a:r>
              <a:rPr lang="en-US" altLang="ja-JP" sz="900" dirty="0">
                <a:latin typeface="Meiryo UI" panose="020B0604030504040204" pitchFamily="34" charset="-128"/>
                <a:ea typeface="Meiryo UI" panose="020B0604030504040204" pitchFamily="34" charset="-128"/>
              </a:rPr>
              <a:t>)×1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P&amp;G</a:t>
            </a:r>
            <a:r>
              <a:rPr lang="ja-JP" altLang="en-US" sz="900" dirty="0">
                <a:latin typeface="Meiryo UI" panose="020B0604030504040204" pitchFamily="34" charset="-128"/>
                <a:ea typeface="Meiryo UI" panose="020B0604030504040204" pitchFamily="34" charset="-128"/>
              </a:rPr>
              <a:t>除菌ジョイコンパクト</a:t>
            </a:r>
            <a:r>
              <a:rPr lang="en-US" altLang="ja-JP" sz="900" dirty="0">
                <a:latin typeface="Meiryo UI" panose="020B0604030504040204" pitchFamily="34" charset="-128"/>
                <a:ea typeface="Meiryo UI" panose="020B0604030504040204" pitchFamily="34" charset="-128"/>
              </a:rPr>
              <a:t>170ml(</a:t>
            </a:r>
            <a:r>
              <a:rPr lang="ja-JP" altLang="en-US" sz="900" dirty="0">
                <a:latin typeface="Meiryo UI" panose="020B0604030504040204" pitchFamily="34" charset="-128"/>
                <a:ea typeface="Meiryo UI" panose="020B0604030504040204" pitchFamily="34" charset="-128"/>
              </a:rPr>
              <a:t>さわやか微香</a:t>
            </a:r>
            <a:r>
              <a:rPr lang="en-US" altLang="ja-JP" sz="900" dirty="0">
                <a:latin typeface="Meiryo UI" panose="020B0604030504040204" pitchFamily="34" charset="-128"/>
                <a:ea typeface="Meiryo UI" panose="020B0604030504040204" pitchFamily="34" charset="-128"/>
              </a:rPr>
              <a:t>)×1 </a:t>
            </a:r>
            <a:r>
              <a:rPr lang="ja-JP" altLang="en-US" sz="900" dirty="0">
                <a:latin typeface="Meiryo UI" panose="020B0604030504040204" pitchFamily="34" charset="-128"/>
                <a:ea typeface="Meiryo UI" panose="020B0604030504040204" pitchFamily="34" charset="-128"/>
              </a:rPr>
              <a:t>・サランラップ</a:t>
            </a:r>
            <a:r>
              <a:rPr lang="en-US" altLang="ja-JP" sz="900" dirty="0">
                <a:latin typeface="Meiryo UI" panose="020B0604030504040204" pitchFamily="34" charset="-128"/>
                <a:ea typeface="Meiryo UI" panose="020B0604030504040204" pitchFamily="34" charset="-128"/>
              </a:rPr>
              <a:t>(22cm×15m)×1 </a:t>
            </a:r>
            <a:r>
              <a:rPr lang="ja-JP" altLang="en-US" sz="900" dirty="0">
                <a:latin typeface="Meiryo UI" panose="020B0604030504040204" pitchFamily="34" charset="-128"/>
                <a:ea typeface="Meiryo UI" panose="020B0604030504040204" pitchFamily="34" charset="-128"/>
              </a:rPr>
              <a:t>・ジップロックフリーザーバッグ</a:t>
            </a:r>
            <a:r>
              <a:rPr lang="en-US" altLang="ja-JP" sz="900" dirty="0">
                <a:latin typeface="Meiryo UI" panose="020B0604030504040204" pitchFamily="34" charset="-128"/>
                <a:ea typeface="Meiryo UI" panose="020B0604030504040204" pitchFamily="34" charset="-128"/>
              </a:rPr>
              <a:t>M3</a:t>
            </a:r>
            <a:r>
              <a:rPr lang="ja-JP" altLang="en-US" sz="900" dirty="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×1 </a:t>
            </a:r>
            <a:r>
              <a:rPr lang="ja-JP" altLang="en-US" sz="900" dirty="0">
                <a:latin typeface="Meiryo UI" panose="020B0604030504040204" pitchFamily="34" charset="-128"/>
                <a:ea typeface="Meiryo UI" panose="020B0604030504040204" pitchFamily="34" charset="-128"/>
              </a:rPr>
              <a:t>・ネットスポンジ</a:t>
            </a:r>
            <a:r>
              <a:rPr lang="en-US" altLang="ja-JP" sz="900" dirty="0">
                <a:latin typeface="Meiryo UI" panose="020B0604030504040204" pitchFamily="34" charset="-128"/>
                <a:ea typeface="Meiryo UI" panose="020B0604030504040204" pitchFamily="34" charset="-128"/>
              </a:rPr>
              <a:t>×1 </a:t>
            </a: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nSpc>
                <a:spcPts val="2400"/>
              </a:lnSpc>
            </a:pPr>
            <a:r>
              <a:rPr lang="ja-JP" altLang="en-US" sz="1600" dirty="0"/>
              <a:t>優れた吸収力のネピアキッチンタオル</a:t>
            </a:r>
            <a:r>
              <a:rPr lang="en-US" altLang="ja-JP" sz="1600" dirty="0"/>
              <a:t>2</a:t>
            </a:r>
            <a:r>
              <a:rPr lang="ja-JP" altLang="en-US" sz="1600" dirty="0"/>
              <a:t>ロールをはじめ、</a:t>
            </a:r>
            <a:r>
              <a:rPr lang="en-US" altLang="ja-JP" sz="1600" dirty="0"/>
              <a:t>P&amp;G</a:t>
            </a:r>
            <a:r>
              <a:rPr lang="ja-JP" altLang="en-US" sz="1600" dirty="0"/>
              <a:t>の除菌ジョイコンパクトやサランラップなど、キッチンまわりに必要不可欠な日用品を詰め合わせた</a:t>
            </a:r>
            <a:r>
              <a:rPr lang="en-US" altLang="ja-JP" sz="1600" dirty="0"/>
              <a:t>5</a:t>
            </a:r>
            <a:r>
              <a:rPr lang="ja-JP" altLang="en-US" sz="1600" dirty="0"/>
              <a:t>点セットです。 </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19" name="図 18">
            <a:extLst>
              <a:ext uri="{FF2B5EF4-FFF2-40B4-BE49-F238E27FC236}">
                <a16:creationId xmlns:a16="http://schemas.microsoft.com/office/drawing/2014/main" id="{621E54F5-58C1-24A5-9658-59C4567FF9F2}"/>
              </a:ext>
            </a:extLst>
          </p:cNvPr>
          <p:cNvPicPr>
            <a:picLocks noChangeAspect="1"/>
          </p:cNvPicPr>
          <p:nvPr/>
        </p:nvPicPr>
        <p:blipFill>
          <a:blip r:embed="rId5"/>
          <a:stretch>
            <a:fillRect/>
          </a:stretch>
        </p:blipFill>
        <p:spPr>
          <a:xfrm>
            <a:off x="734322" y="1427332"/>
            <a:ext cx="3560089" cy="3560089"/>
          </a:xfrm>
          <a:prstGeom prst="rect">
            <a:avLst/>
          </a:prstGeom>
        </p:spPr>
      </p:pic>
    </p:spTree>
    <p:extLst>
      <p:ext uri="{BB962C8B-B14F-4D97-AF65-F5344CB8AC3E}">
        <p14:creationId xmlns:p14="http://schemas.microsoft.com/office/powerpoint/2010/main" val="16850059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今治・泉州</a:t>
            </a:r>
            <a:r>
              <a:rPr lang="en-US" altLang="ja-JP" sz="2000" dirty="0">
                <a:solidFill>
                  <a:schemeClr val="bg1"/>
                </a:solidFill>
                <a:latin typeface="Meiryo UI" panose="020B0604030504040204" pitchFamily="34" charset="-128"/>
                <a:ea typeface="Meiryo UI" panose="020B0604030504040204" pitchFamily="34" charset="-128"/>
              </a:rPr>
              <a:t>2</a:t>
            </a:r>
            <a:r>
              <a:rPr lang="ja-JP" altLang="en-US" sz="2000">
                <a:solidFill>
                  <a:schemeClr val="bg1"/>
                </a:solidFill>
                <a:latin typeface="Meiryo UI" panose="020B0604030504040204" pitchFamily="34" charset="-128"/>
                <a:ea typeface="Meiryo UI" panose="020B0604030504040204" pitchFamily="34" charset="-128"/>
              </a:rPr>
              <a:t>大ブランドフェイスタオルセット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材：綿</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：今治フェイスタオル</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33×84</a:t>
            </a:r>
            <a:r>
              <a:rPr lang="en" altLang="ja-JP" sz="900" dirty="0">
                <a:latin typeface="Meiryo UI" panose="020B0604030504040204" pitchFamily="34" charset="-128"/>
                <a:ea typeface="Meiryo UI" panose="020B0604030504040204" pitchFamily="34" charset="-128"/>
              </a:rPr>
              <a:t>cm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泉州フェイスタオル</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34×85</a:t>
            </a:r>
            <a:r>
              <a:rPr lang="en" altLang="ja-JP" sz="900" dirty="0">
                <a:latin typeface="Meiryo UI" panose="020B0604030504040204" pitchFamily="34" charset="-128"/>
                <a:ea typeface="Meiryo UI" panose="020B0604030504040204" pitchFamily="34" charset="-128"/>
              </a:rPr>
              <a:t>cm</a:t>
            </a:r>
          </a:p>
          <a:p>
            <a:r>
              <a:rPr lang="ja-JP" altLang="en-US" sz="900">
                <a:latin typeface="Meiryo UI" panose="020B0604030504040204" pitchFamily="34" charset="-128"/>
                <a:ea typeface="Meiryo UI" panose="020B0604030504040204" pitchFamily="34" charset="-128"/>
              </a:rPr>
              <a:t>付属品：フェイスタオル</a:t>
            </a:r>
            <a:r>
              <a:rPr lang="en-US" altLang="ja-JP" sz="900" dirty="0">
                <a:latin typeface="Meiryo UI" panose="020B0604030504040204" pitchFamily="34" charset="-128"/>
                <a:ea typeface="Meiryo UI" panose="020B0604030504040204" pitchFamily="34" charset="-128"/>
              </a:rPr>
              <a:t>×2(</a:t>
            </a:r>
            <a:r>
              <a:rPr lang="ja-JP" altLang="en-US" sz="900">
                <a:latin typeface="Meiryo UI" panose="020B0604030504040204" pitchFamily="34" charset="-128"/>
                <a:ea typeface="Meiryo UI" panose="020B0604030504040204" pitchFamily="34" charset="-128"/>
              </a:rPr>
              <a:t>今治・泉州</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装：化粧箱入り</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生産国：日本製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国内の</a:t>
            </a:r>
            <a:r>
              <a:rPr lang="en-US" altLang="ja-JP" sz="1600" dirty="0">
                <a:latin typeface="Meiryo UI" panose="020B0604030504040204" pitchFamily="34" charset="-128"/>
                <a:ea typeface="Meiryo UI" panose="020B0604030504040204" pitchFamily="34" charset="-128"/>
              </a:rPr>
              <a:t>2</a:t>
            </a:r>
            <a:r>
              <a:rPr lang="ja-JP" altLang="en-US" sz="1600">
                <a:latin typeface="Meiryo UI" panose="020B0604030504040204" pitchFamily="34" charset="-128"/>
                <a:ea typeface="Meiryo UI" panose="020B0604030504040204" pitchFamily="34" charset="-128"/>
              </a:rPr>
              <a:t>大タオルブランド、今治産と泉州産のフェイスタオルを詰め合わせにした、贅沢なギフトです。大切な方へのプレゼント用やご挨拶用、また特典や景品用としても人気があります。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30" name="Picture 6" descr="https://www.kilamek-novelty.com/html/upload/save_image/ut-2212880/2212880-01.jpg">
            <a:extLst>
              <a:ext uri="{FF2B5EF4-FFF2-40B4-BE49-F238E27FC236}">
                <a16:creationId xmlns:a16="http://schemas.microsoft.com/office/drawing/2014/main" id="{3C6AA257-6A0B-AB4E-B871-F49D28B6737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7346" y="1431592"/>
            <a:ext cx="3571590" cy="3571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64394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ライトウォッシュキャンバスツールトート</a:t>
            </a:r>
            <a:r>
              <a:rPr lang="en-US" altLang="ja-JP" sz="2000" dirty="0">
                <a:solidFill>
                  <a:schemeClr val="bg1"/>
                </a:solidFill>
                <a:latin typeface="Meiryo UI" panose="020B0604030504040204" pitchFamily="34" charset="-128"/>
                <a:ea typeface="Meiryo UI" panose="020B0604030504040204" pitchFamily="34" charset="-128"/>
              </a:rPr>
              <a:t>(L)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素材：コットン</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480×280×160(mm)</a:t>
            </a:r>
            <a:r>
              <a:rPr lang="ja-JP" altLang="en-US" sz="900" dirty="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30×600(mm)</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14L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Meiryo UI" panose="020B0604030504040204" pitchFamily="50" charset="-128"/>
                <a:ea typeface="Meiryo UI" panose="020B0604030504040204" pitchFamily="50" charset="-128"/>
              </a:rPr>
              <a:t>非常にシンプルなデザインのため、名入れプリントするオリジナルデザインもよく映えてオシャレな</a:t>
            </a:r>
            <a:r>
              <a:rPr lang="en-US" altLang="ja-JP" sz="1600" b="0" i="0" dirty="0">
                <a:solidFill>
                  <a:srgbClr val="333333"/>
                </a:solidFill>
                <a:effectLst/>
                <a:latin typeface="Meiryo UI" panose="020B0604030504040204" pitchFamily="50" charset="-128"/>
                <a:ea typeface="Meiryo UI" panose="020B0604030504040204" pitchFamily="50" charset="-128"/>
              </a:rPr>
              <a:t>300ml</a:t>
            </a:r>
            <a:r>
              <a:rPr lang="ja-JP" altLang="en-US" sz="1600" b="0" i="0" dirty="0">
                <a:solidFill>
                  <a:srgbClr val="333333"/>
                </a:solidFill>
                <a:effectLst/>
                <a:latin typeface="Meiryo UI" panose="020B0604030504040204" pitchFamily="50" charset="-128"/>
                <a:ea typeface="Meiryo UI" panose="020B0604030504040204" pitchFamily="50" charset="-128"/>
              </a:rPr>
              <a:t>タンブラー。外側が熱くならず、結露もしにくいため使い勝手は抜群です。</a:t>
            </a:r>
            <a:endParaRPr lang="ja-JP" altLang="en-US" sz="1600" dirty="0">
              <a:latin typeface="Meiryo UI" panose="020B0604030504040204" pitchFamily="50" charset="-128"/>
              <a:ea typeface="Meiryo UI" panose="020B0604030504040204" pitchFamily="50"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 name="図 6">
            <a:extLst>
              <a:ext uri="{FF2B5EF4-FFF2-40B4-BE49-F238E27FC236}">
                <a16:creationId xmlns:a16="http://schemas.microsoft.com/office/drawing/2014/main" id="{8E167132-5318-865A-604D-A0D8219A6CF8}"/>
              </a:ext>
            </a:extLst>
          </p:cNvPr>
          <p:cNvPicPr>
            <a:picLocks noChangeAspect="1"/>
          </p:cNvPicPr>
          <p:nvPr/>
        </p:nvPicPr>
        <p:blipFill>
          <a:blip r:embed="rId5"/>
          <a:stretch>
            <a:fillRect/>
          </a:stretch>
        </p:blipFill>
        <p:spPr>
          <a:xfrm>
            <a:off x="786176" y="1411148"/>
            <a:ext cx="3618608" cy="3618608"/>
          </a:xfrm>
          <a:prstGeom prst="rect">
            <a:avLst/>
          </a:prstGeom>
        </p:spPr>
      </p:pic>
    </p:spTree>
    <p:extLst>
      <p:ext uri="{BB962C8B-B14F-4D97-AF65-F5344CB8AC3E}">
        <p14:creationId xmlns:p14="http://schemas.microsoft.com/office/powerpoint/2010/main" val="86833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保冷ボトルホルダー ショルダー付</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 他</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本体</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約</a:t>
            </a:r>
            <a:r>
              <a:rPr lang="en-US" altLang="ja-JP" sz="900" b="0" i="0" dirty="0">
                <a:solidFill>
                  <a:srgbClr val="333333"/>
                </a:solidFill>
                <a:effectLst/>
                <a:latin typeface="-apple-system"/>
              </a:rPr>
              <a:t>φ80×H195(mm)</a:t>
            </a:r>
            <a:r>
              <a:rPr lang="ja-JP" altLang="en-US" sz="900" b="0" i="0" dirty="0">
                <a:solidFill>
                  <a:srgbClr val="333333"/>
                </a:solidFill>
                <a:effectLst/>
                <a:latin typeface="-apple-system"/>
              </a:rPr>
              <a:t>・ショルダー部分</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約</a:t>
            </a:r>
            <a:r>
              <a:rPr lang="en-US" altLang="ja-JP" sz="900" b="0" i="0" dirty="0">
                <a:solidFill>
                  <a:srgbClr val="333333"/>
                </a:solidFill>
                <a:effectLst/>
                <a:latin typeface="-apple-system"/>
              </a:rPr>
              <a:t>20×1400(mm)(</a:t>
            </a:r>
            <a:r>
              <a:rPr lang="ja-JP" altLang="en-US" sz="900" b="0" i="0" dirty="0">
                <a:solidFill>
                  <a:srgbClr val="333333"/>
                </a:solidFill>
                <a:effectLst/>
                <a:latin typeface="-apple-system"/>
              </a:rPr>
              <a:t>最大</a:t>
            </a:r>
            <a:r>
              <a:rPr lang="en-US" altLang="ja-JP" sz="900" b="0" i="0" dirty="0">
                <a:solidFill>
                  <a:srgbClr val="333333"/>
                </a:solidFill>
                <a:effectLst/>
                <a:latin typeface="-apple-system"/>
              </a:rPr>
              <a:t>)</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PP</a:t>
            </a:r>
            <a:r>
              <a:rPr lang="ja-JP" altLang="en-US" sz="900" b="0" i="0" dirty="0">
                <a:solidFill>
                  <a:srgbClr val="333333"/>
                </a:solidFill>
                <a:effectLst/>
                <a:latin typeface="-apple-system"/>
              </a:rPr>
              <a:t>袋</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優れた保冷機能とショルダー紐がついているためアウトドアシーンなどでは特に便利なボトルホルダーです。ミルキーベージュとインクブラックの</a:t>
            </a:r>
            <a:r>
              <a:rPr lang="en-US" altLang="ja-JP" sz="1600" b="0" i="0" dirty="0">
                <a:solidFill>
                  <a:srgbClr val="333333"/>
                </a:solidFill>
                <a:effectLst/>
                <a:latin typeface="-apple-system"/>
              </a:rPr>
              <a:t>2</a:t>
            </a:r>
            <a:r>
              <a:rPr lang="ja-JP" altLang="en-US" sz="1600" b="0" i="0" dirty="0">
                <a:solidFill>
                  <a:srgbClr val="333333"/>
                </a:solidFill>
                <a:effectLst/>
                <a:latin typeface="-apple-system"/>
              </a:rPr>
              <a:t>色バリエーションから選択可能です。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411736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フリースベーシックブランケット ラージ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カラー展開：ネイビー</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ブラック</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ライトブルー</a:t>
            </a:r>
          </a:p>
          <a:p>
            <a:r>
              <a:rPr lang="ja-JP" altLang="en-US" sz="900" dirty="0">
                <a:latin typeface="Meiryo UI" panose="020B0604030504040204" pitchFamily="34" charset="-128"/>
                <a:ea typeface="Meiryo UI" panose="020B0604030504040204" pitchFamily="34" charset="-128"/>
              </a:rPr>
              <a:t>素材：ポリエステル</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1100×750(mm)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袋</a:t>
            </a:r>
          </a:p>
          <a:p>
            <a:r>
              <a:rPr lang="ja-JP" altLang="en-US" sz="900" dirty="0">
                <a:latin typeface="Meiryo UI" panose="020B0604030504040204" pitchFamily="34" charset="-128"/>
                <a:ea typeface="Meiryo UI" panose="020B0604030504040204" pitchFamily="34" charset="-128"/>
              </a:rPr>
              <a:t>備考：取説付</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apple-system"/>
              </a:rPr>
              <a:t>ラージサイズのすっきりシンプルなベーシックタイプのブランケットです。ネイビー、ブラック、ライトブルーの</a:t>
            </a:r>
            <a:r>
              <a:rPr lang="en-US" altLang="ja-JP" sz="1600" b="0" i="0" dirty="0">
                <a:solidFill>
                  <a:srgbClr val="333333"/>
                </a:solidFill>
                <a:effectLst/>
                <a:highlight>
                  <a:srgbClr val="FFFFFF"/>
                </a:highlight>
                <a:latin typeface="-apple-system"/>
              </a:rPr>
              <a:t>3</a:t>
            </a:r>
            <a:r>
              <a:rPr lang="ja-JP" altLang="en-US" sz="1600" b="0" i="0" dirty="0">
                <a:solidFill>
                  <a:srgbClr val="333333"/>
                </a:solidFill>
                <a:effectLst/>
                <a:highlight>
                  <a:srgbClr val="FFFFFF"/>
                </a:highlight>
                <a:latin typeface="-apple-system"/>
              </a:rPr>
              <a:t>色展開でジェンダーレスに使用でき、オフィスなどでも利用可能です。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66A52C34-46E5-6CF4-8A78-84A464E041E2}"/>
              </a:ext>
            </a:extLst>
          </p:cNvPr>
          <p:cNvPicPr>
            <a:picLocks noChangeAspect="1"/>
          </p:cNvPicPr>
          <p:nvPr/>
        </p:nvPicPr>
        <p:blipFill>
          <a:blip r:embed="rId5"/>
          <a:stretch>
            <a:fillRect/>
          </a:stretch>
        </p:blipFill>
        <p:spPr>
          <a:xfrm>
            <a:off x="667731" y="1422052"/>
            <a:ext cx="3576573" cy="3576573"/>
          </a:xfrm>
          <a:prstGeom prst="rect">
            <a:avLst/>
          </a:prstGeom>
        </p:spPr>
      </p:pic>
    </p:spTree>
    <p:extLst>
      <p:ext uri="{BB962C8B-B14F-4D97-AF65-F5344CB8AC3E}">
        <p14:creationId xmlns:p14="http://schemas.microsoft.com/office/powerpoint/2010/main" val="3012889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涼感フェイスタオル 抗菌タイプ</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ボトルケース付</a:t>
            </a:r>
            <a:r>
              <a:rPr lang="en-US" altLang="ja-JP" sz="2000" dirty="0">
                <a:solidFill>
                  <a:schemeClr val="bg1"/>
                </a:solidFill>
                <a:latin typeface="Meiryo UI" panose="020B0604030504040204" pitchFamily="34" charset="-128"/>
                <a:ea typeface="Meiryo UI" panose="020B0604030504040204" pitchFamily="34" charset="-128"/>
              </a:rPr>
              <a:t>) </a:t>
            </a:r>
            <a:r>
              <a:rPr lang="ja-JP" altLang="en-US" sz="2000" dirty="0">
                <a:solidFill>
                  <a:schemeClr val="bg1"/>
                </a:solidFill>
                <a:latin typeface="Meiryo UI" panose="020B0604030504040204" pitchFamily="34" charset="-128"/>
                <a:ea typeface="Meiryo UI" panose="020B0604030504040204" pitchFamily="34" charset="-128"/>
              </a:rPr>
              <a:t>ホワイト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592350"/>
            <a:ext cx="4140913" cy="371513"/>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タオル／ポリエステル　　ボトル／</a:t>
            </a:r>
            <a:r>
              <a:rPr lang="en-US" altLang="ja-JP" sz="900" dirty="0">
                <a:latin typeface="Meiryo UI" panose="020B0604030504040204" pitchFamily="34" charset="-128"/>
                <a:ea typeface="Meiryo UI" panose="020B0604030504040204" pitchFamily="34" charset="-128"/>
              </a:rPr>
              <a:t>PET</a:t>
            </a:r>
            <a:r>
              <a:rPr lang="ja-JP" altLang="en-US" sz="900" dirty="0">
                <a:latin typeface="Meiryo UI" panose="020B0604030504040204" pitchFamily="34" charset="-128"/>
                <a:ea typeface="Meiryo UI" panose="020B0604030504040204" pitchFamily="34" charset="-128"/>
              </a:rPr>
              <a:t>　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タオル／約</a:t>
            </a:r>
            <a:r>
              <a:rPr lang="en-US" altLang="ja-JP" sz="900" dirty="0">
                <a:latin typeface="Meiryo UI" panose="020B0604030504040204" pitchFamily="34" charset="-128"/>
                <a:ea typeface="Meiryo UI" panose="020B0604030504040204" pitchFamily="34" charset="-128"/>
              </a:rPr>
              <a:t>W850×H340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　ボトル／</a:t>
            </a:r>
            <a:r>
              <a:rPr lang="en-US" altLang="ja-JP" sz="900" dirty="0">
                <a:latin typeface="Meiryo UI" panose="020B0604030504040204" pitchFamily="34" charset="-128"/>
                <a:ea typeface="Meiryo UI" panose="020B0604030504040204" pitchFamily="34" charset="-128"/>
              </a:rPr>
              <a:t>φ74×163</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485401"/>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369985"/>
            <a:ext cx="447446" cy="230832"/>
          </a:xfrm>
          <a:prstGeom prst="rect">
            <a:avLst/>
          </a:prstGeom>
          <a:noFill/>
        </p:spPr>
        <p:txBody>
          <a:bodyPr wrap="square" rtlCol="0">
            <a:spAutoFit/>
          </a:bodyPr>
          <a:lstStyle/>
          <a:p>
            <a:r>
              <a:rPr lang="ja-JP" altLang="en-US" sz="900" dirty="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apple-system"/>
              </a:rPr>
              <a:t>収納用の専用ボトルケースが付いた、涼感フェイスタオル。抗菌防臭加工により、菌の繁殖を抑え、臭いの発生を防ぎます。夏フェスやスポーツイベントのノベルティや物販品にご活用ください。</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26" name="Picture 2">
            <a:extLst>
              <a:ext uri="{FF2B5EF4-FFF2-40B4-BE49-F238E27FC236}">
                <a16:creationId xmlns:a16="http://schemas.microsoft.com/office/drawing/2014/main" id="{9DC61E48-059D-7553-011C-7B892727F89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6424" y="1522598"/>
            <a:ext cx="3640270" cy="3640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5167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セルトナ・ポータブルマルシェ保冷バッグ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素材：ポリエステル、アルミ蒸着フィルム</a:t>
            </a:r>
          </a:p>
          <a:p>
            <a:r>
              <a:rPr lang="ja-JP" altLang="en-US" sz="900" dirty="0">
                <a:latin typeface="Meiryo UI" panose="020B0604030504040204" pitchFamily="34" charset="-128"/>
                <a:ea typeface="Meiryo UI" panose="020B0604030504040204" pitchFamily="34" charset="-128"/>
              </a:rPr>
              <a:t>サイズ：使用時</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310×340×200mm(</a:t>
            </a:r>
            <a:r>
              <a:rPr lang="ja-JP" altLang="en-US" sz="900" dirty="0">
                <a:latin typeface="Meiryo UI" panose="020B0604030504040204" pitchFamily="34" charset="-128"/>
                <a:ea typeface="Meiryo UI" panose="020B0604030504040204" pitchFamily="34" charset="-128"/>
              </a:rPr>
              <a:t>間口</a:t>
            </a:r>
            <a:r>
              <a:rPr lang="en-US" altLang="ja-JP" sz="900" dirty="0">
                <a:latin typeface="Meiryo UI" panose="020B0604030504040204" pitchFamily="34" charset="-128"/>
                <a:ea typeface="Meiryo UI" panose="020B0604030504040204" pitchFamily="34" charset="-128"/>
              </a:rPr>
              <a:t>620mm)</a:t>
            </a:r>
            <a:r>
              <a:rPr lang="ja-JP" altLang="en-US" sz="900" dirty="0">
                <a:latin typeface="Meiryo UI" panose="020B0604030504040204" pitchFamily="34" charset="-128"/>
                <a:ea typeface="Meiryo UI" panose="020B0604030504040204" pitchFamily="34" charset="-128"/>
              </a:rPr>
              <a:t>収納時</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170×200×40mm</a:t>
            </a:r>
          </a:p>
          <a:p>
            <a:r>
              <a:rPr lang="ja-JP" altLang="en-US" sz="900" dirty="0">
                <a:latin typeface="Meiryo UI" panose="020B0604030504040204" pitchFamily="34" charset="-128"/>
                <a:ea typeface="Meiryo UI" panose="020B0604030504040204" pitchFamily="34" charset="-128"/>
              </a:rPr>
              <a:t>包装：ポリ袋入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保冷保温性と耐久性に優れているため非常に便利な上、</a:t>
            </a:r>
            <a:r>
              <a:rPr lang="en-US" altLang="ja-JP" sz="1600" dirty="0"/>
              <a:t>5</a:t>
            </a:r>
            <a:r>
              <a:rPr lang="ja-JP" altLang="en-US" sz="1600" dirty="0"/>
              <a:t>色のカラーバリエーションから選ぶこともできるマルジェバッグです。オリジナル名入れも可能なためノベルティグッズ用としてもおすすめ。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3" name="図 22">
            <a:extLst>
              <a:ext uri="{FF2B5EF4-FFF2-40B4-BE49-F238E27FC236}">
                <a16:creationId xmlns:a16="http://schemas.microsoft.com/office/drawing/2014/main" id="{E559F112-B2C5-2D16-14C4-F8B3CE54BB51}"/>
              </a:ext>
            </a:extLst>
          </p:cNvPr>
          <p:cNvPicPr>
            <a:picLocks noChangeAspect="1"/>
          </p:cNvPicPr>
          <p:nvPr/>
        </p:nvPicPr>
        <p:blipFill>
          <a:blip r:embed="rId5"/>
          <a:stretch>
            <a:fillRect/>
          </a:stretch>
        </p:blipFill>
        <p:spPr>
          <a:xfrm>
            <a:off x="709624" y="1396801"/>
            <a:ext cx="3590620" cy="3590620"/>
          </a:xfrm>
          <a:prstGeom prst="rect">
            <a:avLst/>
          </a:prstGeom>
        </p:spPr>
      </p:pic>
    </p:spTree>
    <p:extLst>
      <p:ext uri="{BB962C8B-B14F-4D97-AF65-F5344CB8AC3E}">
        <p14:creationId xmlns:p14="http://schemas.microsoft.com/office/powerpoint/2010/main" val="4022383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ダブルウォール耐熱マグカップ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素材：ホウケイ酸ガラス</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φ80×85mm</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95×110×110mm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備考：名入れ可能、容量：約</a:t>
            </a:r>
            <a:r>
              <a:rPr lang="en-US" altLang="ja-JP" sz="900" dirty="0">
                <a:latin typeface="Meiryo UI" panose="020B0604030504040204" pitchFamily="34" charset="-128"/>
                <a:ea typeface="Meiryo UI" panose="020B0604030504040204" pitchFamily="34" charset="-128"/>
              </a:rPr>
              <a:t>240ml ※</a:t>
            </a:r>
            <a:r>
              <a:rPr lang="ja-JP" altLang="en-US" sz="900" dirty="0">
                <a:latin typeface="Meiryo UI" panose="020B0604030504040204" pitchFamily="34" charset="-128"/>
                <a:ea typeface="Meiryo UI" panose="020B0604030504040204" pitchFamily="34" charset="-128"/>
              </a:rPr>
              <a:t>手作りの為、形、容量・重量等に多少の個体差が生じる場合があります。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熱いものを入れても外側は熱くならず、冷たいものを入れても結露しにくい使い勝手バツグンの耐熱マグカップです。シンプルな透明デザインのため見た目にもオシャレなアイテムです。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5" name="図 74">
            <a:extLst>
              <a:ext uri="{FF2B5EF4-FFF2-40B4-BE49-F238E27FC236}">
                <a16:creationId xmlns:a16="http://schemas.microsoft.com/office/drawing/2014/main" id="{B18A1BF6-033D-BB3D-4C73-DE20034B72B7}"/>
              </a:ext>
            </a:extLst>
          </p:cNvPr>
          <p:cNvPicPr>
            <a:picLocks noChangeAspect="1"/>
          </p:cNvPicPr>
          <p:nvPr/>
        </p:nvPicPr>
        <p:blipFill>
          <a:blip r:embed="rId5"/>
          <a:stretch>
            <a:fillRect/>
          </a:stretch>
        </p:blipFill>
        <p:spPr>
          <a:xfrm>
            <a:off x="683991" y="1325508"/>
            <a:ext cx="3757874" cy="3757874"/>
          </a:xfrm>
          <a:prstGeom prst="rect">
            <a:avLst/>
          </a:prstGeom>
        </p:spPr>
      </p:pic>
    </p:spTree>
    <p:extLst>
      <p:ext uri="{BB962C8B-B14F-4D97-AF65-F5344CB8AC3E}">
        <p14:creationId xmlns:p14="http://schemas.microsoft.com/office/powerpoint/2010/main" val="958603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真空ステンレス ラウンドタンブラー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カラー展開：ピンク・ブルー </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色取混ぜ</a:t>
            </a:r>
          </a:p>
          <a:p>
            <a:r>
              <a:rPr lang="ja-JP" altLang="en-US" sz="900" dirty="0">
                <a:latin typeface="Meiryo UI" panose="020B0604030504040204" pitchFamily="34" charset="-128"/>
                <a:ea typeface="Meiryo UI" panose="020B0604030504040204" pitchFamily="34" charset="-128"/>
              </a:rPr>
              <a:t>素材：ステンレス</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φ89×115mm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380ml</a:t>
            </a:r>
          </a:p>
          <a:p>
            <a:r>
              <a:rPr lang="ja-JP" altLang="en-US" sz="900" dirty="0">
                <a:latin typeface="Meiryo UI" panose="020B0604030504040204" pitchFamily="34" charset="-128"/>
                <a:ea typeface="Meiryo UI" panose="020B0604030504040204" pitchFamily="34" charset="-128"/>
              </a:rPr>
              <a:t>包装：化粧箱</a:t>
            </a:r>
          </a:p>
          <a:p>
            <a:r>
              <a:rPr lang="ja-JP" altLang="en-US" sz="900" dirty="0">
                <a:latin typeface="Meiryo UI" panose="020B0604030504040204" pitchFamily="34" charset="-128"/>
                <a:ea typeface="Meiryo UI" panose="020B0604030504040204" pitchFamily="34" charset="-128"/>
              </a:rPr>
              <a:t>備考：真空構造</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淡い色合いと丸みのあるフォルムがオシャレなタンブラーです。ステンレス素材を使用した真空構造となっているため保冷温効果も高く、特典用や記念用、景品用などにおすすめです。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02CAF4F7-0E12-AF2C-1A5A-A230F01D9EB5}"/>
              </a:ext>
            </a:extLst>
          </p:cNvPr>
          <p:cNvPicPr>
            <a:picLocks noChangeAspect="1"/>
          </p:cNvPicPr>
          <p:nvPr/>
        </p:nvPicPr>
        <p:blipFill>
          <a:blip r:embed="rId5"/>
          <a:stretch>
            <a:fillRect/>
          </a:stretch>
        </p:blipFill>
        <p:spPr>
          <a:xfrm>
            <a:off x="674537" y="1422052"/>
            <a:ext cx="3602754" cy="3602754"/>
          </a:xfrm>
          <a:prstGeom prst="rect">
            <a:avLst/>
          </a:prstGeom>
        </p:spPr>
      </p:pic>
    </p:spTree>
    <p:extLst>
      <p:ext uri="{BB962C8B-B14F-4D97-AF65-F5344CB8AC3E}">
        <p14:creationId xmlns:p14="http://schemas.microsoft.com/office/powerpoint/2010/main" val="208411251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685</TotalTime>
  <Words>2957</Words>
  <Application>Microsoft Office PowerPoint</Application>
  <PresentationFormat>画面に合わせる (4:3)</PresentationFormat>
  <Paragraphs>476</Paragraphs>
  <Slides>32</Slides>
  <Notes>32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32</vt:i4>
      </vt:variant>
    </vt:vector>
  </HeadingPairs>
  <TitlesOfParts>
    <vt:vector size="39" baseType="lpstr">
      <vt:lpstr>-apple-system</vt:lpstr>
      <vt:lpstr>Meiryo UI</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250</cp:revision>
  <cp:lastPrinted>2021-07-20T08:57:41Z</cp:lastPrinted>
  <dcterms:created xsi:type="dcterms:W3CDTF">2021-06-21T09:41:39Z</dcterms:created>
  <dcterms:modified xsi:type="dcterms:W3CDTF">2025-01-24T02:11:44Z</dcterms:modified>
</cp:coreProperties>
</file>