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1" r:id="rId2"/>
    <p:sldId id="271" r:id="rId3"/>
    <p:sldId id="260" r:id="rId4"/>
    <p:sldId id="267" r:id="rId5"/>
    <p:sldId id="277" r:id="rId6"/>
    <p:sldId id="278" r:id="rId7"/>
    <p:sldId id="262" r:id="rId8"/>
    <p:sldId id="283" r:id="rId9"/>
    <p:sldId id="272" r:id="rId10"/>
    <p:sldId id="288" r:id="rId11"/>
    <p:sldId id="264" r:id="rId12"/>
    <p:sldId id="265" r:id="rId13"/>
    <p:sldId id="266" r:id="rId14"/>
    <p:sldId id="269" r:id="rId15"/>
    <p:sldId id="275" r:id="rId16"/>
    <p:sldId id="263" r:id="rId17"/>
    <p:sldId id="284" r:id="rId18"/>
    <p:sldId id="282" r:id="rId19"/>
    <p:sldId id="285" r:id="rId20"/>
    <p:sldId id="280" r:id="rId21"/>
    <p:sldId id="279" r:id="rId22"/>
    <p:sldId id="256" r:id="rId23"/>
    <p:sldId id="286" r:id="rId24"/>
    <p:sldId id="295" r:id="rId25"/>
    <p:sldId id="298" r:id="rId26"/>
    <p:sldId id="297" r:id="rId27"/>
    <p:sldId id="293" r:id="rId28"/>
    <p:sldId id="296" r:id="rId29"/>
    <p:sldId id="289" r:id="rId30"/>
    <p:sldId id="292" r:id="rId31"/>
    <p:sldId id="290" r:id="rId32"/>
    <p:sldId id="25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3" autoAdjust="0"/>
    <p:restoredTop sz="94656"/>
  </p:normalViewPr>
  <p:slideViewPr>
    <p:cSldViewPr snapToGrid="0" snapToObjects="1">
      <p:cViewPr varScale="1">
        <p:scale>
          <a:sx n="84" d="100"/>
          <a:sy n="84" d="100"/>
        </p:scale>
        <p:origin x="102" y="21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2025/8/12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2025/8/12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309488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アクリルフォトフレーム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素材：アクリル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127×90×15mm</a:t>
            </a:r>
          </a:p>
          <a:p>
            <a:r>
              <a:rPr lang="ja-JP" altLang="en-US" sz="900" dirty="0">
                <a:latin typeface="Meiryo UI" panose="020B0604030504040204" pitchFamily="34" charset="-128"/>
                <a:ea typeface="Meiryo UI" panose="020B0604030504040204" pitchFamily="34" charset="-128"/>
              </a:rPr>
              <a:t>付属品：取説付</a:t>
            </a:r>
          </a:p>
          <a:p>
            <a:r>
              <a:rPr lang="ja-JP" altLang="en-US" sz="900" dirty="0">
                <a:latin typeface="Meiryo UI" panose="020B0604030504040204" pitchFamily="34" charset="-128"/>
                <a:ea typeface="Meiryo UI" panose="020B0604030504040204" pitchFamily="34" charset="-128"/>
              </a:rPr>
              <a:t>包装：薄紙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a:t>
            </a:r>
            <a:r>
              <a:rPr lang="ja-JP" altLang="en-US" sz="900" dirty="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すっきりとしたシンプルでオシャレなアクリル素材のフォトフレームです。留め具はマグネット仕様となっておりますので、簡単に取り外すことが可能。カラーバリエーションは全</a:t>
            </a:r>
            <a:r>
              <a:rPr lang="en-US" altLang="ja-JP" sz="1600" dirty="0"/>
              <a:t>3</a:t>
            </a:r>
            <a:r>
              <a:rPr lang="ja-JP" altLang="en-US" sz="1600" dirty="0"/>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57E882-FFDC-C911-01F0-02067719B3E0}"/>
              </a:ext>
            </a:extLst>
          </p:cNvPr>
          <p:cNvPicPr>
            <a:picLocks noChangeAspect="1"/>
          </p:cNvPicPr>
          <p:nvPr/>
        </p:nvPicPr>
        <p:blipFill>
          <a:blip r:embed="rId5"/>
          <a:stretch>
            <a:fillRect/>
          </a:stretch>
        </p:blipFill>
        <p:spPr>
          <a:xfrm>
            <a:off x="672444" y="1441261"/>
            <a:ext cx="3560088" cy="3560088"/>
          </a:xfrm>
          <a:prstGeom prst="rect">
            <a:avLst/>
          </a:prstGeom>
        </p:spPr>
      </p:pic>
    </p:spTree>
    <p:extLst>
      <p:ext uri="{BB962C8B-B14F-4D97-AF65-F5344CB8AC3E}">
        <p14:creationId xmlns:p14="http://schemas.microsoft.com/office/powerpoint/2010/main" val="320467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ビジネスデスクや勉強机にあると非常に便利な、多機能デジタルクロックとペンスタンドがひとつになったアイテムです。特典用や景品用、また販促用などとしても人気のアイテムです。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808E6A4E-5E9B-EBCD-EB52-074F2189C406}"/>
              </a:ext>
            </a:extLst>
          </p:cNvPr>
          <p:cNvPicPr>
            <a:picLocks noChangeAspect="1"/>
          </p:cNvPicPr>
          <p:nvPr/>
        </p:nvPicPr>
        <p:blipFill>
          <a:blip r:embed="rId5"/>
          <a:stretch>
            <a:fillRect/>
          </a:stretch>
        </p:blipFill>
        <p:spPr>
          <a:xfrm>
            <a:off x="688987" y="1391448"/>
            <a:ext cx="3684026" cy="3684026"/>
          </a:xfrm>
          <a:prstGeom prst="rect">
            <a:avLst/>
          </a:prstGeom>
        </p:spPr>
      </p:pic>
    </p:spTree>
    <p:extLst>
      <p:ext uri="{BB962C8B-B14F-4D97-AF65-F5344CB8AC3E}">
        <p14:creationId xmlns:p14="http://schemas.microsoft.com/office/powerpoint/2010/main" val="95225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108066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ハンドルサーモステンレスタンブラー</a:t>
            </a:r>
            <a:r>
              <a:rPr lang="en-US" altLang="ja-JP" sz="2000" dirty="0">
                <a:solidFill>
                  <a:schemeClr val="bg1"/>
                </a:solidFill>
                <a:latin typeface="Meiryo UI" panose="020B0604030504040204" pitchFamily="34" charset="-128"/>
                <a:ea typeface="Meiryo UI" panose="020B0604030504040204" pitchFamily="34" charset="-128"/>
              </a:rPr>
              <a:t>320ml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5</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ステンレス</a:t>
            </a:r>
            <a:r>
              <a:rPr lang="en-US" altLang="ja-JP" sz="900" spc="200" dirty="0">
                <a:latin typeface="Meiryo UI" panose="020B0604030504040204" pitchFamily="34" charset="-128"/>
                <a:ea typeface="Meiryo UI" panose="020B0604030504040204" pitchFamily="34" charset="-128"/>
              </a:rPr>
              <a:t>(18-8)</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 </a:t>
            </a:r>
            <a:r>
              <a:rPr lang="ja-JP" altLang="en-US" sz="900" spc="2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Φ89×141(mm)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320ml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PE</a:t>
            </a:r>
            <a:r>
              <a:rPr lang="ja-JP" altLang="en-US" sz="900" spc="2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紙箱面</a:t>
            </a:r>
            <a:r>
              <a:rPr lang="en-US" altLang="ja-JP" sz="900" spc="2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320ml</a:t>
            </a:r>
            <a:r>
              <a:rPr lang="ja-JP" altLang="en-US" sz="1600" b="0" i="0" dirty="0">
                <a:solidFill>
                  <a:srgbClr val="333333"/>
                </a:solidFill>
                <a:effectLst/>
                <a:latin typeface="-apple-system"/>
              </a:rPr>
              <a:t>サイズの保温力抜群なステンレスタンブラーです。ハンドル付きの蓋は見た目にもオシャレな上、使い勝手も良くて◎！全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色のカラーラインナップからお選びいただけます。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9BFB8C73-48E6-1AEB-0A21-E7874A58F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1" y="1508856"/>
            <a:ext cx="3413792" cy="341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1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66EB4977-E0AF-CA11-95CE-12392DFA9480}"/>
              </a:ext>
            </a:extLst>
          </p:cNvPr>
          <p:cNvPicPr>
            <a:picLocks noChangeAspect="1"/>
          </p:cNvPicPr>
          <p:nvPr/>
        </p:nvPicPr>
        <p:blipFill>
          <a:blip r:embed="rId5"/>
          <a:stretch>
            <a:fillRect/>
          </a:stretch>
        </p:blipFill>
        <p:spPr>
          <a:xfrm>
            <a:off x="690110" y="1348411"/>
            <a:ext cx="3619311" cy="3619311"/>
          </a:xfrm>
          <a:prstGeom prst="rect">
            <a:avLst/>
          </a:prstGeom>
        </p:spPr>
      </p:pic>
    </p:spTree>
    <p:extLst>
      <p:ext uri="{BB962C8B-B14F-4D97-AF65-F5344CB8AC3E}">
        <p14:creationId xmlns:p14="http://schemas.microsoft.com/office/powerpoint/2010/main" val="3273462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6F2EF5-C72A-8071-9CE7-6BE21B9C6E8B}"/>
              </a:ext>
            </a:extLst>
          </p:cNvPr>
          <p:cNvPicPr>
            <a:picLocks noChangeAspect="1"/>
          </p:cNvPicPr>
          <p:nvPr/>
        </p:nvPicPr>
        <p:blipFill>
          <a:blip r:embed="rId5"/>
          <a:stretch>
            <a:fillRect/>
          </a:stretch>
        </p:blipFill>
        <p:spPr>
          <a:xfrm>
            <a:off x="707366" y="1438978"/>
            <a:ext cx="3583885" cy="3583885"/>
          </a:xfrm>
          <a:prstGeom prst="rect">
            <a:avLst/>
          </a:prstGeom>
        </p:spPr>
      </p:pic>
    </p:spTree>
    <p:extLst>
      <p:ext uri="{BB962C8B-B14F-4D97-AF65-F5344CB8AC3E}">
        <p14:creationId xmlns:p14="http://schemas.microsoft.com/office/powerpoint/2010/main" val="49388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06B28A3-839F-B130-209B-C65284C64DB5}"/>
              </a:ext>
            </a:extLst>
          </p:cNvPr>
          <p:cNvPicPr>
            <a:picLocks noChangeAspect="1"/>
          </p:cNvPicPr>
          <p:nvPr/>
        </p:nvPicPr>
        <p:blipFill>
          <a:blip r:embed="rId5"/>
          <a:stretch>
            <a:fillRect/>
          </a:stretch>
        </p:blipFill>
        <p:spPr>
          <a:xfrm>
            <a:off x="689382" y="1412327"/>
            <a:ext cx="3617429" cy="3617429"/>
          </a:xfrm>
          <a:prstGeom prst="rect">
            <a:avLst/>
          </a:prstGeom>
        </p:spPr>
      </p:pic>
    </p:spTree>
    <p:extLst>
      <p:ext uri="{BB962C8B-B14F-4D97-AF65-F5344CB8AC3E}">
        <p14:creationId xmlns:p14="http://schemas.microsoft.com/office/powerpoint/2010/main" val="174146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15489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62691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144905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クルリトクーラーミニマルシェバッグ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ミントグリーン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オフホワイト</a:t>
            </a:r>
          </a:p>
          <a:p>
            <a:r>
              <a:rPr lang="ja-JP" altLang="en-US" sz="900" dirty="0">
                <a:latin typeface="Meiryo UI" panose="020B0604030504040204" pitchFamily="34" charset="-128"/>
                <a:ea typeface="Meiryo UI" panose="020B0604030504040204" pitchFamily="34" charset="-128"/>
              </a:rPr>
              <a:t>素材：ポリエステル、アルミ蒸着</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400×240×180(mm)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内側の保冷機能付アルミ蒸着の取り外しができるミニマルシェバック。普通のエコバッグとしても使えて、汚れたら外側だけ洗濯することも出来るので、清潔な状態をキープして使用できます。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C01DADC-8A23-EA46-3268-710752CEC2A1}"/>
              </a:ext>
            </a:extLst>
          </p:cNvPr>
          <p:cNvPicPr>
            <a:picLocks noChangeAspect="1"/>
          </p:cNvPicPr>
          <p:nvPr/>
        </p:nvPicPr>
        <p:blipFill>
          <a:blip r:embed="rId5"/>
          <a:stretch>
            <a:fillRect/>
          </a:stretch>
        </p:blipFill>
        <p:spPr>
          <a:xfrm>
            <a:off x="651064" y="1411148"/>
            <a:ext cx="3560089" cy="3560089"/>
          </a:xfrm>
          <a:prstGeom prst="rect">
            <a:avLst/>
          </a:prstGeom>
        </p:spPr>
      </p:pic>
    </p:spTree>
    <p:extLst>
      <p:ext uri="{BB962C8B-B14F-4D97-AF65-F5344CB8AC3E}">
        <p14:creationId xmlns:p14="http://schemas.microsoft.com/office/powerpoint/2010/main" val="137027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マルチ充電ランタンライト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サイズ：伸長時</a:t>
            </a:r>
            <a:r>
              <a:rPr lang="en-US" altLang="ja-JP" sz="1000" dirty="0">
                <a:latin typeface="Meiryo UI" panose="020B0604030504040204" pitchFamily="34" charset="-128"/>
                <a:ea typeface="Meiryo UI" panose="020B0604030504040204" pitchFamily="34" charset="-128"/>
              </a:rPr>
              <a:t>/φ92×200mm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/φ92×143mm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LED6+1</a:t>
            </a:r>
            <a:r>
              <a:rPr lang="ja-JP" altLang="en-US" sz="1000" dirty="0">
                <a:latin typeface="Meiryo UI" panose="020B0604030504040204" pitchFamily="34" charset="-128"/>
                <a:ea typeface="Meiryo UI" panose="020B0604030504040204" pitchFamily="34" charset="-128"/>
              </a:rPr>
              <a:t>灯式、</a:t>
            </a:r>
            <a:r>
              <a:rPr lang="en-US" altLang="ja-JP" sz="1000" dirty="0">
                <a:latin typeface="Meiryo UI" panose="020B0604030504040204" pitchFamily="34" charset="-128"/>
                <a:ea typeface="Meiryo UI" panose="020B0604030504040204" pitchFamily="34" charset="-128"/>
              </a:rPr>
              <a:t>USB</a:t>
            </a:r>
            <a:r>
              <a:rPr lang="ja-JP" altLang="en-US" sz="1000" dirty="0">
                <a:latin typeface="Meiryo UI" panose="020B0604030504040204" pitchFamily="34" charset="-128"/>
                <a:ea typeface="Meiryo UI" panose="020B0604030504040204" pitchFamily="34" charset="-128"/>
              </a:rPr>
              <a:t>ケーブル付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ソーラー充電も</a:t>
            </a:r>
            <a:r>
              <a:rPr lang="en-US" altLang="ja-JP" sz="1600" dirty="0"/>
              <a:t>USB</a:t>
            </a:r>
            <a:r>
              <a:rPr lang="ja-JP" altLang="en-US" sz="1600" dirty="0"/>
              <a:t>充電もできるため、災害時用としていざというとき役立つランタンライトです。ハンディライトとランタンライトの</a:t>
            </a:r>
            <a:r>
              <a:rPr lang="en-US" altLang="ja-JP" sz="1600" dirty="0"/>
              <a:t>2WAY</a:t>
            </a:r>
            <a:r>
              <a:rPr lang="ja-JP" altLang="en-US" sz="1600" dirty="0"/>
              <a:t>仕様な上、スマホなどを充電することも可能！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9E334BA-EE14-690A-0104-A51B465C3179}"/>
              </a:ext>
            </a:extLst>
          </p:cNvPr>
          <p:cNvPicPr>
            <a:picLocks noChangeAspect="1"/>
          </p:cNvPicPr>
          <p:nvPr/>
        </p:nvPicPr>
        <p:blipFill>
          <a:blip r:embed="rId5"/>
          <a:stretch>
            <a:fillRect/>
          </a:stretch>
        </p:blipFill>
        <p:spPr>
          <a:xfrm>
            <a:off x="650818" y="1413585"/>
            <a:ext cx="3616171" cy="3616171"/>
          </a:xfrm>
          <a:prstGeom prst="rect">
            <a:avLst/>
          </a:prstGeom>
        </p:spPr>
      </p:pic>
    </p:spTree>
    <p:extLst>
      <p:ext uri="{BB962C8B-B14F-4D97-AF65-F5344CB8AC3E}">
        <p14:creationId xmlns:p14="http://schemas.microsoft.com/office/powerpoint/2010/main" val="423130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暑さ対策</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B</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50" charset="-128"/>
                <a:ea typeface="Meiryo UI" panose="020B0604030504040204" pitchFamily="50" charset="-128"/>
              </a:rPr>
              <a:t>	</a:t>
            </a:r>
            <a:r>
              <a:rPr lang="ja-JP" altLang="en-US" sz="900" b="0" i="0" dirty="0">
                <a:solidFill>
                  <a:srgbClr val="333333"/>
                </a:solidFill>
                <a:effectLst/>
                <a:latin typeface="Meiryo UI" panose="020B0604030504040204" pitchFamily="50" charset="-128"/>
                <a:ea typeface="Meiryo UI" panose="020B0604030504040204" pitchFamily="50" charset="-128"/>
              </a:rPr>
              <a:t>ポリ袋入</a:t>
            </a:r>
            <a:endParaRPr lang="en-US" altLang="ja-JP" sz="900" b="0" i="0" dirty="0">
              <a:solidFill>
                <a:srgbClr val="333333"/>
              </a:solidFill>
              <a:effectLst/>
              <a:latin typeface="Meiryo UI" panose="020B0604030504040204" pitchFamily="50" charset="-128"/>
              <a:ea typeface="Meiryo UI" panose="020B0604030504040204" pitchFamily="50" charset="-128"/>
            </a:endParaRPr>
          </a:p>
          <a:p>
            <a:pPr>
              <a:tabLst>
                <a:tab pos="542925" algn="l"/>
                <a:tab pos="715963" algn="l"/>
              </a:tabLst>
            </a:pPr>
            <a:r>
              <a:rPr lang="ja-JP" altLang="en-US" sz="900" b="0" i="0" dirty="0">
                <a:solidFill>
                  <a:srgbClr val="333333"/>
                </a:solidFill>
                <a:effectLst/>
                <a:latin typeface="-apple-system"/>
              </a:rPr>
              <a:t>注意事項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セット商品の色・柄は写真と異なる場合があります</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備　考　  </a:t>
            </a:r>
            <a:r>
              <a:rPr lang="ja-JP" altLang="en-US" sz="900" dirty="0">
                <a:latin typeface="Meiryo UI" panose="020B0604030504040204" pitchFamily="34" charset="-128"/>
                <a:ea typeface="Meiryo UI" panose="020B0604030504040204" pitchFamily="34" charset="-128"/>
              </a:rPr>
              <a:t> ：コレット 保冷温ランチバッグ・暑さ対策の手引きせんす・涼感タオル・ペットボトル携帯用ホルダー・エコでクールなミストファン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ハンディミストファンをはじめ、有効な暑さ対策が書かれた手引せんすや涼感タオル、ペットボトル携帯用ホルダー、それらをひと纏めにできる保冷温ランチバッグの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点セット。</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9F0B40A-0224-8EBE-4C40-2EB0E171E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74" y="1503899"/>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簡単計測</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塩分チェックメーター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15×25×214mm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備考：ボタン電池</a:t>
            </a:r>
            <a:r>
              <a:rPr lang="en-US" altLang="ja-JP" sz="1000" dirty="0">
                <a:latin typeface="Meiryo UI" panose="020B0604030504040204" pitchFamily="34" charset="-128"/>
                <a:ea typeface="Meiryo UI" panose="020B0604030504040204" pitchFamily="34" charset="-128"/>
              </a:rPr>
              <a:t>4</a:t>
            </a:r>
            <a:r>
              <a:rPr lang="ja-JP" altLang="en-US" sz="1000" dirty="0">
                <a:latin typeface="Meiryo UI" panose="020B0604030504040204" pitchFamily="34" charset="-128"/>
                <a:ea typeface="Meiryo UI" panose="020B0604030504040204" pitchFamily="34" charset="-128"/>
              </a:rPr>
              <a:t>個付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作った料理に漬けるだけで塩分量の簡単にチェック出来る便利アイテムです。お子様の離乳食の塩分チェックなどには非常に活躍してくれます。イベント等での特典用や景品用などにもおすすめ。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2138F1FB-FD03-5283-CAD0-22743BBAE2EB}"/>
              </a:ext>
            </a:extLst>
          </p:cNvPr>
          <p:cNvPicPr>
            <a:picLocks noChangeAspect="1"/>
          </p:cNvPicPr>
          <p:nvPr/>
        </p:nvPicPr>
        <p:blipFill>
          <a:blip r:embed="rId5"/>
          <a:stretch>
            <a:fillRect/>
          </a:stretch>
        </p:blipFill>
        <p:spPr>
          <a:xfrm>
            <a:off x="747767" y="138491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71257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Be-Side </a:t>
            </a:r>
            <a:r>
              <a:rPr lang="ja-JP" altLang="en-US" sz="2000" dirty="0">
                <a:solidFill>
                  <a:schemeClr val="bg1"/>
                </a:solidFill>
                <a:latin typeface="Meiryo UI" panose="020B0604030504040204" pitchFamily="34" charset="-128"/>
                <a:ea typeface="Meiryo UI" panose="020B0604030504040204" pitchFamily="34" charset="-128"/>
              </a:rPr>
              <a:t>ハンディマグ</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素材：ステンレス鋼・ポリプロピレン・シリコンゴム</a:t>
            </a:r>
          </a:p>
          <a:p>
            <a:r>
              <a:rPr lang="ja-JP" altLang="en-US" sz="900" dirty="0">
                <a:latin typeface="Meiryo UI" panose="020B0604030504040204" pitchFamily="34" charset="-128"/>
                <a:ea typeface="Meiryo UI" panose="020B0604030504040204" pitchFamily="34" charset="-128"/>
              </a:rPr>
              <a:t>サイズ：約直径</a:t>
            </a:r>
            <a:r>
              <a:rPr lang="en-US" altLang="ja-JP" sz="900" dirty="0">
                <a:latin typeface="Meiryo UI" panose="020B0604030504040204" pitchFamily="34" charset="-128"/>
                <a:ea typeface="Meiryo UI" panose="020B0604030504040204" pitchFamily="34" charset="-128"/>
              </a:rPr>
              <a:t>7.5×21.5cm</a:t>
            </a:r>
            <a:r>
              <a:rPr lang="ja-JP" altLang="en-US" sz="900" dirty="0">
                <a:latin typeface="Meiryo UI" panose="020B0604030504040204" pitchFamily="34" charset="-128"/>
                <a:ea typeface="Meiryo UI" panose="020B0604030504040204" pitchFamily="34" charset="-128"/>
              </a:rPr>
              <a:t>　箱サイズ：約</a:t>
            </a:r>
            <a:r>
              <a:rPr lang="en-US" altLang="ja-JP" sz="900" dirty="0">
                <a:latin typeface="Meiryo UI" panose="020B0604030504040204" pitchFamily="34" charset="-128"/>
                <a:ea typeface="Meiryo UI" panose="020B0604030504040204" pitchFamily="34" charset="-128"/>
              </a:rPr>
              <a:t>7.8×7.8×22.5cm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lnSpc>
                <a:spcPts val="2400"/>
              </a:lnSpc>
            </a:pPr>
            <a:r>
              <a:rPr lang="ja-JP" altLang="en-US" sz="1600" dirty="0"/>
              <a:t> 持ち手付きのフタが持ち歩きにも便利な</a:t>
            </a:r>
            <a:r>
              <a:rPr lang="en-US" altLang="ja-JP" sz="1600" dirty="0"/>
              <a:t>500ml</a:t>
            </a:r>
            <a:r>
              <a:rPr lang="ja-JP" altLang="en-US" sz="1600" dirty="0"/>
              <a:t>ハンディマグボトル。真空二重構造で保冷温効果が高く、美味しい飲み物をそのままの温度で持ち歩けます。オリジナル名入れも可能です。</a:t>
            </a:r>
            <a:endParaRPr lang="en-US" altLang="ja-JP" sz="1600" dirty="0"/>
          </a:p>
          <a:p>
            <a:pPr algn="just"/>
            <a:r>
              <a:rPr lang="en-US" altLang="ja-JP" sz="1200" dirty="0"/>
              <a:t>※</a:t>
            </a:r>
            <a:r>
              <a:rPr lang="ja-JP" altLang="en-US" sz="1200" dirty="0"/>
              <a:t>こちらの商品は、最小ロット数単位（倍数）のみの承りになります。</a:t>
            </a:r>
            <a:endParaRPr lang="en-US" altLang="ja-JP" sz="12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7A50784-9F91-2234-5920-6E9D509F2F79}"/>
              </a:ext>
            </a:extLst>
          </p:cNvPr>
          <p:cNvPicPr>
            <a:picLocks noChangeAspect="1"/>
          </p:cNvPicPr>
          <p:nvPr/>
        </p:nvPicPr>
        <p:blipFill>
          <a:blip r:embed="rId5"/>
          <a:stretch>
            <a:fillRect/>
          </a:stretch>
        </p:blipFill>
        <p:spPr>
          <a:xfrm>
            <a:off x="795078" y="1463747"/>
            <a:ext cx="3508301" cy="3508301"/>
          </a:xfrm>
          <a:prstGeom prst="rect">
            <a:avLst/>
          </a:prstGeom>
        </p:spPr>
      </p:pic>
    </p:spTree>
    <p:extLst>
      <p:ext uri="{BB962C8B-B14F-4D97-AF65-F5344CB8AC3E}">
        <p14:creationId xmlns:p14="http://schemas.microsoft.com/office/powerpoint/2010/main" val="107675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素材：内瓶・胴部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φ66×232mm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:430ml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ワンタッチでフタを開けることができるため片手で操作が可能で、スポーツ用などには最適なステンレスボトルです。保冷保温効果にも優れているため一年中通して便利に使えます。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E75C46-3A08-0E38-6AE5-57D26DD8F54B}"/>
              </a:ext>
            </a:extLst>
          </p:cNvPr>
          <p:cNvPicPr>
            <a:picLocks noChangeAspect="1"/>
          </p:cNvPicPr>
          <p:nvPr/>
        </p:nvPicPr>
        <p:blipFill>
          <a:blip r:embed="rId5"/>
          <a:stretch>
            <a:fillRect/>
          </a:stretch>
        </p:blipFill>
        <p:spPr>
          <a:xfrm>
            <a:off x="731162" y="1411958"/>
            <a:ext cx="3560090" cy="3560090"/>
          </a:xfrm>
          <a:prstGeom prst="rect">
            <a:avLst/>
          </a:prstGeom>
        </p:spPr>
      </p:pic>
    </p:spTree>
    <p:extLst>
      <p:ext uri="{BB962C8B-B14F-4D97-AF65-F5344CB8AC3E}">
        <p14:creationId xmlns:p14="http://schemas.microsoft.com/office/powerpoint/2010/main" val="177154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IH</a:t>
            </a:r>
            <a:r>
              <a:rPr lang="ja-JP" altLang="en-US" sz="2000" dirty="0">
                <a:solidFill>
                  <a:schemeClr val="bg1"/>
                </a:solidFill>
                <a:latin typeface="Meiryo UI" panose="020B0604030504040204" pitchFamily="34" charset="-128"/>
                <a:ea typeface="Meiryo UI" panose="020B0604030504040204" pitchFamily="34" charset="-128"/>
              </a:rPr>
              <a:t>対応セラミック加工卓上鍋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素材：本体／アルミニウム合金</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セラミック塗装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蓋／ガラス・フェノール樹脂 はり底／ステンレス鋼</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24×20×10cm(</a:t>
            </a:r>
            <a:r>
              <a:rPr lang="ja-JP" altLang="en-US" sz="900" dirty="0">
                <a:latin typeface="Meiryo UI" panose="020B0604030504040204" pitchFamily="34" charset="-128"/>
                <a:ea typeface="Meiryo UI" panose="020B0604030504040204" pitchFamily="34" charset="-128"/>
              </a:rPr>
              <a:t>蓋装着時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1600ml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軽量で洗いやすく手入れも簡単な、</a:t>
            </a:r>
            <a:r>
              <a:rPr lang="en-US" altLang="ja-JP" sz="1600" dirty="0"/>
              <a:t>IH</a:t>
            </a:r>
            <a:r>
              <a:rPr lang="ja-JP" altLang="en-US" sz="1600" dirty="0"/>
              <a:t>対応アルミ製セラミック加工鍋。木目調のおしゃれな取っ手は菜箸を置くくぼみがあり、透明蓋は調理の様子が見られるため使い勝手は抜群です。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0A529DFF-7690-E15C-3648-C53298AAC86B}"/>
              </a:ext>
            </a:extLst>
          </p:cNvPr>
          <p:cNvPicPr>
            <a:picLocks noChangeAspect="1"/>
          </p:cNvPicPr>
          <p:nvPr/>
        </p:nvPicPr>
        <p:blipFill>
          <a:blip r:embed="rId5"/>
          <a:stretch>
            <a:fillRect/>
          </a:stretch>
        </p:blipFill>
        <p:spPr>
          <a:xfrm>
            <a:off x="709624" y="1387936"/>
            <a:ext cx="3599485" cy="3599485"/>
          </a:xfrm>
          <a:prstGeom prst="rect">
            <a:avLst/>
          </a:prstGeom>
        </p:spPr>
      </p:pic>
    </p:spTree>
    <p:extLst>
      <p:ext uri="{BB962C8B-B14F-4D97-AF65-F5344CB8AC3E}">
        <p14:creationId xmlns:p14="http://schemas.microsoft.com/office/powerpoint/2010/main" val="299795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36349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935217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本革印鑑ケース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764779"/>
            <a:ext cx="4140913" cy="1618008"/>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W100×H40×D15mm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発送までにお時間をいただいております。納期についてはお問い合わせください。</a:t>
            </a:r>
          </a:p>
          <a:p>
            <a:r>
              <a:rPr lang="ja-JP" altLang="en-US" sz="900">
                <a:latin typeface="Meiryo UI" panose="020B0604030504040204" pitchFamily="34" charset="-128"/>
                <a:ea typeface="Meiryo UI" panose="020B0604030504040204" pitchFamily="34" charset="-128"/>
              </a:rPr>
              <a:t>備考 	</a:t>
            </a:r>
          </a:p>
          <a:p>
            <a:r>
              <a:rPr lang="ja-JP" altLang="en-US" sz="900">
                <a:latin typeface="Meiryo UI" panose="020B0604030504040204" pitchFamily="34" charset="-128"/>
                <a:ea typeface="Meiryo UI" panose="020B0604030504040204" pitchFamily="34" charset="-128"/>
              </a:rPr>
              <a:t>金具、ファスナー等のパーツは黒とグレージュにはシルバー、ブラウンと赤にはゴールドが基本の組み合わせです。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61276"/>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545860"/>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ハイクオリティな本革を使って丁寧に作られた印鑑ケースです。シンプルなすっきりとしたデザインが高級感を醸し出します。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色のカラーバリエーションから、お好みでお選びください。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0381A22-724D-DD41-B712-441C6EC84C6D}"/>
              </a:ext>
            </a:extLst>
          </p:cNvPr>
          <p:cNvPicPr>
            <a:picLocks noChangeAspect="1"/>
          </p:cNvPicPr>
          <p:nvPr/>
        </p:nvPicPr>
        <p:blipFill>
          <a:blip r:embed="rId5"/>
          <a:stretch>
            <a:fillRect/>
          </a:stretch>
        </p:blipFill>
        <p:spPr>
          <a:xfrm>
            <a:off x="924947" y="1349870"/>
            <a:ext cx="3212324" cy="3220604"/>
          </a:xfrm>
          <a:prstGeom prst="rect">
            <a:avLst/>
          </a:prstGeom>
        </p:spPr>
      </p:pic>
    </p:spTree>
    <p:extLst>
      <p:ext uri="{BB962C8B-B14F-4D97-AF65-F5344CB8AC3E}">
        <p14:creationId xmlns:p14="http://schemas.microsoft.com/office/powerpoint/2010/main" val="398110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84637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サッと持ち出すコンパクト防災セット</a:t>
            </a:r>
            <a:r>
              <a:rPr lang="en-US" altLang="ja-JP" sz="2000" dirty="0">
                <a:solidFill>
                  <a:schemeClr val="bg1"/>
                </a:solidFill>
                <a:latin typeface="Meiryo UI" panose="020B0604030504040204" pitchFamily="34" charset="-128"/>
                <a:ea typeface="Meiryo UI" panose="020B0604030504040204" pitchFamily="34" charset="-128"/>
              </a:rPr>
              <a:t>11</a:t>
            </a:r>
            <a:r>
              <a:rPr lang="ja-JP" altLang="en-US" sz="2000" dirty="0">
                <a:solidFill>
                  <a:schemeClr val="bg1"/>
                </a:solidFill>
                <a:latin typeface="Meiryo UI" panose="020B0604030504040204" pitchFamily="34" charset="-128"/>
                <a:ea typeface="Meiryo UI" panose="020B0604030504040204" pitchFamily="34" charset="-128"/>
              </a:rPr>
              <a:t>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210×30×140mm</a:t>
            </a:r>
          </a:p>
          <a:p>
            <a:r>
              <a:rPr lang="ja-JP" altLang="en-US" sz="900" dirty="0">
                <a:latin typeface="Meiryo UI" panose="020B0604030504040204" pitchFamily="34" charset="-128"/>
                <a:ea typeface="Meiryo UI" panose="020B0604030504040204" pitchFamily="34" charset="-128"/>
              </a:rPr>
              <a:t>包装：ポーチ入り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210×30×140mm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受注後のセット組み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携帯に便利なポーチに災害時に役立つ防災アイテム</a:t>
            </a:r>
            <a:r>
              <a:rPr lang="en-US" altLang="ja-JP" sz="1600" dirty="0"/>
              <a:t>10</a:t>
            </a:r>
            <a:r>
              <a:rPr lang="ja-JP" altLang="en-US" sz="1600" dirty="0"/>
              <a:t>点を収納したセット。身近な場所に備えておけば、いざという時にサッと持ち出せます。防災啓発キャンペーンのノベルティグッズに最適です。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206F55A-802B-4DC4-4438-B0B31DFFFF60}"/>
              </a:ext>
            </a:extLst>
          </p:cNvPr>
          <p:cNvPicPr>
            <a:picLocks noChangeAspect="1"/>
          </p:cNvPicPr>
          <p:nvPr/>
        </p:nvPicPr>
        <p:blipFill>
          <a:blip r:embed="rId5"/>
          <a:stretch>
            <a:fillRect/>
          </a:stretch>
        </p:blipFill>
        <p:spPr>
          <a:xfrm>
            <a:off x="703206" y="1459275"/>
            <a:ext cx="3588045" cy="3588045"/>
          </a:xfrm>
          <a:prstGeom prst="rect">
            <a:avLst/>
          </a:prstGeom>
        </p:spPr>
      </p:pic>
    </p:spTree>
    <p:extLst>
      <p:ext uri="{BB962C8B-B14F-4D97-AF65-F5344CB8AC3E}">
        <p14:creationId xmlns:p14="http://schemas.microsoft.com/office/powerpoint/2010/main" val="26051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299267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1200×900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大判サイズで余裕のあるブランケットです。カラーバリエーションはブラック、ネイビー、レッド、アイボリーの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色展開。シンプルなため名入れするオリジナルデザインがよく映えます。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7DBE7F4-5DCB-2F47-8C88-86542B79FCE2}"/>
              </a:ext>
            </a:extLst>
          </p:cNvPr>
          <p:cNvPicPr>
            <a:picLocks noChangeAspect="1"/>
          </p:cNvPicPr>
          <p:nvPr/>
        </p:nvPicPr>
        <p:blipFill>
          <a:blip r:embed="rId5"/>
          <a:stretch>
            <a:fillRect/>
          </a:stretch>
        </p:blipFill>
        <p:spPr>
          <a:xfrm>
            <a:off x="625393" y="1397057"/>
            <a:ext cx="3790680" cy="3608283"/>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保冷巾着ライントート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290×200×110(mm)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エシカルな再生ファブリック糸を使った保冷機能付きトートバッグ。巾着タイプでお弁当やドリンクボトルもたっぷり収納できてランチバッグにぴったり。女性用の物販品やノベルティに最適です。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62001FB-D4C8-3557-88AE-2B1C3560875E}"/>
              </a:ext>
            </a:extLst>
          </p:cNvPr>
          <p:cNvPicPr>
            <a:picLocks noChangeAspect="1"/>
          </p:cNvPicPr>
          <p:nvPr/>
        </p:nvPicPr>
        <p:blipFill>
          <a:blip r:embed="rId5"/>
          <a:stretch>
            <a:fillRect/>
          </a:stretch>
        </p:blipFill>
        <p:spPr>
          <a:xfrm>
            <a:off x="717396" y="1469667"/>
            <a:ext cx="3560089" cy="3560089"/>
          </a:xfrm>
          <a:prstGeom prst="rect">
            <a:avLst/>
          </a:prstGeom>
        </p:spPr>
      </p:pic>
    </p:spTree>
    <p:extLst>
      <p:ext uri="{BB962C8B-B14F-4D97-AF65-F5344CB8AC3E}">
        <p14:creationId xmlns:p14="http://schemas.microsoft.com/office/powerpoint/2010/main" val="416647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450ml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450ml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BF56D82-1B86-5D40-3DF5-E07FF9153325}"/>
              </a:ext>
            </a:extLst>
          </p:cNvPr>
          <p:cNvPicPr>
            <a:picLocks noChangeAspect="1"/>
          </p:cNvPicPr>
          <p:nvPr/>
        </p:nvPicPr>
        <p:blipFill>
          <a:blip r:embed="rId5"/>
          <a:stretch>
            <a:fillRect/>
          </a:stretch>
        </p:blipFill>
        <p:spPr>
          <a:xfrm>
            <a:off x="735630" y="1427207"/>
            <a:ext cx="3508301" cy="3508301"/>
          </a:xfrm>
          <a:prstGeom prst="rect">
            <a:avLst/>
          </a:prstGeom>
        </p:spPr>
      </p:pic>
    </p:spTree>
    <p:extLst>
      <p:ext uri="{BB962C8B-B14F-4D97-AF65-F5344CB8AC3E}">
        <p14:creationId xmlns:p14="http://schemas.microsoft.com/office/powerpoint/2010/main" val="150590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レザーツインフォトフレーム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a:t>
            </a:r>
            <a:r>
              <a:rPr lang="en-US" altLang="ja-JP" sz="900" dirty="0">
                <a:latin typeface="Meiryo UI" panose="020B0604030504040204" pitchFamily="34" charset="-128"/>
                <a:ea typeface="Meiryo UI" panose="020B0604030504040204" pitchFamily="34" charset="-128"/>
              </a:rPr>
              <a:t>､PVC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152×113×13mm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考：リアルブラック・ミルキーホワイト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枚の写真を同時に飾れるツインフォトスタンドです。カラー展開はリアルブラックとミルキーホワイトの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954BD23-B879-A84F-B773-6E0E689CE3E8}"/>
              </a:ext>
            </a:extLst>
          </p:cNvPr>
          <p:cNvPicPr>
            <a:picLocks noChangeAspect="1"/>
          </p:cNvPicPr>
          <p:nvPr/>
        </p:nvPicPr>
        <p:blipFill>
          <a:blip r:embed="rId5"/>
          <a:stretch>
            <a:fillRect/>
          </a:stretch>
        </p:blipFill>
        <p:spPr>
          <a:xfrm>
            <a:off x="709624" y="1481987"/>
            <a:ext cx="3576496" cy="3547769"/>
          </a:xfrm>
          <a:prstGeom prst="rect">
            <a:avLst/>
          </a:prstGeom>
        </p:spPr>
      </p:pic>
    </p:spTree>
    <p:extLst>
      <p:ext uri="{BB962C8B-B14F-4D97-AF65-F5344CB8AC3E}">
        <p14:creationId xmlns:p14="http://schemas.microsoft.com/office/powerpoint/2010/main" val="295164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DC0CEFE-DDC1-3E76-38C5-AE2E15F4C71D}"/>
              </a:ext>
            </a:extLst>
          </p:cNvPr>
          <p:cNvPicPr>
            <a:picLocks noChangeAspect="1"/>
          </p:cNvPicPr>
          <p:nvPr/>
        </p:nvPicPr>
        <p:blipFill>
          <a:blip r:embed="rId5"/>
          <a:stretch>
            <a:fillRect/>
          </a:stretch>
        </p:blipFill>
        <p:spPr>
          <a:xfrm>
            <a:off x="737464" y="1391815"/>
            <a:ext cx="3557380" cy="3557380"/>
          </a:xfrm>
          <a:prstGeom prst="rect">
            <a:avLst/>
          </a:prstGeom>
        </p:spPr>
      </p:pic>
    </p:spTree>
    <p:extLst>
      <p:ext uri="{BB962C8B-B14F-4D97-AF65-F5344CB8AC3E}">
        <p14:creationId xmlns:p14="http://schemas.microsoft.com/office/powerpoint/2010/main" val="352396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・スチール・木・豚毛・綿</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70×158×47mm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/72×162×50mm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内容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ブラシ</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ヶ・クロス</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枚・靴クリーム</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無色・黒</a:t>
            </a:r>
            <a:r>
              <a:rPr lang="en-US" altLang="ja-JP" sz="900" b="0" i="0" dirty="0">
                <a:solidFill>
                  <a:srgbClr val="333333"/>
                </a:solidFill>
                <a:effectLst/>
                <a:latin typeface="-apple-system"/>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4513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深張</a:t>
            </a:r>
            <a:r>
              <a:rPr lang="en"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雨に体を極力濡らしたくない方におすすめの、体をすっぽりと覆えるドーム型の折りたたみ傘です。日傘としての利用も可能ですし、専用の収納袋にはオリジナル名入れもプリントできます。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04DA2EA-0163-4C4C-85DA-75401D42F39E}"/>
              </a:ext>
            </a:extLst>
          </p:cNvPr>
          <p:cNvPicPr>
            <a:picLocks noChangeAspect="1"/>
          </p:cNvPicPr>
          <p:nvPr/>
        </p:nvPicPr>
        <p:blipFill>
          <a:blip r:embed="rId5"/>
          <a:stretch>
            <a:fillRect/>
          </a:stretch>
        </p:blipFill>
        <p:spPr>
          <a:xfrm>
            <a:off x="732624" y="1370108"/>
            <a:ext cx="3658692" cy="3607016"/>
          </a:xfrm>
          <a:prstGeom prst="rect">
            <a:avLst/>
          </a:prstGeom>
        </p:spPr>
      </p:pic>
    </p:spTree>
    <p:extLst>
      <p:ext uri="{BB962C8B-B14F-4D97-AF65-F5344CB8AC3E}">
        <p14:creationId xmlns:p14="http://schemas.microsoft.com/office/powerpoint/2010/main" val="4184233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1183</TotalTime>
  <Words>2880</Words>
  <Application>Microsoft Office PowerPoint</Application>
  <PresentationFormat>画面に合わせる (4:3)</PresentationFormat>
  <Paragraphs>477</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276</cp:revision>
  <cp:lastPrinted>2021-07-20T08:57:41Z</cp:lastPrinted>
  <dcterms:created xsi:type="dcterms:W3CDTF">2021-06-21T09:41:39Z</dcterms:created>
  <dcterms:modified xsi:type="dcterms:W3CDTF">2025-08-12T04:56:32Z</dcterms:modified>
</cp:coreProperties>
</file>