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5"/>
  </p:notesMasterIdLst>
  <p:sldIdLst>
    <p:sldId id="264" r:id="rId3"/>
    <p:sldId id="259" r:id="rId4"/>
    <p:sldId id="272" r:id="rId5"/>
    <p:sldId id="274" r:id="rId6"/>
    <p:sldId id="269" r:id="rId7"/>
    <p:sldId id="284" r:id="rId8"/>
    <p:sldId id="283" r:id="rId9"/>
    <p:sldId id="265" r:id="rId10"/>
    <p:sldId id="273" r:id="rId11"/>
    <p:sldId id="280" r:id="rId12"/>
    <p:sldId id="271" r:id="rId13"/>
    <p:sldId id="277" r:id="rId14"/>
    <p:sldId id="275" r:id="rId15"/>
    <p:sldId id="267" r:id="rId16"/>
    <p:sldId id="285" r:id="rId17"/>
    <p:sldId id="263" r:id="rId18"/>
    <p:sldId id="268" r:id="rId19"/>
    <p:sldId id="281" r:id="rId20"/>
    <p:sldId id="286" r:id="rId21"/>
    <p:sldId id="256" r:id="rId22"/>
    <p:sldId id="257" r:id="rId23"/>
    <p:sldId id="261" r:id="rId24"/>
    <p:sldId id="260" r:id="rId25"/>
    <p:sldId id="258" r:id="rId26"/>
    <p:sldId id="262" r:id="rId27"/>
    <p:sldId id="282" r:id="rId28"/>
    <p:sldId id="287" r:id="rId29"/>
    <p:sldId id="288" r:id="rId30"/>
    <p:sldId id="293" r:id="rId31"/>
    <p:sldId id="290" r:id="rId32"/>
    <p:sldId id="291" r:id="rId33"/>
    <p:sldId id="292"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4" autoAdjust="0"/>
    <p:restoredTop sz="94656"/>
  </p:normalViewPr>
  <p:slideViewPr>
    <p:cSldViewPr snapToGrid="0" snapToObjects="1">
      <p:cViewPr varScale="1">
        <p:scale>
          <a:sx n="84" d="100"/>
          <a:sy n="84" d="100"/>
        </p:scale>
        <p:origin x="132" y="1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2025/8/12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800" cy="308610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346F4652-1B85-48DE-A39E-B39815CFB8F1}" type="slidenum">
              <a:rPr lang="en-US" sz="1200" b="0" strike="noStrike" spc="-1">
                <a:latin typeface="Times New Roman"/>
              </a:rPr>
              <a:t>24</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800" cy="308610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B8FCE-D916-443B-8A4B-19D94BBD02D7}"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97723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5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76889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19681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722770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84042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77209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27350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80886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099563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1924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673554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47502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501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17088100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32.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5.xml"/><Relationship Id="rId5" Type="http://schemas.openxmlformats.org/officeDocument/2006/relationships/image" Target="../media/image33.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34.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ワインオープナーセット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紙箱入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パッカーウッド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・ステンレススチール・亜鉛合金・シリコンゴム・紙</a:t>
            </a:r>
          </a:p>
          <a:p>
            <a:r>
              <a:rPr lang="ja-JP" altLang="en-US" sz="900" dirty="0">
                <a:latin typeface="Meiryo UI" panose="020B0604030504040204" pitchFamily="34" charset="-128"/>
                <a:ea typeface="Meiryo UI" panose="020B0604030504040204" pitchFamily="34" charset="-128"/>
              </a:rPr>
              <a:t>サイズ：オープナー </a:t>
            </a:r>
            <a:r>
              <a:rPr lang="en-US" altLang="ja-JP" sz="900" dirty="0">
                <a:latin typeface="Meiryo UI" panose="020B0604030504040204" pitchFamily="34" charset="-128"/>
                <a:ea typeface="Meiryo UI" panose="020B0604030504040204" pitchFamily="34" charset="-128"/>
              </a:rPr>
              <a:t>110×25×15mm</a:t>
            </a:r>
            <a:r>
              <a:rPr lang="ja-JP" altLang="en-US" sz="900" dirty="0">
                <a:latin typeface="Meiryo UI" panose="020B0604030504040204" pitchFamily="34" charset="-128"/>
                <a:ea typeface="Meiryo UI" panose="020B0604030504040204" pitchFamily="34" charset="-128"/>
              </a:rPr>
              <a:t>、ストッパー </a:t>
            </a:r>
            <a:r>
              <a:rPr lang="en-US" altLang="ja-JP" sz="900" dirty="0">
                <a:latin typeface="Meiryo UI" panose="020B0604030504040204" pitchFamily="34" charset="-128"/>
                <a:ea typeface="Meiryo UI" panose="020B0604030504040204" pitchFamily="34" charset="-128"/>
              </a:rPr>
              <a:t>Φ25×104mm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/142×95×31mm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ワイン好きな方へのちょっとした贈り物などに最適な、高級感のあるワインオープナーです。大人向けイベントやキャンペーンの特典用、景品用などとしても人気のあるアイテムです。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E93A1234-F968-9BD1-E821-CE469C0BF8DB}"/>
              </a:ext>
            </a:extLst>
          </p:cNvPr>
          <p:cNvPicPr>
            <a:picLocks noChangeAspect="1"/>
          </p:cNvPicPr>
          <p:nvPr/>
        </p:nvPicPr>
        <p:blipFill>
          <a:blip r:embed="rId5"/>
          <a:stretch>
            <a:fillRect/>
          </a:stretch>
        </p:blipFill>
        <p:spPr>
          <a:xfrm>
            <a:off x="709624" y="1402417"/>
            <a:ext cx="3590620" cy="3590620"/>
          </a:xfrm>
          <a:prstGeom prst="rect">
            <a:avLst/>
          </a:prstGeom>
        </p:spPr>
      </p:pic>
    </p:spTree>
    <p:extLst>
      <p:ext uri="{BB962C8B-B14F-4D97-AF65-F5344CB8AC3E}">
        <p14:creationId xmlns:p14="http://schemas.microsoft.com/office/powerpoint/2010/main" val="67773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450ml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45A9460-E0F8-2D45-B13D-574D9BCBFA2F}"/>
              </a:ext>
            </a:extLst>
          </p:cNvPr>
          <p:cNvPicPr>
            <a:picLocks noChangeAspect="1"/>
          </p:cNvPicPr>
          <p:nvPr/>
        </p:nvPicPr>
        <p:blipFill>
          <a:blip r:embed="rId5"/>
          <a:stretch>
            <a:fillRect/>
          </a:stretch>
        </p:blipFill>
        <p:spPr>
          <a:xfrm>
            <a:off x="285434" y="1864459"/>
            <a:ext cx="4409068" cy="2833772"/>
          </a:xfrm>
          <a:prstGeom prst="rect">
            <a:avLst/>
          </a:prstGeom>
        </p:spPr>
      </p:pic>
    </p:spTree>
    <p:extLst>
      <p:ext uri="{BB962C8B-B14F-4D97-AF65-F5344CB8AC3E}">
        <p14:creationId xmlns:p14="http://schemas.microsoft.com/office/powerpoint/2010/main" val="283493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フタ付サーモタンクマグ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カラー展開：ホワイト、シルバー、ブラック</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φ88×93(mm)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見た目がしっかりしている、</a:t>
            </a:r>
            <a:r>
              <a:rPr lang="en-US" altLang="ja-JP" sz="1600" dirty="0"/>
              <a:t>M</a:t>
            </a:r>
            <a:r>
              <a:rPr lang="ja-JP" altLang="en-US" sz="1600" dirty="0"/>
              <a:t>サイズのフタ付サーモタンクマグ。フルカラープリントも綺麗に映えるので、キャラクターの物販グッズにぴったり！真空二重構造で保温保冷機能が抜群です。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B229056-1024-1FDE-153C-F2E31EFB03C1}"/>
              </a:ext>
            </a:extLst>
          </p:cNvPr>
          <p:cNvPicPr>
            <a:picLocks noChangeAspect="1"/>
          </p:cNvPicPr>
          <p:nvPr/>
        </p:nvPicPr>
        <p:blipFill>
          <a:blip r:embed="rId5"/>
          <a:stretch>
            <a:fillRect/>
          </a:stretch>
        </p:blipFill>
        <p:spPr>
          <a:xfrm>
            <a:off x="706944" y="1469667"/>
            <a:ext cx="3560089" cy="3560089"/>
          </a:xfrm>
          <a:prstGeom prst="rect">
            <a:avLst/>
          </a:prstGeom>
        </p:spPr>
      </p:pic>
    </p:spTree>
    <p:extLst>
      <p:ext uri="{BB962C8B-B14F-4D97-AF65-F5344CB8AC3E}">
        <p14:creationId xmlns:p14="http://schemas.microsoft.com/office/powerpoint/2010/main" val="59999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16F2726-55EB-C8F3-B681-ACBBD79CEAC5}"/>
              </a:ext>
            </a:extLst>
          </p:cNvPr>
          <p:cNvPicPr>
            <a:picLocks noChangeAspect="1"/>
          </p:cNvPicPr>
          <p:nvPr/>
        </p:nvPicPr>
        <p:blipFill>
          <a:blip r:embed="rId5"/>
          <a:stretch>
            <a:fillRect/>
          </a:stretch>
        </p:blipFill>
        <p:spPr>
          <a:xfrm>
            <a:off x="684625" y="1338731"/>
            <a:ext cx="3648689" cy="3648689"/>
          </a:xfrm>
          <a:prstGeom prst="rect">
            <a:avLst/>
          </a:prstGeom>
        </p:spPr>
      </p:pic>
    </p:spTree>
    <p:extLst>
      <p:ext uri="{BB962C8B-B14F-4D97-AF65-F5344CB8AC3E}">
        <p14:creationId xmlns:p14="http://schemas.microsoft.com/office/powerpoint/2010/main" val="80084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C0BEC65-B637-A364-4268-2A4FA38781B8}"/>
              </a:ext>
            </a:extLst>
          </p:cNvPr>
          <p:cNvPicPr>
            <a:picLocks noChangeAspect="1"/>
          </p:cNvPicPr>
          <p:nvPr/>
        </p:nvPicPr>
        <p:blipFill>
          <a:blip r:embed="rId5"/>
          <a:stretch>
            <a:fillRect/>
          </a:stretch>
        </p:blipFill>
        <p:spPr>
          <a:xfrm>
            <a:off x="656648" y="1352154"/>
            <a:ext cx="3696442" cy="3696442"/>
          </a:xfrm>
          <a:prstGeom prst="rect">
            <a:avLst/>
          </a:prstGeom>
        </p:spPr>
      </p:pic>
    </p:spTree>
    <p:extLst>
      <p:ext uri="{BB962C8B-B14F-4D97-AF65-F5344CB8AC3E}">
        <p14:creationId xmlns:p14="http://schemas.microsoft.com/office/powerpoint/2010/main" val="93695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ハンドルサーモステンレスタンブラー</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5</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ステンレス</a:t>
            </a:r>
            <a:r>
              <a:rPr lang="en-US" altLang="ja-JP" sz="900" spc="200" dirty="0">
                <a:latin typeface="Meiryo UI" panose="020B0604030504040204" pitchFamily="34" charset="-128"/>
                <a:ea typeface="Meiryo UI" panose="020B0604030504040204" pitchFamily="34" charset="-128"/>
              </a:rPr>
              <a:t>(18-8)</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 </a:t>
            </a:r>
            <a:r>
              <a:rPr lang="ja-JP" altLang="en-US" sz="900" spc="2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Φ89×141(mm)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PE</a:t>
            </a:r>
            <a:r>
              <a:rPr lang="ja-JP" altLang="en-US" sz="900" spc="2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サイズの保温力抜群なステンレスタンブラーです。ハンドル付きの蓋は見た目にもオシャレな上、使い勝手も良くて◎！全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色のカラーラインナップからお選びいただけます。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9BFB8C73-48E6-1AEB-0A21-E7874A58F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508856"/>
            <a:ext cx="3413792" cy="341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11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オーガニックコットンキャンバスライントート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410×340×130(mm)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スタンダードなデザインながらハンドルラインのアクセントが根強い人気のトートバッグです。スマホなどを入れられる外ポケットが便利な上、地球環境に優しいオーガニックコットンを使用。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81B1C546-F675-8DD5-C1D6-DD17AE02327E}"/>
              </a:ext>
            </a:extLst>
          </p:cNvPr>
          <p:cNvPicPr>
            <a:picLocks noChangeAspect="1"/>
          </p:cNvPicPr>
          <p:nvPr/>
        </p:nvPicPr>
        <p:blipFill>
          <a:blip r:embed="rId5"/>
          <a:stretch>
            <a:fillRect/>
          </a:stretch>
        </p:blipFill>
        <p:spPr>
          <a:xfrm>
            <a:off x="771873" y="1422052"/>
            <a:ext cx="3435185" cy="3435185"/>
          </a:xfrm>
          <a:prstGeom prst="rect">
            <a:avLst/>
          </a:prstGeom>
        </p:spPr>
      </p:pic>
    </p:spTree>
    <p:extLst>
      <p:ext uri="{BB962C8B-B14F-4D97-AF65-F5344CB8AC3E}">
        <p14:creationId xmlns:p14="http://schemas.microsoft.com/office/powerpoint/2010/main" val="353209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Φ69×47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/75×82×80mm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a:solidFill>
                  <a:srgbClr val="333333"/>
                </a:solidFill>
                <a:effectLst/>
                <a:latin typeface="-apple-system"/>
              </a:rPr>
              <a:t>/USB</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スマホやタブレットとワイヤレスで繋げられるクールでオシャレなスピーカーです。カラーバリエーションはシルバーとブラックの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色展開。オリジナル名入れも承っております。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6354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メッシュ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ja-JP" altLang="en-US"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メッシュ部分：ポリエステル</a:t>
            </a:r>
            <a:r>
              <a:rPr lang="en-US" altLang="ja-JP" sz="900" dirty="0">
                <a:latin typeface="Meiryo UI" panose="020B0604030504040204" pitchFamily="34" charset="-128"/>
                <a:ea typeface="Meiryo UI" panose="020B0604030504040204" pitchFamily="34" charset="-128"/>
              </a:rPr>
              <a:t>100%</a:t>
            </a:r>
          </a:p>
          <a:p>
            <a:pPr>
              <a:tabLst>
                <a:tab pos="542925" algn="l"/>
                <a:tab pos="715963" algn="l"/>
              </a:tabLst>
            </a:pPr>
            <a:r>
              <a:rPr lang="ja-JP" altLang="en-US" sz="900" b="1" i="0" dirty="0">
                <a:solidFill>
                  <a:srgbClr val="333333"/>
                </a:solidFill>
                <a:effectLst/>
                <a:highlight>
                  <a:srgbClr val="FFFFFF"/>
                </a:highlight>
                <a:latin typeface="-apple-system"/>
              </a:rPr>
              <a:t>サイズ</a:t>
            </a:r>
            <a:r>
              <a:rPr lang="ja-JP" altLang="en-US" sz="9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 横</a:t>
            </a:r>
            <a:r>
              <a:rPr lang="en-US" altLang="ja-JP" sz="900" spc="200" dirty="0">
                <a:latin typeface="Meiryo UI" panose="020B0604030504040204" pitchFamily="34" charset="-128"/>
                <a:ea typeface="Meiryo UI" panose="020B0604030504040204" pitchFamily="34" charset="-128"/>
              </a:rPr>
              <a:t>30×</a:t>
            </a:r>
            <a:r>
              <a:rPr lang="ja-JP" altLang="en-US" sz="900" spc="200" dirty="0">
                <a:latin typeface="Meiryo UI" panose="020B0604030504040204" pitchFamily="34" charset="-128"/>
                <a:ea typeface="Meiryo UI" panose="020B0604030504040204" pitchFamily="34" charset="-128"/>
              </a:rPr>
              <a:t>縦</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奥行</a:t>
            </a:r>
            <a:r>
              <a:rPr lang="en-US" altLang="ja-JP" sz="900" spc="200" dirty="0">
                <a:latin typeface="Meiryo UI" panose="020B0604030504040204" pitchFamily="34" charset="-128"/>
                <a:ea typeface="Meiryo UI" panose="020B0604030504040204" pitchFamily="34" charset="-128"/>
              </a:rPr>
              <a:t>13cm</a:t>
            </a:r>
            <a:r>
              <a:rPr lang="ja-JP" altLang="en-US" sz="900" spc="200" dirty="0">
                <a:latin typeface="Meiryo UI" panose="020B0604030504040204" pitchFamily="34" charset="-128"/>
                <a:ea typeface="Meiryo UI" panose="020B0604030504040204" pitchFamily="34" charset="-128"/>
              </a:rPr>
              <a:t>、持ち手の長さ</a:t>
            </a:r>
            <a:r>
              <a:rPr lang="en-US" altLang="ja-JP" sz="900" spc="200" dirty="0">
                <a:latin typeface="Meiryo UI" panose="020B0604030504040204" pitchFamily="34" charset="-128"/>
                <a:ea typeface="Meiryo UI" panose="020B0604030504040204" pitchFamily="34" charset="-128"/>
              </a:rPr>
              <a:t>59cm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a:latin typeface="Meiryo UI" panose="020B0604030504040204" pitchFamily="34" charset="-128"/>
                <a:ea typeface="Meiryo UI" panose="020B0604030504040204" pitchFamily="34" charset="-128"/>
              </a:rPr>
              <a:t>19L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ナイロン</a:t>
            </a:r>
            <a:r>
              <a:rPr lang="en-US" altLang="ja-JP" sz="1600" b="0" i="0" dirty="0">
                <a:solidFill>
                  <a:srgbClr val="333333"/>
                </a:solidFill>
                <a:effectLst/>
                <a:latin typeface="-apple-system"/>
              </a:rPr>
              <a:t>100%</a:t>
            </a:r>
            <a:r>
              <a:rPr lang="ja-JP" altLang="en-US" sz="1600" b="0" i="0" dirty="0">
                <a:solidFill>
                  <a:srgbClr val="333333"/>
                </a:solidFill>
                <a:effectLst/>
                <a:latin typeface="-apple-system"/>
              </a:rPr>
              <a:t>のリップストップ生地と、メッシュを組合わせたトートバッグ。</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サイズの本などもしっかり収納できて、持ち手が長めで肩掛けしやすくデイリーユースにピッタリです。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3" name="Picture 19">
            <a:extLst>
              <a:ext uri="{FF2B5EF4-FFF2-40B4-BE49-F238E27FC236}">
                <a16:creationId xmlns:a16="http://schemas.microsoft.com/office/drawing/2014/main" id="{89CF0B99-373D-AD99-E6F0-8670098A7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6" y="1427168"/>
            <a:ext cx="3577188" cy="357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7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内ポケット付きが便利な上、耐久性に優れた</a:t>
            </a:r>
            <a:r>
              <a:rPr lang="en-US" altLang="ja-JP" sz="1600" dirty="0"/>
              <a:t>14.3</a:t>
            </a:r>
            <a:r>
              <a:rPr lang="ja-JP" altLang="en-US" sz="1600" dirty="0"/>
              <a:t>オンスのキャンバス素材を使用した、使い勝手の良いトートバッグ。ウッドランドカモフラ柄を含めた全</a:t>
            </a:r>
            <a:r>
              <a:rPr lang="en-US" altLang="ja-JP" sz="1600" dirty="0"/>
              <a:t>7</a:t>
            </a:r>
            <a:r>
              <a:rPr lang="ja-JP" altLang="en-US" sz="1600" dirty="0"/>
              <a:t>色のカラー展開も魅力。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4216A2-D064-5BC6-B88B-E75802A686CF}"/>
              </a:ext>
            </a:extLst>
          </p:cNvPr>
          <p:cNvPicPr>
            <a:picLocks noChangeAspect="1"/>
          </p:cNvPicPr>
          <p:nvPr/>
        </p:nvPicPr>
        <p:blipFill>
          <a:blip r:embed="rId5"/>
          <a:stretch>
            <a:fillRect/>
          </a:stretch>
        </p:blipFill>
        <p:spPr>
          <a:xfrm>
            <a:off x="739898" y="1445496"/>
            <a:ext cx="3603524" cy="3603524"/>
          </a:xfrm>
          <a:prstGeom prst="rect">
            <a:avLst/>
          </a:prstGeom>
        </p:spPr>
      </p:pic>
    </p:spTree>
    <p:extLst>
      <p:ext uri="{BB962C8B-B14F-4D97-AF65-F5344CB8AC3E}">
        <p14:creationId xmlns:p14="http://schemas.microsoft.com/office/powerpoint/2010/main" val="63311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16642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耐風</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グラスファイバー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555mm､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突然の強風に煽られて裏返っても簡単に戻せ、</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カット機能もある折りたたみ傘です。オリジナルデザインの名入れプリントは専用の収納袋に可能ですので、販促用等に是非ご活用ください。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9977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リサイクルポリエステル パースミニバッグ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素材：リサイクルポリエステル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 ： ポリエステル</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W23×H21.5×</a:t>
            </a:r>
            <a:r>
              <a:rPr lang="ja-JP" altLang="en-US" sz="800" dirty="0">
                <a:latin typeface="Meiryo UI" panose="020B0604030504040204" pitchFamily="34" charset="-128"/>
                <a:ea typeface="Meiryo UI" panose="020B0604030504040204" pitchFamily="34" charset="-128"/>
              </a:rPr>
              <a:t>底マチ</a:t>
            </a:r>
            <a:r>
              <a:rPr lang="en-US" altLang="ja-JP" sz="800" dirty="0">
                <a:latin typeface="Meiryo UI" panose="020B0604030504040204" pitchFamily="34" charset="-128"/>
                <a:ea typeface="Meiryo UI" panose="020B0604030504040204" pitchFamily="34" charset="-128"/>
              </a:rPr>
              <a:t>10cm</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5L</a:t>
            </a:r>
            <a:r>
              <a:rPr lang="ja-JP" altLang="en-US" sz="800" dirty="0">
                <a:latin typeface="Meiryo UI" panose="020B0604030504040204" pitchFamily="34" charset="-128"/>
                <a:ea typeface="Meiryo UI" panose="020B0604030504040204" pitchFamily="34" charset="-128"/>
              </a:rPr>
              <a:t>　　機能：バッグと巾着袋両方で使える</a:t>
            </a:r>
          </a:p>
          <a:p>
            <a:r>
              <a:rPr lang="ja-JP" altLang="en-US" sz="800" dirty="0">
                <a:latin typeface="Meiryo UI" panose="020B0604030504040204" pitchFamily="34" charset="-128"/>
                <a:ea typeface="Meiryo UI" panose="020B0604030504040204" pitchFamily="34" charset="-128"/>
              </a:rPr>
              <a:t>付属品：ショルダーストラップ </a:t>
            </a:r>
            <a:r>
              <a:rPr lang="en-US" altLang="ja-JP" sz="800" dirty="0">
                <a:latin typeface="Meiryo UI" panose="020B0604030504040204" pitchFamily="34" charset="-128"/>
                <a:ea typeface="Meiryo UI" panose="020B0604030504040204" pitchFamily="34" charset="-128"/>
              </a:rPr>
              <a:t>125cm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内側</a:t>
            </a:r>
            <a:r>
              <a:rPr lang="en-US" altLang="ja-JP" sz="800" dirty="0">
                <a:latin typeface="Meiryo UI" panose="020B0604030504040204" pitchFamily="34" charset="-128"/>
                <a:ea typeface="Meiryo UI" panose="020B0604030504040204" pitchFamily="34" charset="-128"/>
              </a:rPr>
              <a:t>PU</a:t>
            </a:r>
            <a:r>
              <a:rPr lang="ja-JP" altLang="en-US" sz="800" dirty="0">
                <a:latin typeface="Meiryo UI" panose="020B0604030504040204" pitchFamily="34" charset="-128"/>
                <a:ea typeface="Meiryo UI" panose="020B0604030504040204" pitchFamily="34" charset="-128"/>
              </a:rPr>
              <a:t>コーティング：加工時の熱により変色や焦げが発生することがありますのでご注意ください。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再生ポリエステル</a:t>
            </a:r>
            <a:r>
              <a:rPr lang="en-US" altLang="ja-JP" sz="1600" dirty="0"/>
              <a:t>100%</a:t>
            </a:r>
            <a:r>
              <a:rPr lang="ja-JP" altLang="en-US" sz="1600" dirty="0"/>
              <a:t>のエコなミニバッグ。アジャスター付きストラップは取り外し可能で、袋口の紐を絞ればおしゃれな巾着としても使えます。各種物販品やノベルティグッズにオススメです。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3D6F0106-5A12-4FA7-5A55-A11100D39B3D}"/>
              </a:ext>
            </a:extLst>
          </p:cNvPr>
          <p:cNvPicPr>
            <a:picLocks noChangeAspect="1"/>
          </p:cNvPicPr>
          <p:nvPr/>
        </p:nvPicPr>
        <p:blipFill>
          <a:blip r:embed="rId5"/>
          <a:stretch>
            <a:fillRect/>
          </a:stretch>
        </p:blipFill>
        <p:spPr>
          <a:xfrm>
            <a:off x="702868" y="1323998"/>
            <a:ext cx="3726926" cy="372692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リップショルダー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700(</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、ショルダーストラップ</a:t>
            </a:r>
            <a:r>
              <a:rPr lang="en-US" altLang="ja-JP" sz="900" dirty="0">
                <a:latin typeface="Meiryo UI" panose="020B0604030504040204" pitchFamily="34" charset="-128"/>
                <a:ea typeface="Meiryo UI" panose="020B0604030504040204" pitchFamily="34" charset="-128"/>
              </a:rPr>
              <a:t>105mm</a:t>
            </a:r>
            <a:r>
              <a:rPr lang="ja-JP" altLang="en-US" sz="900" dirty="0">
                <a:latin typeface="Meiryo UI" panose="020B0604030504040204" pitchFamily="34" charset="-128"/>
                <a:ea typeface="Meiryo UI" panose="020B0604030504040204" pitchFamily="34" charset="-128"/>
              </a:rPr>
              <a:t>（調整可能）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6</a:t>
            </a:r>
            <a:r>
              <a:rPr lang="ja-JP" altLang="en-US" sz="900">
                <a:latin typeface="Meiryo UI" panose="020B0604030504040204" pitchFamily="34" charset="-128"/>
                <a:ea typeface="Meiryo UI" panose="020B0604030504040204" pitchFamily="34" charset="-128"/>
              </a:rPr>
              <a:t>色　袋</a:t>
            </a:r>
            <a:r>
              <a:rPr lang="ja-JP" altLang="en-US" sz="900" dirty="0">
                <a:latin typeface="Meiryo UI" panose="020B0604030504040204" pitchFamily="34" charset="-128"/>
                <a:ea typeface="Meiryo UI" panose="020B0604030504040204" pitchFamily="34" charset="-128"/>
              </a:rPr>
              <a:t>口ドットボタン付。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ストラップ：ポリエステル。◎素材の特性上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熱をかけると縮む場合がございます。◎ポリエステル素材の染色には分散染料を用いている為、熱加工によりブリードを起こす可能性がございます。お取り扱いにはご注意ください。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パッカブル機能付きでコンパクトに収納できる見た目もオシャレなマルシェバッグです。スマホや財布を入れるのに最適な内ポケット付きや、水や汚れを弾く撥水機能もとっても便利。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BC6A0963-2A1A-D2D6-2F5C-E10C40309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12" y="1354776"/>
            <a:ext cx="3720325" cy="372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オリジナルデザインの名入れプリントもよく映える、すっきりとしたシンプルなデザインの</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カップ。熱いものを入れても持ちにくくなく、冷たいものを入れても結露しにくい便利アイテム！</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69961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シャチハタ ネームペンディアレ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メールオーダー式</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589104"/>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7</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17.5×21.2×127.1mm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14.8g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ネーム印・ボールペン一体型。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注意事項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ネーム印の文字の指定についてはメールオーダー式で承ります。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商品の色は、実際の色とは異なります。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印鑑証明には使用しないでください。</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ボール径</a:t>
            </a:r>
            <a:r>
              <a:rPr lang="en-US" altLang="ja-JP" sz="900" spc="200" dirty="0">
                <a:latin typeface="Meiryo UI" panose="020B0604030504040204" pitchFamily="34" charset="-128"/>
                <a:ea typeface="Meiryo UI" panose="020B0604030504040204" pitchFamily="34" charset="-128"/>
              </a:rPr>
              <a:t>]0.7mm [</a:t>
            </a:r>
            <a:r>
              <a:rPr lang="ja-JP" altLang="en-US" sz="900" spc="200" dirty="0">
                <a:latin typeface="Meiryo UI" panose="020B0604030504040204" pitchFamily="34" charset="-128"/>
                <a:ea typeface="Meiryo UI" panose="020B0604030504040204" pitchFamily="34" charset="-128"/>
              </a:rPr>
              <a:t>印面サイズ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直径</a:t>
            </a:r>
            <a:r>
              <a:rPr lang="en-US" altLang="ja-JP" sz="900" spc="200" dirty="0">
                <a:latin typeface="Meiryo UI" panose="020B0604030504040204" pitchFamily="34" charset="-128"/>
                <a:ea typeface="Meiryo UI" panose="020B0604030504040204" pitchFamily="34" charset="-128"/>
              </a:rPr>
              <a:t>9mm [</a:t>
            </a:r>
            <a:r>
              <a:rPr lang="ja-JP" altLang="en-US" sz="900" spc="200" dirty="0">
                <a:latin typeface="Meiryo UI" panose="020B0604030504040204" pitchFamily="34" charset="-128"/>
                <a:ea typeface="Meiryo UI" panose="020B0604030504040204" pitchFamily="34" charset="-128"/>
              </a:rPr>
              <a:t>書体</a:t>
            </a:r>
            <a:r>
              <a:rPr lang="en-US" altLang="ja-JP" sz="900" spc="200" dirty="0">
                <a:latin typeface="Meiryo UI" panose="020B0604030504040204" pitchFamily="34" charset="-128"/>
                <a:ea typeface="Meiryo UI" panose="020B0604030504040204" pitchFamily="34" charset="-128"/>
              </a:rPr>
              <a:t>]8</a:t>
            </a:r>
            <a:r>
              <a:rPr lang="ja-JP" altLang="en-US" sz="900" spc="200" dirty="0">
                <a:latin typeface="Meiryo UI" panose="020B0604030504040204" pitchFamily="34" charset="-128"/>
                <a:ea typeface="Meiryo UI" panose="020B0604030504040204" pitchFamily="34" charset="-128"/>
              </a:rPr>
              <a:t>種類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インキ色</a:t>
            </a:r>
            <a:r>
              <a:rPr lang="en-US" altLang="ja-JP" sz="900" spc="200" dirty="0">
                <a:latin typeface="Meiryo UI" panose="020B0604030504040204" pitchFamily="34" charset="-128"/>
                <a:ea typeface="Meiryo UI" panose="020B0604030504040204" pitchFamily="34" charset="-128"/>
              </a:rPr>
              <a:t>]6</a:t>
            </a:r>
            <a:r>
              <a:rPr lang="ja-JP" altLang="en-US" sz="900" spc="200" dirty="0">
                <a:latin typeface="Meiryo UI" panose="020B0604030504040204" pitchFamily="34" charset="-128"/>
                <a:ea typeface="Meiryo UI" panose="020B0604030504040204" pitchFamily="34" charset="-128"/>
              </a:rPr>
              <a:t>色クラフト墨はダイナコムウェア株式会社に使用許諾を受けた書体です。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ネーム印は、補充なしで約</a:t>
            </a:r>
            <a:r>
              <a:rPr lang="en-US" altLang="ja-JP" sz="900" spc="200" dirty="0">
                <a:latin typeface="Meiryo UI" panose="020B0604030504040204" pitchFamily="34" charset="-128"/>
                <a:ea typeface="Meiryo UI" panose="020B0604030504040204" pitchFamily="34" charset="-128"/>
              </a:rPr>
              <a:t>3,000</a:t>
            </a:r>
            <a:r>
              <a:rPr lang="ja-JP" altLang="en-US" sz="900" spc="200" dirty="0">
                <a:latin typeface="Meiryo UI" panose="020B0604030504040204" pitchFamily="34" charset="-128"/>
                <a:ea typeface="Meiryo UI" panose="020B0604030504040204" pitchFamily="34" charset="-128"/>
              </a:rPr>
              <a:t>回捺すことができます。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447165"/>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331749"/>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これ</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本で書くと捺すができるシャチハタの印鑑付きネームペン。軽量で持ち歩きやすく職場でも大活躍。メタリック調で高級感があるので、名入れをして卒業や創立の記念品にご活用ください。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3A31151B-936F-E860-FA6D-CD51AA055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47"/>
          <a:stretch/>
        </p:blipFill>
        <p:spPr bwMode="auto">
          <a:xfrm>
            <a:off x="503467" y="1327368"/>
            <a:ext cx="2006217" cy="302812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759CCA07-32A5-7749-9D94-EC67C1CC30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413" b="30170"/>
          <a:stretch/>
        </p:blipFill>
        <p:spPr bwMode="auto">
          <a:xfrm>
            <a:off x="1412982" y="3127840"/>
            <a:ext cx="3234135" cy="127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3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1748068-675B-41CB-D980-D7D4D0EE69F1}"/>
              </a:ext>
            </a:extLst>
          </p:cNvPr>
          <p:cNvSpPr/>
          <p:nvPr/>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プレミアム 真空ステンレスペアタンブラー</a:t>
            </a:r>
            <a:endParaRPr lang="en-US" sz="2000" b="0" strike="noStrike" spc="-1">
              <a:latin typeface="Arial"/>
            </a:endParaRPr>
          </a:p>
        </p:txBody>
      </p:sp>
      <p:sp>
        <p:nvSpPr>
          <p:cNvPr id="48" name="テキスト ボックス 53"/>
          <p:cNvSpPr/>
          <p:nvPr/>
        </p:nvSpPr>
        <p:spPr>
          <a:xfrm>
            <a:off x="486000" y="5252040"/>
            <a:ext cx="4140360" cy="6422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材：ステンレス</a:t>
            </a:r>
            <a:endParaRPr lang="en-US" sz="900" b="0" strike="noStrike" spc="-1">
              <a:latin typeface="Arial"/>
            </a:endParaRPr>
          </a:p>
          <a:p>
            <a:pPr>
              <a:lnSpc>
                <a:spcPct val="100000"/>
              </a:lnSpc>
            </a:pPr>
            <a:r>
              <a:rPr lang="ja-JP" sz="900" b="0" strike="noStrike" spc="197">
                <a:solidFill>
                  <a:srgbClr val="000000"/>
                </a:solidFill>
                <a:latin typeface="Meiryo UI"/>
                <a:ea typeface="Meiryo UI"/>
              </a:rPr>
              <a:t>サイズ</a:t>
            </a:r>
            <a:r>
              <a:rPr lang="ja-JP" sz="900" b="0" strike="noStrike" spc="-1">
                <a:solidFill>
                  <a:srgbClr val="000000"/>
                </a:solidFill>
                <a:latin typeface="Meiryo UI"/>
                <a:ea typeface="Meiryo UI"/>
              </a:rPr>
              <a:t>：口径</a:t>
            </a:r>
            <a:r>
              <a:rPr lang="en-US" sz="900" b="0" strike="noStrike" spc="-1">
                <a:solidFill>
                  <a:srgbClr val="000000"/>
                </a:solidFill>
                <a:latin typeface="Meiryo UI"/>
                <a:ea typeface="Meiryo UI"/>
              </a:rPr>
              <a:t>7.4cm </a:t>
            </a:r>
            <a:r>
              <a:rPr lang="ja-JP" sz="900" b="0" strike="noStrike" spc="-1">
                <a:solidFill>
                  <a:srgbClr val="000000"/>
                </a:solidFill>
                <a:latin typeface="Meiryo UI"/>
                <a:ea typeface="Meiryo UI"/>
              </a:rPr>
              <a:t>高さ</a:t>
            </a:r>
            <a:r>
              <a:rPr lang="en-US" sz="900" b="0" strike="noStrike" spc="-1">
                <a:solidFill>
                  <a:srgbClr val="000000"/>
                </a:solidFill>
                <a:latin typeface="Meiryo UI"/>
                <a:ea typeface="Meiryo UI"/>
              </a:rPr>
              <a:t>13.5cm</a:t>
            </a:r>
            <a:r>
              <a:rPr lang="ja-JP" sz="900" b="0" strike="noStrike" spc="-1">
                <a:solidFill>
                  <a:srgbClr val="000000"/>
                </a:solidFill>
                <a:latin typeface="Meiryo UI"/>
                <a:ea typeface="Meiryo UI"/>
              </a:rPr>
              <a:t>（包装形態： 化粧箱入り） </a:t>
            </a:r>
            <a:endParaRPr lang="en-US" sz="900" b="0" strike="noStrike" spc="-1">
              <a:latin typeface="Arial"/>
            </a:endParaRPr>
          </a:p>
          <a:p>
            <a:pPr>
              <a:lnSpc>
                <a:spcPct val="100000"/>
              </a:lnSpc>
            </a:pPr>
            <a:r>
              <a:rPr lang="ja-JP" sz="900" b="0" strike="noStrike" spc="-1">
                <a:solidFill>
                  <a:srgbClr val="000000"/>
                </a:solidFill>
                <a:latin typeface="Meiryo UI"/>
                <a:ea typeface="Meiryo UI"/>
              </a:rPr>
              <a:t>容　 量：</a:t>
            </a:r>
            <a:r>
              <a:rPr lang="en-US" sz="900" b="0" strike="noStrike" spc="-1">
                <a:solidFill>
                  <a:srgbClr val="000000"/>
                </a:solidFill>
                <a:latin typeface="Meiryo UI"/>
                <a:ea typeface="Meiryo UI"/>
              </a:rPr>
              <a:t>340ml</a:t>
            </a:r>
            <a:endParaRPr lang="en-US" sz="900" b="0" strike="noStrike" spc="-1">
              <a:latin typeface="Arial"/>
            </a:endParaRPr>
          </a:p>
          <a:p>
            <a:pPr>
              <a:lnSpc>
                <a:spcPct val="100000"/>
              </a:lnSpc>
            </a:pPr>
            <a:r>
              <a:rPr lang="ja-JP" sz="900" b="0" strike="noStrike" spc="-1">
                <a:solidFill>
                  <a:srgbClr val="000000"/>
                </a:solidFill>
                <a:latin typeface="Meiryo UI"/>
                <a:ea typeface="Meiryo UI"/>
              </a:rPr>
              <a:t>重　 量：</a:t>
            </a:r>
            <a:r>
              <a:rPr lang="en-US" sz="900" b="0" strike="noStrike" spc="-1">
                <a:solidFill>
                  <a:srgbClr val="000000"/>
                </a:solidFill>
                <a:latin typeface="Meiryo UI"/>
                <a:ea typeface="Meiryo UI"/>
              </a:rPr>
              <a:t>282g</a:t>
            </a:r>
            <a:endParaRPr lang="en-US" sz="900" b="0" strike="noStrike" spc="-1">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0"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3"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4" name="テキスト ボックス 51"/>
          <p:cNvSpPr/>
          <p:nvPr/>
        </p:nvSpPr>
        <p:spPr>
          <a:xfrm>
            <a:off x="5932080" y="1422000"/>
            <a:ext cx="291636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ブラックとシャンパンゴールドの二色セットになったステンレスタンブラーです。真空二層構造ですので保温・保冷力が高く喜ばれます。高級感のあるゴールドパッケージもポイント！</a:t>
            </a:r>
            <a:endParaRPr lang="en-US" sz="1600" b="0" strike="noStrike" spc="-1">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900000" y="1620000"/>
            <a:ext cx="3405240" cy="340524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189388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236245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3122102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ウッドキャップ・ステンレスタンブラー</a:t>
            </a:r>
            <a:endParaRPr kumimoji="1" lang="en-US" sz="2000" b="0" i="0" u="none" strike="noStrike" kern="1200" cap="none" spc="-1" normalizeH="0" baseline="0" noProof="0">
              <a:ln>
                <a:noFill/>
              </a:ln>
              <a:solidFill>
                <a:prstClr val="black"/>
              </a:solidFill>
              <a:effectLst/>
              <a:uLnTx/>
              <a:uFillTx/>
              <a:latin typeface="Arial"/>
            </a:endParaRPr>
          </a:p>
        </p:txBody>
      </p:sp>
      <p:sp>
        <p:nvSpPr>
          <p:cNvPr id="48" name="テキスト ボックス 53"/>
          <p:cNvSpPr/>
          <p:nvPr/>
        </p:nvSpPr>
        <p:spPr>
          <a:xfrm>
            <a:off x="486000" y="5252040"/>
            <a:ext cx="4140360" cy="5054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材：ステンレス、天然木、シリコン</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：縦</a:t>
            </a:r>
            <a:r>
              <a:rPr kumimoji="1" lang="en-US" sz="900" b="0" i="0" u="none" strike="noStrike" kern="1200" cap="none" spc="-1" normalizeH="0" baseline="0" noProof="0">
                <a:ln>
                  <a:noFill/>
                </a:ln>
                <a:solidFill>
                  <a:srgbClr val="000000"/>
                </a:solidFill>
                <a:effectLst/>
                <a:uLnTx/>
                <a:uFillTx/>
                <a:latin typeface="Meiryo UI"/>
                <a:ea typeface="Meiryo UI"/>
              </a:rPr>
              <a:t>80×</a:t>
            </a:r>
            <a:r>
              <a:rPr kumimoji="1" lang="ja-JP" altLang="en-US" sz="900" b="0" i="0" u="none" strike="noStrike" kern="1200" cap="none" spc="-1" normalizeH="0" baseline="0" noProof="0">
                <a:ln>
                  <a:noFill/>
                </a:ln>
                <a:solidFill>
                  <a:srgbClr val="000000"/>
                </a:solidFill>
                <a:effectLst/>
                <a:uLnTx/>
                <a:uFillTx/>
                <a:latin typeface="Meiryo UI"/>
                <a:ea typeface="Meiryo UI"/>
              </a:rPr>
              <a:t>横</a:t>
            </a:r>
            <a:r>
              <a:rPr kumimoji="1" lang="en-US" sz="900" b="0" i="0" u="none" strike="noStrike" kern="1200" cap="none" spc="-1" normalizeH="0" baseline="0" noProof="0">
                <a:ln>
                  <a:noFill/>
                </a:ln>
                <a:solidFill>
                  <a:srgbClr val="000000"/>
                </a:solidFill>
                <a:effectLst/>
                <a:uLnTx/>
                <a:uFillTx/>
                <a:latin typeface="Meiryo UI"/>
                <a:ea typeface="Meiryo UI"/>
              </a:rPr>
              <a:t>80×</a:t>
            </a:r>
            <a:r>
              <a:rPr kumimoji="1" lang="ja-JP" altLang="en-US" sz="900" b="0" i="0" u="none" strike="noStrike" kern="1200" cap="none" spc="-1" normalizeH="0" baseline="0" noProof="0">
                <a:ln>
                  <a:noFill/>
                </a:ln>
                <a:solidFill>
                  <a:srgbClr val="000000"/>
                </a:solidFill>
                <a:effectLst/>
                <a:uLnTx/>
                <a:uFillTx/>
                <a:latin typeface="Meiryo UI"/>
                <a:ea typeface="Meiryo UI"/>
              </a:rPr>
              <a:t>奥行</a:t>
            </a:r>
            <a:r>
              <a:rPr kumimoji="1" lang="en-US" sz="900" b="0" i="0" u="none" strike="noStrike" kern="1200" cap="none" spc="-1" normalizeH="0" baseline="0" noProof="0">
                <a:ln>
                  <a:noFill/>
                </a:ln>
                <a:solidFill>
                  <a:srgbClr val="000000"/>
                </a:solidFill>
                <a:effectLst/>
                <a:uLnTx/>
                <a:uFillTx/>
                <a:latin typeface="Meiryo UI"/>
                <a:ea typeface="Meiryo UI"/>
              </a:rPr>
              <a:t>142mm</a:t>
            </a:r>
            <a:r>
              <a:rPr kumimoji="1" lang="ja-JP" altLang="en-US" sz="900" b="0" i="0" u="none" strike="noStrike" kern="1200" cap="none" spc="-1" normalizeH="0" baseline="0" noProof="0">
                <a:ln>
                  <a:noFill/>
                </a:ln>
                <a:solidFill>
                  <a:srgbClr val="000000"/>
                </a:solidFill>
                <a:effectLst/>
                <a:uLnTx/>
                <a:uFillTx/>
                <a:latin typeface="Meiryo UI"/>
                <a:ea typeface="Meiryo UI"/>
              </a:rPr>
              <a:t>（包装形態：箱入）</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考：シルバー、シャンパンゴールド、マットブラック</a:t>
            </a:r>
            <a:endParaRPr kumimoji="1" lang="en-US" sz="900" b="0" i="0" u="none" strike="noStrike" kern="1200" cap="none" spc="-1" normalizeH="0" baseline="0" noProof="0">
              <a:ln>
                <a:noFill/>
              </a:ln>
              <a:solidFill>
                <a:prstClr val="black"/>
              </a:solidFill>
              <a:effectLst/>
              <a:uLnTx/>
              <a:uFillTx/>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0"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3"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4" name="テキスト ボックス 51"/>
          <p:cNvSpPr/>
          <p:nvPr/>
        </p:nvSpPr>
        <p:spPr>
          <a:xfrm>
            <a:off x="5932080" y="1422000"/>
            <a:ext cx="291636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真空二重構造のステンレス素材で保冷温効果が高く、また天然木の蓋がお洒落な雰囲気を醸し出す上質なタンブラーです。オリジナル名入れも可能なため、物販用や記念用などにもおすすめです。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759240" y="1479240"/>
            <a:ext cx="3380760" cy="33807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立てておけるラジオ付トーチライト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φ46×125(</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ワイド</a:t>
            </a:r>
            <a:r>
              <a:rPr lang="en" altLang="ja-JP" sz="1600" dirty="0">
                <a:latin typeface="Meiryo UI" panose="020B0604030504040204" pitchFamily="34" charset="-128"/>
                <a:ea typeface="Meiryo UI" panose="020B0604030504040204" pitchFamily="34" charset="-128"/>
              </a:rPr>
              <a:t>FM</a:t>
            </a:r>
            <a:r>
              <a:rPr lang="ja-JP" altLang="en-US" sz="1600">
                <a:latin typeface="Meiryo UI" panose="020B0604030504040204" pitchFamily="34" charset="-128"/>
                <a:ea typeface="Meiryo UI" panose="020B0604030504040204" pitchFamily="34" charset="-128"/>
              </a:rPr>
              <a:t>のラジオ機能が搭載された、災害時などにとっても役立つトーチライトです。カラーバリーションはブラックとホワイトの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色展開です。ちょっとした特典用などにもおすすめ。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395F9656-F42D-A149-BB80-35BD138263A3}"/>
              </a:ext>
            </a:extLst>
          </p:cNvPr>
          <p:cNvPicPr>
            <a:picLocks noChangeAspect="1"/>
          </p:cNvPicPr>
          <p:nvPr/>
        </p:nvPicPr>
        <p:blipFill>
          <a:blip r:embed="rId5"/>
          <a:stretch>
            <a:fillRect/>
          </a:stretch>
        </p:blipFill>
        <p:spPr>
          <a:xfrm>
            <a:off x="709624" y="1398349"/>
            <a:ext cx="3476363" cy="3567130"/>
          </a:xfrm>
          <a:prstGeom prst="rect">
            <a:avLst/>
          </a:prstGeom>
        </p:spPr>
      </p:pic>
    </p:spTree>
    <p:extLst>
      <p:ext uri="{BB962C8B-B14F-4D97-AF65-F5344CB8AC3E}">
        <p14:creationId xmlns:p14="http://schemas.microsoft.com/office/powerpoint/2010/main" val="52353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66EB4977-E0AF-CA11-95CE-12392DFA9480}"/>
              </a:ext>
            </a:extLst>
          </p:cNvPr>
          <p:cNvPicPr>
            <a:picLocks noChangeAspect="1"/>
          </p:cNvPicPr>
          <p:nvPr/>
        </p:nvPicPr>
        <p:blipFill>
          <a:blip r:embed="rId5"/>
          <a:stretch>
            <a:fillRect/>
          </a:stretch>
        </p:blipFill>
        <p:spPr>
          <a:xfrm>
            <a:off x="690110" y="1348411"/>
            <a:ext cx="3619311" cy="3619311"/>
          </a:xfrm>
          <a:prstGeom prst="rect">
            <a:avLst/>
          </a:prstGeom>
        </p:spPr>
      </p:pic>
    </p:spTree>
    <p:extLst>
      <p:ext uri="{BB962C8B-B14F-4D97-AF65-F5344CB8AC3E}">
        <p14:creationId xmlns:p14="http://schemas.microsoft.com/office/powerpoint/2010/main" val="371817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パーソナル加湿器　木目調クリアボトルタイプ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Φ58×135</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1000mm </a:t>
            </a:r>
          </a:p>
          <a:p>
            <a:r>
              <a:rPr lang="ja-JP" altLang="en-US" sz="900">
                <a:latin typeface="Meiryo UI" panose="020B0604030504040204" pitchFamily="34" charset="-128"/>
                <a:ea typeface="Meiryo UI" panose="020B0604030504040204" pitchFamily="34" charset="-128"/>
              </a:rPr>
              <a:t>　　　　　（包装形態：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交換用吸水芯</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本付属</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考：ナチュラルウッド</a:t>
            </a:r>
            <a:endParaRPr lang="en-US" altLang="ja-JP" sz="900" dirty="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オフィスのデスク上などに置くのにぴったりサイズなクリアボトルタイプの加湿器です。３時間で電源が自動でオフになる空焚き防止機能付き。</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名入れ可能ですのでオリジナルグッズに是非！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7C8F980-43B3-BA4A-84F3-3B1004A40184}"/>
              </a:ext>
            </a:extLst>
          </p:cNvPr>
          <p:cNvPicPr>
            <a:picLocks noChangeAspect="1"/>
          </p:cNvPicPr>
          <p:nvPr/>
        </p:nvPicPr>
        <p:blipFill>
          <a:blip r:embed="rId5"/>
          <a:stretch>
            <a:fillRect/>
          </a:stretch>
        </p:blipFill>
        <p:spPr>
          <a:xfrm>
            <a:off x="746623" y="1483351"/>
            <a:ext cx="3175000" cy="3175000"/>
          </a:xfrm>
          <a:prstGeom prst="rect">
            <a:avLst/>
          </a:prstGeom>
        </p:spPr>
      </p:pic>
    </p:spTree>
    <p:extLst>
      <p:ext uri="{BB962C8B-B14F-4D97-AF65-F5344CB8AC3E}">
        <p14:creationId xmlns:p14="http://schemas.microsoft.com/office/powerpoint/2010/main" val="4021776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ライト付バッテリー</a:t>
            </a:r>
            <a:r>
              <a:rPr lang="en-US" altLang="ja-JP" sz="2000" dirty="0">
                <a:solidFill>
                  <a:schemeClr val="bg1"/>
                </a:solidFill>
                <a:latin typeface="Meiryo UI" panose="020B0604030504040204" pitchFamily="34" charset="-128"/>
                <a:ea typeface="Meiryo UI" panose="020B0604030504040204" pitchFamily="34" charset="-128"/>
              </a:rPr>
              <a:t>2000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/100×66×19mm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充電ケーブル付</a:t>
            </a:r>
            <a:r>
              <a:rPr lang="en-US" altLang="ja-JP" sz="900" dirty="0">
                <a:latin typeface="Meiryo UI" panose="020B0604030504040204" pitchFamily="34" charset="-128"/>
                <a:ea typeface="Meiryo UI" panose="020B0604030504040204" pitchFamily="34" charset="-128"/>
              </a:rPr>
              <a:t>(Type-C)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災害時などでも非常に役立つライト機能付きのモバイルバッテリー。リサイクル</a:t>
            </a:r>
            <a:r>
              <a:rPr lang="en-US" altLang="ja-JP" sz="1600" dirty="0"/>
              <a:t>ABS</a:t>
            </a:r>
            <a:r>
              <a:rPr lang="ja-JP" altLang="en-US" sz="1600" dirty="0"/>
              <a:t>樹脂仕様で環境にも配慮したアイテムで、名入れプリントもよく映えますので販促用にもおすすめ。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92A3E2F1-AFBD-BA2B-3760-ECD6333A174D}"/>
              </a:ext>
            </a:extLst>
          </p:cNvPr>
          <p:cNvPicPr>
            <a:picLocks noChangeAspect="1"/>
          </p:cNvPicPr>
          <p:nvPr/>
        </p:nvPicPr>
        <p:blipFill>
          <a:blip r:embed="rId5"/>
          <a:stretch>
            <a:fillRect/>
          </a:stretch>
        </p:blipFill>
        <p:spPr>
          <a:xfrm>
            <a:off x="655399" y="1346290"/>
            <a:ext cx="3648430" cy="3648430"/>
          </a:xfrm>
          <a:prstGeom prst="rect">
            <a:avLst/>
          </a:prstGeom>
        </p:spPr>
      </p:pic>
    </p:spTree>
    <p:extLst>
      <p:ext uri="{BB962C8B-B14F-4D97-AF65-F5344CB8AC3E}">
        <p14:creationId xmlns:p14="http://schemas.microsoft.com/office/powerpoint/2010/main" val="71152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ラウンド</a:t>
            </a:r>
            <a:r>
              <a:rPr lang="en-US" altLang="ja-JP" sz="2000" dirty="0">
                <a:solidFill>
                  <a:schemeClr val="bg1"/>
                </a:solidFill>
                <a:latin typeface="Meiryo UI" panose="020B0604030504040204" pitchFamily="34" charset="-128"/>
                <a:ea typeface="Meiryo UI" panose="020B0604030504040204" pitchFamily="34" charset="-128"/>
              </a:rPr>
              <a:t>10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W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10W</a:t>
            </a:r>
            <a:r>
              <a:rPr lang="ja-JP" altLang="en-US" sz="1600" dirty="0">
                <a:latin typeface="Meiryo UI" panose="020B0604030504040204" pitchFamily="34" charset="-128"/>
                <a:ea typeface="Meiryo UI" panose="020B0604030504040204" pitchFamily="34" charset="-128"/>
              </a:rPr>
              <a:t>の高速充電可能な上、コンパクトなワイヤレス充電器です。オリジナル名入れ可能なアイテムですのでイベント等で配布するノベルティ用としてもおすすめです。是非ご活用ください。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453C2AC6-8E9A-87DF-A8FD-15CCF6D1AD61}"/>
              </a:ext>
            </a:extLst>
          </p:cNvPr>
          <p:cNvPicPr>
            <a:picLocks noChangeAspect="1"/>
          </p:cNvPicPr>
          <p:nvPr/>
        </p:nvPicPr>
        <p:blipFill>
          <a:blip r:embed="rId5"/>
          <a:stretch>
            <a:fillRect/>
          </a:stretch>
        </p:blipFill>
        <p:spPr>
          <a:xfrm>
            <a:off x="807537" y="1471320"/>
            <a:ext cx="3447254" cy="3447254"/>
          </a:xfrm>
          <a:prstGeom prst="rect">
            <a:avLst/>
          </a:prstGeom>
        </p:spPr>
      </p:pic>
    </p:spTree>
    <p:extLst>
      <p:ext uri="{BB962C8B-B14F-4D97-AF65-F5344CB8AC3E}">
        <p14:creationId xmlns:p14="http://schemas.microsoft.com/office/powerpoint/2010/main" val="141918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折りたたみマルチスマホスタンド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W67×H114×D25(mm)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スマホにもタブレットにもマルチで使うことが可能な上、コンパクトに折りたたんで便利に持ち歩くこともできるスマホスタンドです。ブラックとホワイトの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66932A1A-FC83-9C4D-B74E-2FDB22E9383A}"/>
              </a:ext>
            </a:extLst>
          </p:cNvPr>
          <p:cNvPicPr>
            <a:picLocks noChangeAspect="1"/>
          </p:cNvPicPr>
          <p:nvPr/>
        </p:nvPicPr>
        <p:blipFill>
          <a:blip r:embed="rId5"/>
          <a:stretch>
            <a:fillRect/>
          </a:stretch>
        </p:blipFill>
        <p:spPr>
          <a:xfrm>
            <a:off x="617363" y="1702736"/>
            <a:ext cx="3741898" cy="2964891"/>
          </a:xfrm>
          <a:prstGeom prst="rect">
            <a:avLst/>
          </a:prstGeom>
        </p:spPr>
      </p:pic>
    </p:spTree>
    <p:extLst>
      <p:ext uri="{BB962C8B-B14F-4D97-AF65-F5344CB8AC3E}">
        <p14:creationId xmlns:p14="http://schemas.microsoft.com/office/powerpoint/2010/main" val="265109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缶ホールドサーモタンブラー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a:t>
            </a:r>
            <a:r>
              <a:rPr lang="en-US" altLang="ja-JP" sz="900" b="0" i="0" dirty="0">
                <a:solidFill>
                  <a:srgbClr val="333333"/>
                </a:solidFill>
                <a:effectLst/>
                <a:latin typeface="-apple-system"/>
              </a:rPr>
              <a:t>(18-8)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φ76×123(</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360ml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直飲みタンブラーにも缶ホルダーにも、シリコンパーツをつけ替えることでなる便利なアイテムです。レッド、ネイビー、ブラック、ホワイトの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314440C-EE4E-CD84-B0E6-C77F37464ECB}"/>
              </a:ext>
            </a:extLst>
          </p:cNvPr>
          <p:cNvPicPr>
            <a:picLocks noChangeAspect="1"/>
          </p:cNvPicPr>
          <p:nvPr/>
        </p:nvPicPr>
        <p:blipFill>
          <a:blip r:embed="rId5"/>
          <a:stretch>
            <a:fillRect/>
          </a:stretch>
        </p:blipFill>
        <p:spPr>
          <a:xfrm>
            <a:off x="709624" y="1496155"/>
            <a:ext cx="3485655" cy="3485655"/>
          </a:xfrm>
          <a:prstGeom prst="rect">
            <a:avLst/>
          </a:prstGeom>
        </p:spPr>
      </p:pic>
    </p:spTree>
    <p:extLst>
      <p:ext uri="{BB962C8B-B14F-4D97-AF65-F5344CB8AC3E}">
        <p14:creationId xmlns:p14="http://schemas.microsoft.com/office/powerpoint/2010/main" val="184827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8916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257984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カラー展開：チャコールブラック、ホワイト、ライトブルー、ライトピンク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78×185×35(mm)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500mAh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ハンディファンの持ち手部分の台紙を入れ替えるだけでカスタムデザインが可能！本体の色や台紙のデザインに変化を持たせるだけで、手軽に物販商品のバリエーションを増やせます。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F5C369-51C6-FD75-EAF9-040481AD9785}"/>
              </a:ext>
            </a:extLst>
          </p:cNvPr>
          <p:cNvPicPr>
            <a:picLocks noChangeAspect="1"/>
          </p:cNvPicPr>
          <p:nvPr/>
        </p:nvPicPr>
        <p:blipFill>
          <a:blip r:embed="rId5"/>
          <a:stretch>
            <a:fillRect/>
          </a:stretch>
        </p:blipFill>
        <p:spPr>
          <a:xfrm>
            <a:off x="729338" y="1439585"/>
            <a:ext cx="3530188" cy="3530188"/>
          </a:xfrm>
          <a:prstGeom prst="rect">
            <a:avLst/>
          </a:prstGeom>
        </p:spPr>
      </p:pic>
    </p:spTree>
    <p:extLst>
      <p:ext uri="{BB962C8B-B14F-4D97-AF65-F5344CB8AC3E}">
        <p14:creationId xmlns:p14="http://schemas.microsoft.com/office/powerpoint/2010/main" val="354761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カスタムデザインステンレスボトル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φ72×189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台紙のデザインは変わることがあります</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ノベルティグッズとして人気の高い台紙を自由に変えてカスタマイズできるステンレスタイプの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ボトルです。カラーはブラックとホワイトの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073BF5-71D0-554B-B73F-1B772A1FCEA6}"/>
              </a:ext>
            </a:extLst>
          </p:cNvPr>
          <p:cNvPicPr>
            <a:picLocks noChangeAspect="1"/>
          </p:cNvPicPr>
          <p:nvPr/>
        </p:nvPicPr>
        <p:blipFill>
          <a:blip r:embed="rId5"/>
          <a:stretch>
            <a:fillRect/>
          </a:stretch>
        </p:blipFill>
        <p:spPr>
          <a:xfrm>
            <a:off x="961244" y="1371901"/>
            <a:ext cx="3146163" cy="3697454"/>
          </a:xfrm>
          <a:prstGeom prst="rect">
            <a:avLst/>
          </a:prstGeom>
        </p:spPr>
      </p:pic>
    </p:spTree>
    <p:extLst>
      <p:ext uri="{BB962C8B-B14F-4D97-AF65-F5344CB8AC3E}">
        <p14:creationId xmlns:p14="http://schemas.microsoft.com/office/powerpoint/2010/main" val="38685041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3095</Words>
  <Application>Microsoft Office PowerPoint</Application>
  <PresentationFormat>画面に合わせる (4:3)</PresentationFormat>
  <Paragraphs>474</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32</vt:i4>
      </vt:variant>
    </vt:vector>
  </HeadingPairs>
  <TitlesOfParts>
    <vt:vector size="41" baseType="lpstr">
      <vt:lpstr>-apple-system</vt:lpstr>
      <vt:lpstr>Meiryo UI</vt:lpstr>
      <vt:lpstr>游ゴシック</vt:lpstr>
      <vt:lpstr>Arial</vt:lpstr>
      <vt:lpstr>Calibri</vt:lpstr>
      <vt:lpstr>Calibri Light</vt:lpstr>
      <vt:lpstr>Times New Roman</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251</cp:revision>
  <cp:lastPrinted>2021-07-20T08:57:41Z</cp:lastPrinted>
  <dcterms:created xsi:type="dcterms:W3CDTF">2021-06-21T09:41:39Z</dcterms:created>
  <dcterms:modified xsi:type="dcterms:W3CDTF">2025-08-12T06:16:33Z</dcterms:modified>
</cp:coreProperties>
</file>