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8" r:id="rId2"/>
    <p:sldId id="260" r:id="rId3"/>
    <p:sldId id="258" r:id="rId4"/>
    <p:sldId id="281" r:id="rId5"/>
    <p:sldId id="280" r:id="rId6"/>
    <p:sldId id="271" r:id="rId7"/>
    <p:sldId id="282" r:id="rId8"/>
    <p:sldId id="262" r:id="rId9"/>
    <p:sldId id="278" r:id="rId10"/>
    <p:sldId id="277" r:id="rId11"/>
    <p:sldId id="283" r:id="rId12"/>
    <p:sldId id="276" r:id="rId13"/>
    <p:sldId id="272" r:id="rId14"/>
    <p:sldId id="263" r:id="rId15"/>
    <p:sldId id="265" r:id="rId16"/>
    <p:sldId id="270" r:id="rId17"/>
    <p:sldId id="286" r:id="rId18"/>
    <p:sldId id="279" r:id="rId19"/>
    <p:sldId id="264" r:id="rId20"/>
    <p:sldId id="259" r:id="rId21"/>
    <p:sldId id="287" r:id="rId22"/>
    <p:sldId id="266" r:id="rId23"/>
    <p:sldId id="274" r:id="rId24"/>
    <p:sldId id="267" r:id="rId25"/>
    <p:sldId id="273" r:id="rId26"/>
    <p:sldId id="261" r:id="rId27"/>
    <p:sldId id="257" r:id="rId28"/>
    <p:sldId id="256" r:id="rId29"/>
    <p:sldId id="275" r:id="rId30"/>
    <p:sldId id="288" r:id="rId31"/>
    <p:sldId id="289" r:id="rId32"/>
    <p:sldId id="290"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4" autoAdjust="0"/>
    <p:restoredTop sz="94622" autoAdjust="0"/>
  </p:normalViewPr>
  <p:slideViewPr>
    <p:cSldViewPr snapToGrid="0" snapToObjects="1">
      <p:cViewPr varScale="1">
        <p:scale>
          <a:sx n="92" d="100"/>
          <a:sy n="92" d="100"/>
        </p:scale>
        <p:origin x="96" y="186"/>
      </p:cViewPr>
      <p:guideLst/>
    </p:cSldViewPr>
  </p:slideViewPr>
  <p:outlineViewPr>
    <p:cViewPr>
      <p:scale>
        <a:sx n="33" d="100"/>
        <a:sy n="33" d="100"/>
      </p:scale>
      <p:origin x="0" y="-163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8.5</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/142×222×6(mm)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/9×125×5(mm)</a:t>
            </a:r>
          </a:p>
          <a:p>
            <a:r>
              <a:rPr lang="ja-JP" altLang="en-US" sz="900" dirty="0">
                <a:latin typeface="Meiryo UI" panose="020B0604030504040204" pitchFamily="34" charset="-128"/>
                <a:ea typeface="Meiryo UI" panose="020B0604030504040204" pitchFamily="34" charset="-128"/>
              </a:rPr>
              <a:t>包装：ウレタン、白箱、他</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どのタッチペンでも使える上、もちろん付属ペンもある</a:t>
            </a:r>
            <a:r>
              <a:rPr lang="en-US" altLang="ja-JP" sz="1600" dirty="0"/>
              <a:t>8.5</a:t>
            </a:r>
            <a:r>
              <a:rPr lang="ja-JP" altLang="en-US" sz="1600" dirty="0"/>
              <a:t>インチの電子メモです。マグネットで冷蔵庫などに貼ることもできる上、ロック機能付きで使い勝手も良いアイテムです。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974FCE6-FEB9-E2E6-A054-C75D31478FA8}"/>
              </a:ext>
            </a:extLst>
          </p:cNvPr>
          <p:cNvPicPr>
            <a:picLocks noChangeAspect="1"/>
          </p:cNvPicPr>
          <p:nvPr/>
        </p:nvPicPr>
        <p:blipFill>
          <a:blip r:embed="rId5"/>
          <a:stretch>
            <a:fillRect/>
          </a:stretch>
        </p:blipFill>
        <p:spPr>
          <a:xfrm>
            <a:off x="724120" y="1422052"/>
            <a:ext cx="3569949" cy="3569949"/>
          </a:xfrm>
          <a:prstGeom prst="rect">
            <a:avLst/>
          </a:prstGeom>
        </p:spPr>
      </p:pic>
    </p:spTree>
    <p:extLst>
      <p:ext uri="{BB962C8B-B14F-4D97-AF65-F5344CB8AC3E}">
        <p14:creationId xmlns:p14="http://schemas.microsoft.com/office/powerpoint/2010/main" val="348436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いつもみまもる・ポータブル防災</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サイズ：持出し巾着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220×170mm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持出し巾着、緊急簡易トイレ、アルミブランケット、水に流せるペーパー、ウェットティッシュ、綿棒、ワンタッチホータイ、ばんそうこう、ミニカイロ、</a:t>
            </a:r>
            <a:r>
              <a:rPr lang="en-US" altLang="ja-JP" sz="900" dirty="0">
                <a:latin typeface="Meiryo UI" panose="020B0604030504040204" pitchFamily="34" charset="-128"/>
                <a:ea typeface="Meiryo UI" panose="020B0604030504040204" pitchFamily="34" charset="-128"/>
              </a:rPr>
              <a:t>3D</a:t>
            </a:r>
            <a:r>
              <a:rPr lang="ja-JP" altLang="en-US" sz="900" dirty="0">
                <a:latin typeface="Meiryo UI" panose="020B0604030504040204" pitchFamily="34" charset="-128"/>
                <a:ea typeface="Meiryo UI" panose="020B0604030504040204" pitchFamily="34" charset="-128"/>
              </a:rPr>
              <a:t>マスク、ホイッスル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商品のセット内容、パッケージのデザインが変更になる場合がございます。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緊急簡易トイレやアルミブランケット、ミニカイロなど、いざという時にあると助けるアイテムが</a:t>
            </a:r>
            <a:r>
              <a:rPr lang="en-US" altLang="ja-JP" sz="1600" dirty="0"/>
              <a:t>11</a:t>
            </a:r>
            <a:r>
              <a:rPr lang="ja-JP" altLang="en-US" sz="1600" dirty="0"/>
              <a:t>点詰め合わされた緊急避難用のセット。防災イベントのノベルティ用や特典用などにおすすめ。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1F5475D-CF60-1D27-2016-A169C4265FAF}"/>
              </a:ext>
            </a:extLst>
          </p:cNvPr>
          <p:cNvPicPr>
            <a:picLocks noChangeAspect="1"/>
          </p:cNvPicPr>
          <p:nvPr/>
        </p:nvPicPr>
        <p:blipFill>
          <a:blip r:embed="rId5"/>
          <a:stretch>
            <a:fillRect/>
          </a:stretch>
        </p:blipFill>
        <p:spPr>
          <a:xfrm>
            <a:off x="680266" y="1396801"/>
            <a:ext cx="3590620" cy="3590620"/>
          </a:xfrm>
          <a:prstGeom prst="rect">
            <a:avLst/>
          </a:prstGeom>
        </p:spPr>
      </p:pic>
    </p:spTree>
    <p:extLst>
      <p:ext uri="{BB962C8B-B14F-4D97-AF65-F5344CB8AC3E}">
        <p14:creationId xmlns:p14="http://schemas.microsoft.com/office/powerpoint/2010/main" val="105626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400ml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168×78×78mm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a:t>
            </a:r>
            <a:r>
              <a:rPr lang="ja-JP" altLang="en-US" sz="900">
                <a:latin typeface="Meiryo UI" panose="020B0604030504040204" pitchFamily="34" charset="-128"/>
                <a:ea typeface="Meiryo UI" panose="020B0604030504040204" pitchFamily="34" charset="-128"/>
              </a:rPr>
              <a:t>可能容量</a:t>
            </a:r>
            <a:r>
              <a:rPr lang="ja-JP" altLang="en-US" sz="900" dirty="0">
                <a:latin typeface="Meiryo UI" panose="020B0604030504040204" pitchFamily="34" charset="-128"/>
                <a:ea typeface="Meiryo UI" panose="020B0604030504040204" pitchFamily="34" charset="-128"/>
              </a:rPr>
              <a:t>：</a:t>
            </a:r>
            <a:r>
              <a:rPr lang="en-US" altLang="ja-JP" sz="900">
                <a:latin typeface="Meiryo UI" panose="020B0604030504040204" pitchFamily="34" charset="-128"/>
                <a:ea typeface="Meiryo UI" panose="020B0604030504040204" pitchFamily="34" charset="-128"/>
              </a:rPr>
              <a:t>400ml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400ml</a:t>
            </a:r>
            <a:r>
              <a:rPr lang="ja-JP" altLang="en-US" sz="1600" dirty="0"/>
              <a:t>サイズの、シンプルながら見た目も可愛らしいステンレスボトル。真空二重構造のため保温・保冷性に優れており使い勝手は抜群！オリジナル名入れも比較的大きく可能です。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90DC01DF-2446-D330-8458-7906E3055E15}"/>
              </a:ext>
            </a:extLst>
          </p:cNvPr>
          <p:cNvPicPr>
            <a:picLocks noChangeAspect="1"/>
          </p:cNvPicPr>
          <p:nvPr/>
        </p:nvPicPr>
        <p:blipFill>
          <a:blip r:embed="rId5"/>
          <a:stretch>
            <a:fillRect/>
          </a:stretch>
        </p:blipFill>
        <p:spPr>
          <a:xfrm>
            <a:off x="687592" y="1346547"/>
            <a:ext cx="3690208" cy="3690208"/>
          </a:xfrm>
          <a:prstGeom prst="rect">
            <a:avLst/>
          </a:prstGeom>
        </p:spPr>
      </p:pic>
    </p:spTree>
    <p:extLst>
      <p:ext uri="{BB962C8B-B14F-4D97-AF65-F5344CB8AC3E}">
        <p14:creationId xmlns:p14="http://schemas.microsoft.com/office/powerpoint/2010/main" val="425779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フェアトレードコットンベーシックトート</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r>
              <a:rPr lang="en-US" altLang="ja-JP" sz="900" spc="200" dirty="0">
                <a:latin typeface="Meiryo UI" panose="020B0604030504040204" pitchFamily="34" charset="-128"/>
                <a:ea typeface="Meiryo UI" panose="020B0604030504040204" pitchFamily="34" charset="-128"/>
              </a:rPr>
              <a:t>(150g/</a:t>
            </a:r>
            <a:r>
              <a:rPr lang="ja-JP" altLang="en-US" sz="900" spc="200" dirty="0">
                <a:latin typeface="Meiryo UI" panose="020B0604030504040204" pitchFamily="34" charset="-128"/>
                <a:ea typeface="Meiryo UI" panose="020B0604030504040204" pitchFamily="34" charset="-128"/>
              </a:rPr>
              <a:t>平方メートル</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35×560(mm)</a:t>
            </a:r>
            <a:endParaRPr lang="en-US" altLang="zh-TW"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見た目よりも収納力があるため人気も高い、船底タイプの</a:t>
            </a:r>
            <a:r>
              <a:rPr lang="en-US" altLang="ja-JP" sz="1600" dirty="0">
                <a:latin typeface="Meiryo UI" panose="020B0604030504040204" pitchFamily="34" charset="-128"/>
                <a:ea typeface="Meiryo UI" panose="020B0604030504040204" pitchFamily="34" charset="-128"/>
              </a:rPr>
              <a:t>A4</a:t>
            </a:r>
            <a:r>
              <a:rPr lang="ja-JP" altLang="en-US" sz="1600" dirty="0">
                <a:latin typeface="Meiryo UI" panose="020B0604030504040204" pitchFamily="34" charset="-128"/>
                <a:ea typeface="Meiryo UI" panose="020B0604030504040204" pitchFamily="34" charset="-128"/>
              </a:rPr>
              <a:t>コットントートです。国際フェアトレード認証のコットン素材を使用しているため、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F4F0F4D-E109-105E-E3F2-69FD51C1B132}"/>
              </a:ext>
            </a:extLst>
          </p:cNvPr>
          <p:cNvPicPr>
            <a:picLocks noChangeAspect="1"/>
          </p:cNvPicPr>
          <p:nvPr/>
        </p:nvPicPr>
        <p:blipFill>
          <a:blip r:embed="rId5"/>
          <a:stretch>
            <a:fillRect/>
          </a:stretch>
        </p:blipFill>
        <p:spPr>
          <a:xfrm>
            <a:off x="737463" y="1401769"/>
            <a:ext cx="3597647" cy="3597647"/>
          </a:xfrm>
          <a:prstGeom prst="rect">
            <a:avLst/>
          </a:prstGeom>
        </p:spPr>
      </p:pic>
    </p:spTree>
    <p:extLst>
      <p:ext uri="{BB962C8B-B14F-4D97-AF65-F5344CB8AC3E}">
        <p14:creationId xmlns:p14="http://schemas.microsoft.com/office/powerpoint/2010/main" val="3269690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8544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W79×D75×H178mm(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304g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:W80×D80×H185mm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サイズのサーモボトル。指を引っ掛けられるリングと丸みを帯びたシルエットが可愛らしさを演出。真空二重構造のステンレス素材で保冷保温効果が高く、氷も簡単に入れられます。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EB758D6-4228-F48A-A93D-FB23C2FF8444}"/>
              </a:ext>
            </a:extLst>
          </p:cNvPr>
          <p:cNvPicPr>
            <a:picLocks noChangeAspect="1"/>
          </p:cNvPicPr>
          <p:nvPr/>
        </p:nvPicPr>
        <p:blipFill>
          <a:blip r:embed="rId5"/>
          <a:stretch>
            <a:fillRect/>
          </a:stretch>
        </p:blipFill>
        <p:spPr>
          <a:xfrm>
            <a:off x="786005" y="1411148"/>
            <a:ext cx="3575060" cy="3575060"/>
          </a:xfrm>
          <a:prstGeom prst="rect">
            <a:avLst/>
          </a:prstGeom>
        </p:spPr>
      </p:pic>
    </p:spTree>
    <p:extLst>
      <p:ext uri="{BB962C8B-B14F-4D97-AF65-F5344CB8AC3E}">
        <p14:creationId xmlns:p14="http://schemas.microsoft.com/office/powerpoint/2010/main" val="76749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152501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材：リサイクルレザー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245×170mm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地球環境に優しいリサイクルレザー素材を使用した、高級感のあるブックカバーです。しっかりとした厚手の素材ですので大切な本をしっかりと保護してくれます。オリジナル名入れも可能。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1E2624-8635-1844-AA00-894F065C5AA5}"/>
              </a:ext>
            </a:extLst>
          </p:cNvPr>
          <p:cNvPicPr>
            <a:picLocks noChangeAspect="1"/>
          </p:cNvPicPr>
          <p:nvPr/>
        </p:nvPicPr>
        <p:blipFill>
          <a:blip r:embed="rId5"/>
          <a:stretch>
            <a:fillRect/>
          </a:stretch>
        </p:blipFill>
        <p:spPr>
          <a:xfrm>
            <a:off x="400171" y="2100074"/>
            <a:ext cx="4152840" cy="2554326"/>
          </a:xfrm>
          <a:prstGeom prst="rect">
            <a:avLst/>
          </a:prstGeom>
        </p:spPr>
      </p:pic>
    </p:spTree>
    <p:extLst>
      <p:ext uri="{BB962C8B-B14F-4D97-AF65-F5344CB8AC3E}">
        <p14:creationId xmlns:p14="http://schemas.microsoft.com/office/powerpoint/2010/main" val="153751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ポケットサーモボトルロング </a:t>
            </a:r>
            <a:r>
              <a:rPr lang="en-US" altLang="ja-JP" sz="2000" dirty="0">
                <a:solidFill>
                  <a:schemeClr val="bg1"/>
                </a:solidFill>
                <a:latin typeface="Meiryo UI" panose="020B0604030504040204" pitchFamily="34" charset="-128"/>
                <a:ea typeface="Meiryo UI" panose="020B0604030504040204" pitchFamily="34" charset="-128"/>
              </a:rPr>
              <a:t>200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φ45×193(</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200ml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PE</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バッグの中で邪魔になりにくいスリムタイプのすっきりシンプルな</a:t>
            </a:r>
            <a:r>
              <a:rPr lang="en-US" altLang="ja-JP" sz="1600" dirty="0">
                <a:latin typeface="Meiryo UI" panose="020B0604030504040204" pitchFamily="34" charset="-128"/>
                <a:ea typeface="Meiryo UI" panose="020B0604030504040204" pitchFamily="34" charset="-128"/>
              </a:rPr>
              <a:t>200</a:t>
            </a:r>
            <a:r>
              <a:rPr lang="en" altLang="ja-JP" sz="1600" dirty="0">
                <a:latin typeface="Meiryo UI" panose="020B0604030504040204" pitchFamily="34" charset="-128"/>
                <a:ea typeface="Meiryo UI" panose="020B0604030504040204" pitchFamily="34" charset="-128"/>
              </a:rPr>
              <a:t>ml</a:t>
            </a:r>
            <a:r>
              <a:rPr lang="ja-JP" altLang="en-US" sz="1600">
                <a:latin typeface="Meiryo UI" panose="020B0604030504040204" pitchFamily="34" charset="-128"/>
                <a:ea typeface="Meiryo UI" panose="020B0604030504040204" pitchFamily="34" charset="-128"/>
              </a:rPr>
              <a:t>ロングボトルです。カラーバリエーションはブラック、ホワイト、シルバーの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6" name="図 35">
            <a:extLst>
              <a:ext uri="{FF2B5EF4-FFF2-40B4-BE49-F238E27FC236}">
                <a16:creationId xmlns:a16="http://schemas.microsoft.com/office/drawing/2014/main" id="{5EB0153C-8F03-6F43-A133-530DEF77E217}"/>
              </a:ext>
            </a:extLst>
          </p:cNvPr>
          <p:cNvPicPr>
            <a:picLocks noChangeAspect="1"/>
          </p:cNvPicPr>
          <p:nvPr/>
        </p:nvPicPr>
        <p:blipFill>
          <a:blip r:embed="rId5"/>
          <a:stretch>
            <a:fillRect/>
          </a:stretch>
        </p:blipFill>
        <p:spPr>
          <a:xfrm>
            <a:off x="807641" y="1437403"/>
            <a:ext cx="3415452" cy="3317358"/>
          </a:xfrm>
          <a:prstGeom prst="rect">
            <a:avLst/>
          </a:prstGeom>
        </p:spPr>
      </p:pic>
    </p:spTree>
    <p:extLst>
      <p:ext uri="{BB962C8B-B14F-4D97-AF65-F5344CB8AC3E}">
        <p14:creationId xmlns:p14="http://schemas.microsoft.com/office/powerpoint/2010/main" val="192695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 ボトルタイプ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4711369"/>
            <a:ext cx="4140913" cy="1618008"/>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/AS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 </a:t>
            </a:r>
            <a:r>
              <a:rPr lang="ja-JP" altLang="en-US" sz="900" b="0" i="0" dirty="0">
                <a:solidFill>
                  <a:srgbClr val="333333"/>
                </a:solidFill>
                <a:effectLst/>
                <a:latin typeface="-apple-system"/>
              </a:rPr>
              <a:t>他、ウォーターバッグ</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PA</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LED</a:t>
            </a:r>
            <a:r>
              <a:rPr lang="ja-JP" altLang="en-US" sz="900" b="0" i="0" dirty="0">
                <a:solidFill>
                  <a:srgbClr val="333333"/>
                </a:solidFill>
                <a:effectLst/>
                <a:latin typeface="-apple-system"/>
              </a:rPr>
              <a:t>防災ライト</a:t>
            </a:r>
            <a:r>
              <a:rPr lang="en-US" altLang="ja-JP" sz="900" b="0" i="0" dirty="0">
                <a:solidFill>
                  <a:srgbClr val="333333"/>
                </a:solidFill>
                <a:effectLst/>
                <a:latin typeface="-apple-system"/>
              </a:rPr>
              <a:t>		/ABS </a:t>
            </a:r>
            <a:r>
              <a:rPr lang="ja-JP" altLang="en-US" sz="900" b="0" i="0" dirty="0">
                <a:solidFill>
                  <a:srgbClr val="333333"/>
                </a:solidFill>
                <a:effectLst/>
                <a:latin typeface="-apple-system"/>
              </a:rPr>
              <a:t>他、ホイッスル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 他、圧縮タオル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レーヨン、マスク</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、防災ガイド</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/Φ73×165(mm)</a:t>
            </a:r>
            <a:r>
              <a:rPr lang="ja-JP" altLang="en-US" sz="900" b="0" i="0" dirty="0">
                <a:solidFill>
                  <a:srgbClr val="333333"/>
                </a:solidFill>
                <a:effectLst/>
                <a:latin typeface="-apple-system"/>
              </a:rPr>
              <a:t>、ウォーターバッグ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300×270(mm)</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LED		</a:t>
            </a:r>
            <a:r>
              <a:rPr lang="ja-JP" altLang="en-US" sz="900" b="0" i="0" dirty="0">
                <a:solidFill>
                  <a:srgbClr val="333333"/>
                </a:solidFill>
                <a:effectLst/>
                <a:latin typeface="-apple-system"/>
              </a:rPr>
              <a:t>防災ライト</a:t>
            </a:r>
            <a:r>
              <a:rPr lang="en-US" altLang="ja-JP" sz="900" b="0" i="0" dirty="0">
                <a:solidFill>
                  <a:srgbClr val="333333"/>
                </a:solidFill>
                <a:effectLst/>
                <a:latin typeface="-apple-system"/>
              </a:rPr>
              <a:t>/Φ35×145(mm)</a:t>
            </a:r>
            <a:r>
              <a:rPr lang="ja-JP" altLang="en-US" sz="900" b="0" i="0" dirty="0">
                <a:solidFill>
                  <a:srgbClr val="333333"/>
                </a:solidFill>
                <a:effectLst/>
                <a:latin typeface="-apple-system"/>
              </a:rPr>
              <a:t>、ホイッスル</a:t>
            </a:r>
            <a:r>
              <a:rPr lang="en-US" altLang="ja-JP" sz="900" b="0" i="0" dirty="0">
                <a:solidFill>
                  <a:srgbClr val="333333"/>
                </a:solidFill>
                <a:effectLst/>
                <a:latin typeface="-apple-system"/>
              </a:rPr>
              <a:t>/29×46×9(mm)</a:t>
            </a:r>
            <a:r>
              <a:rPr lang="ja-JP" altLang="en-US" sz="900" b="0" i="0" dirty="0">
                <a:solidFill>
                  <a:srgbClr val="333333"/>
                </a:solidFill>
                <a:effectLst/>
                <a:latin typeface="-apple-system"/>
              </a:rPr>
              <a:t>、圧縮タ</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広げた時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200×220(mm)</a:t>
            </a:r>
            <a:r>
              <a:rPr lang="ja-JP" altLang="en-US" sz="900" b="0" i="0" dirty="0">
                <a:solidFill>
                  <a:srgbClr val="333333"/>
                </a:solidFill>
                <a:effectLst/>
                <a:latin typeface="-apple-system"/>
              </a:rPr>
              <a:t>、マスク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165×95(mm)</a:t>
            </a:r>
            <a:r>
              <a:rPr lang="ja-JP" altLang="en-US" sz="900" b="0" i="0" dirty="0">
                <a:solidFill>
                  <a:srgbClr val="333333"/>
                </a:solidFill>
                <a:effectLst/>
                <a:latin typeface="-apple-system"/>
              </a:rPr>
              <a:t>、防災ガ</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イド</a:t>
            </a:r>
            <a:r>
              <a:rPr lang="en-US" altLang="ja-JP" sz="900" b="0" i="0" dirty="0">
                <a:solidFill>
                  <a:srgbClr val="333333"/>
                </a:solidFill>
                <a:effectLst/>
                <a:latin typeface="-apple-system"/>
              </a:rPr>
              <a:t>/70×105(mm)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/450ml</a:t>
            </a:r>
            <a:r>
              <a:rPr lang="ja-JP" altLang="en-US" sz="900" b="0" i="0" dirty="0">
                <a:solidFill>
                  <a:srgbClr val="333333"/>
                </a:solidFill>
                <a:effectLst/>
                <a:latin typeface="-apple-system"/>
              </a:rPr>
              <a:t>、ウォーターバッグ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袋、紙箱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乾電池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別売</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電池は商品に含まれません。</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60442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48900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災害時に備えておくと安心な、保管しておくのも持ち出すのも便利なボトルタイプの防災衛生</a:t>
            </a:r>
            <a:r>
              <a:rPr lang="en-US" altLang="ja-JP" sz="1600" b="0" i="0" dirty="0">
                <a:solidFill>
                  <a:srgbClr val="333333"/>
                </a:solidFill>
                <a:effectLst/>
                <a:latin typeface="-apple-system"/>
              </a:rPr>
              <a:t>7</a:t>
            </a:r>
            <a:r>
              <a:rPr lang="ja-JP" altLang="en-US" sz="1600" b="0" i="0" dirty="0">
                <a:solidFill>
                  <a:srgbClr val="333333"/>
                </a:solidFill>
                <a:effectLst/>
                <a:latin typeface="-apple-system"/>
              </a:rPr>
              <a:t>点セット。ボトルにオリジナルデザインの名入れプリントが可能なためノベルティ用にも最適。</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314918"/>
            <a:ext cx="3174086" cy="3174086"/>
          </a:xfrm>
          <a:prstGeom prst="rect">
            <a:avLst/>
          </a:prstGeom>
        </p:spPr>
      </p:pic>
    </p:spTree>
    <p:extLst>
      <p:ext uri="{BB962C8B-B14F-4D97-AF65-F5344CB8AC3E}">
        <p14:creationId xmlns:p14="http://schemas.microsoft.com/office/powerpoint/2010/main" val="1903679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158189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a:t>
            </a:r>
            <a:r>
              <a:rPr lang="en-US" altLang="ja-JP" sz="2000" dirty="0">
                <a:solidFill>
                  <a:schemeClr val="bg1"/>
                </a:solidFill>
                <a:latin typeface="Meiryo UI" panose="020B0604030504040204" pitchFamily="34" charset="-128"/>
                <a:ea typeface="Meiryo UI" panose="020B0604030504040204" pitchFamily="34" charset="-128"/>
              </a:rPr>
              <a:t>BP(</a:t>
            </a:r>
            <a:r>
              <a:rPr lang="ja-JP" altLang="en-US" sz="2000" dirty="0">
                <a:solidFill>
                  <a:schemeClr val="bg1"/>
                </a:solidFill>
                <a:latin typeface="Meiryo UI" panose="020B0604030504040204" pitchFamily="34" charset="-128"/>
                <a:ea typeface="Meiryo UI" panose="020B0604030504040204" pitchFamily="34" charset="-128"/>
              </a:rPr>
              <a:t>クルミ</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クルミ</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/173×42×25mm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木のナチュラルな温かみと高級感を兼ね備えた上質なボールペンを、これまた重厚な専用の木製ケースに入れました。ケース側にオリジナル名入れが可能で、記念品用等として人気です。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EF471F6-8B9B-E1A3-45BC-CECF4CCCE9DB}"/>
              </a:ext>
            </a:extLst>
          </p:cNvPr>
          <p:cNvPicPr>
            <a:picLocks noChangeAspect="1"/>
          </p:cNvPicPr>
          <p:nvPr/>
        </p:nvPicPr>
        <p:blipFill>
          <a:blip r:embed="rId5"/>
          <a:stretch>
            <a:fillRect/>
          </a:stretch>
        </p:blipFill>
        <p:spPr>
          <a:xfrm>
            <a:off x="729310" y="1411148"/>
            <a:ext cx="3509087" cy="3509087"/>
          </a:xfrm>
          <a:prstGeom prst="rect">
            <a:avLst/>
          </a:prstGeom>
        </p:spPr>
      </p:pic>
    </p:spTree>
    <p:extLst>
      <p:ext uri="{BB962C8B-B14F-4D97-AF65-F5344CB8AC3E}">
        <p14:creationId xmlns:p14="http://schemas.microsoft.com/office/powerpoint/2010/main" val="222435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8976A27-C7E6-CEEB-3729-50C78FA41F16}"/>
              </a:ext>
            </a:extLst>
          </p:cNvPr>
          <p:cNvPicPr>
            <a:picLocks noChangeAspect="1"/>
          </p:cNvPicPr>
          <p:nvPr/>
        </p:nvPicPr>
        <p:blipFill>
          <a:blip r:embed="rId5"/>
          <a:stretch>
            <a:fillRect/>
          </a:stretch>
        </p:blipFill>
        <p:spPr>
          <a:xfrm>
            <a:off x="732047" y="1429142"/>
            <a:ext cx="3542906" cy="3542906"/>
          </a:xfrm>
          <a:prstGeom prst="rect">
            <a:avLst/>
          </a:prstGeom>
        </p:spPr>
      </p:pic>
    </p:spTree>
    <p:extLst>
      <p:ext uri="{BB962C8B-B14F-4D97-AF65-F5344CB8AC3E}">
        <p14:creationId xmlns:p14="http://schemas.microsoft.com/office/powerpoint/2010/main" val="38180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サーモマグカップ </a:t>
            </a:r>
            <a:r>
              <a:rPr lang="en-US" altLang="ja-JP" sz="2000" dirty="0">
                <a:solidFill>
                  <a:schemeClr val="bg1"/>
                </a:solidFill>
                <a:latin typeface="Meiryo UI" panose="020B0604030504040204" pitchFamily="34" charset="-128"/>
                <a:ea typeface="Meiryo UI" panose="020B0604030504040204" pitchFamily="34" charset="-128"/>
              </a:rPr>
              <a:t>340ml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:AS</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W116×D93×H93mm(</a:t>
            </a:r>
            <a:r>
              <a:rPr lang="ja-JP" altLang="en-US" sz="900" spc="200" dirty="0">
                <a:latin typeface="Meiryo UI" panose="020B0604030504040204" pitchFamily="34" charset="-128"/>
                <a:ea typeface="Meiryo UI" panose="020B0604030504040204" pitchFamily="34" charset="-128"/>
              </a:rPr>
              <a:t>蓋含む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包装：化粧箱</a:t>
            </a:r>
            <a:r>
              <a:rPr lang="en-US" altLang="ja-JP" sz="900" spc="200" dirty="0">
                <a:latin typeface="Meiryo UI" panose="020B0604030504040204" pitchFamily="34" charset="-128"/>
                <a:ea typeface="Meiryo UI" panose="020B0604030504040204" pitchFamily="34" charset="-128"/>
              </a:rPr>
              <a:t>:W122×D95×H104mm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340ml</a:t>
            </a:r>
            <a:r>
              <a:rPr lang="ja-JP" altLang="en-US" sz="1600" b="0" i="0" dirty="0">
                <a:solidFill>
                  <a:srgbClr val="333333"/>
                </a:solidFill>
                <a:effectLst/>
                <a:latin typeface="-apple-system"/>
              </a:rPr>
              <a:t>サイズのサーモマグカップ。真空二重構造のステンレス素材で保冷保温効果に優れており、また付属の透明蓋は見た目もオシャレな上にホコリなどが入るのも防いでくれるため便利です。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5DEC77-BF91-1B8D-C0B7-7B517463E08C}"/>
              </a:ext>
            </a:extLst>
          </p:cNvPr>
          <p:cNvPicPr>
            <a:picLocks noChangeAspect="1"/>
          </p:cNvPicPr>
          <p:nvPr/>
        </p:nvPicPr>
        <p:blipFill>
          <a:blip r:embed="rId5"/>
          <a:stretch>
            <a:fillRect/>
          </a:stretch>
        </p:blipFill>
        <p:spPr>
          <a:xfrm>
            <a:off x="755455" y="1374274"/>
            <a:ext cx="3676650" cy="3676650"/>
          </a:xfrm>
          <a:prstGeom prst="rect">
            <a:avLst/>
          </a:prstGeom>
        </p:spPr>
      </p:pic>
    </p:spTree>
    <p:extLst>
      <p:ext uri="{BB962C8B-B14F-4D97-AF65-F5344CB8AC3E}">
        <p14:creationId xmlns:p14="http://schemas.microsoft.com/office/powerpoint/2010/main" val="255139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D636054-1302-C63A-B89B-E0B149DED30E}"/>
              </a:ext>
            </a:extLst>
          </p:cNvPr>
          <p:cNvPicPr>
            <a:picLocks noChangeAspect="1"/>
          </p:cNvPicPr>
          <p:nvPr/>
        </p:nvPicPr>
        <p:blipFill>
          <a:blip r:embed="rId5"/>
          <a:stretch>
            <a:fillRect/>
          </a:stretch>
        </p:blipFill>
        <p:spPr>
          <a:xfrm>
            <a:off x="733739" y="1422052"/>
            <a:ext cx="3590620" cy="3590620"/>
          </a:xfrm>
          <a:prstGeom prst="rect">
            <a:avLst/>
          </a:prstGeom>
        </p:spPr>
      </p:pic>
    </p:spTree>
    <p:extLst>
      <p:ext uri="{BB962C8B-B14F-4D97-AF65-F5344CB8AC3E}">
        <p14:creationId xmlns:p14="http://schemas.microsoft.com/office/powerpoint/2010/main" val="1291743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5900159-7FBB-8105-EE47-AB879C0967D7}"/>
              </a:ext>
            </a:extLst>
          </p:cNvPr>
          <p:cNvPicPr>
            <a:picLocks noChangeAspect="1"/>
          </p:cNvPicPr>
          <p:nvPr/>
        </p:nvPicPr>
        <p:blipFill>
          <a:blip r:embed="rId5"/>
          <a:stretch>
            <a:fillRect/>
          </a:stretch>
        </p:blipFill>
        <p:spPr>
          <a:xfrm>
            <a:off x="723011" y="1373299"/>
            <a:ext cx="3560088" cy="3560088"/>
          </a:xfrm>
          <a:prstGeom prst="rect">
            <a:avLst/>
          </a:prstGeom>
        </p:spPr>
      </p:pic>
    </p:spTree>
    <p:extLst>
      <p:ext uri="{BB962C8B-B14F-4D97-AF65-F5344CB8AC3E}">
        <p14:creationId xmlns:p14="http://schemas.microsoft.com/office/powerpoint/2010/main" val="3570642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点セット ケースタイプ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素材：ケース</a:t>
            </a:r>
            <a:r>
              <a:rPr lang="en-US" altLang="ja-JP" sz="800" dirty="0">
                <a:latin typeface="Meiryo UI" panose="020B0604030504040204" pitchFamily="34" charset="-128"/>
                <a:ea typeface="Meiryo UI" panose="020B0604030504040204" pitchFamily="34" charset="-128"/>
              </a:rPr>
              <a:t>/PP </a:t>
            </a:r>
            <a:r>
              <a:rPr lang="ja-JP" altLang="en-US" sz="800" dirty="0">
                <a:latin typeface="Meiryo UI" panose="020B0604030504040204" pitchFamily="34" charset="-128"/>
                <a:ea typeface="Meiryo UI" panose="020B0604030504040204" pitchFamily="34" charset="-128"/>
              </a:rPr>
              <a:t>マスク</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不織布</a:t>
            </a:r>
            <a:r>
              <a:rPr lang="en-US" altLang="ja-JP" sz="800" dirty="0">
                <a:latin typeface="Meiryo UI" panose="020B0604030504040204" pitchFamily="34" charset="-128"/>
                <a:ea typeface="Meiryo UI" panose="020B0604030504040204" pitchFamily="34" charset="-128"/>
              </a:rPr>
              <a:t>(PP) </a:t>
            </a:r>
            <a:r>
              <a:rPr lang="ja-JP" altLang="en-US" sz="800" dirty="0">
                <a:latin typeface="Meiryo UI" panose="020B0604030504040204" pitchFamily="34" charset="-128"/>
                <a:ea typeface="Meiryo UI" panose="020B0604030504040204" pitchFamily="34" charset="-128"/>
              </a:rPr>
              <a:t>圧縮タオル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レーヨン 他 アルミブランケット</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アルミ蒸着</a:t>
            </a:r>
            <a:r>
              <a:rPr lang="en-US" altLang="ja-JP" sz="800" dirty="0">
                <a:latin typeface="Meiryo UI" panose="020B0604030504040204" pitchFamily="34" charset="-128"/>
                <a:ea typeface="Meiryo UI" panose="020B0604030504040204" pitchFamily="34" charset="-128"/>
              </a:rPr>
              <a:t>PET </a:t>
            </a:r>
            <a:r>
              <a:rPr lang="ja-JP" altLang="en-US" sz="800" dirty="0">
                <a:latin typeface="Meiryo UI" panose="020B0604030504040204" pitchFamily="34" charset="-128"/>
                <a:ea typeface="Meiryo UI" panose="020B0604030504040204" pitchFamily="34" charset="-128"/>
              </a:rPr>
              <a:t>ウェットティシュ</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ポリエステル、レーヨン 凝固剤</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〇〇 携帯トイレ付属ごみ袋</a:t>
            </a:r>
            <a:r>
              <a:rPr lang="en-US" altLang="ja-JP" sz="800" dirty="0">
                <a:latin typeface="Meiryo UI" panose="020B0604030504040204" pitchFamily="34" charset="-128"/>
                <a:ea typeface="Meiryo UI" panose="020B0604030504040204" pitchFamily="34" charset="-128"/>
              </a:rPr>
              <a:t>/PE </a:t>
            </a:r>
            <a:r>
              <a:rPr lang="ja-JP" altLang="en-US" sz="800" dirty="0">
                <a:latin typeface="Meiryo UI" panose="020B0604030504040204" pitchFamily="34" charset="-128"/>
                <a:ea typeface="Meiryo UI" panose="020B0604030504040204" pitchFamily="34" charset="-128"/>
              </a:rPr>
              <a:t>ポリ袋</a:t>
            </a:r>
            <a:r>
              <a:rPr lang="en-US" altLang="ja-JP" sz="800" dirty="0">
                <a:latin typeface="Meiryo UI" panose="020B0604030504040204" pitchFamily="34" charset="-128"/>
                <a:ea typeface="Meiryo UI" panose="020B0604030504040204" pitchFamily="34" charset="-128"/>
              </a:rPr>
              <a:t>/PE </a:t>
            </a:r>
            <a:r>
              <a:rPr lang="ja-JP" altLang="en-US" sz="800" dirty="0">
                <a:latin typeface="Meiryo UI" panose="020B0604030504040204" pitchFamily="34" charset="-128"/>
                <a:ea typeface="Meiryo UI" panose="020B0604030504040204" pitchFamily="34" charset="-128"/>
              </a:rPr>
              <a:t>ホイッスル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アルミ 他 防災ガイド</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紙</a:t>
            </a:r>
          </a:p>
          <a:p>
            <a:r>
              <a:rPr lang="ja-JP" altLang="en-US" sz="800" dirty="0">
                <a:latin typeface="Meiryo UI" panose="020B0604030504040204" pitchFamily="34" charset="-128"/>
                <a:ea typeface="Meiryo UI" panose="020B0604030504040204" pitchFamily="34" charset="-128"/>
              </a:rPr>
              <a:t>サイズ：ケース</a:t>
            </a:r>
            <a:r>
              <a:rPr lang="en-US" altLang="ja-JP" sz="800" dirty="0">
                <a:latin typeface="Meiryo UI" panose="020B0604030504040204" pitchFamily="34" charset="-128"/>
                <a:ea typeface="Meiryo UI" panose="020B0604030504040204" pitchFamily="34" charset="-128"/>
              </a:rPr>
              <a:t>:200×160×35mm </a:t>
            </a:r>
            <a:r>
              <a:rPr lang="ja-JP" altLang="en-US" sz="800" dirty="0">
                <a:latin typeface="Meiryo UI" panose="020B0604030504040204" pitchFamily="34" charset="-128"/>
                <a:ea typeface="Meiryo UI" panose="020B0604030504040204" pitchFamily="34" charset="-128"/>
              </a:rPr>
              <a:t>マスク</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約</a:t>
            </a:r>
            <a:r>
              <a:rPr lang="en-US" altLang="ja-JP" sz="800" dirty="0">
                <a:latin typeface="Meiryo UI" panose="020B0604030504040204" pitchFamily="34" charset="-128"/>
                <a:ea typeface="Meiryo UI" panose="020B0604030504040204" pitchFamily="34" charset="-128"/>
              </a:rPr>
              <a:t>165×95(mm) </a:t>
            </a:r>
            <a:r>
              <a:rPr lang="ja-JP" altLang="en-US" sz="800" dirty="0">
                <a:latin typeface="Meiryo UI" panose="020B0604030504040204" pitchFamily="34" charset="-128"/>
                <a:ea typeface="Meiryo UI" panose="020B0604030504040204" pitchFamily="34" charset="-128"/>
              </a:rPr>
              <a:t>圧縮タオル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広げた時</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約</a:t>
            </a:r>
            <a:r>
              <a:rPr lang="en-US" altLang="ja-JP" sz="800" dirty="0">
                <a:latin typeface="Meiryo UI" panose="020B0604030504040204" pitchFamily="34" charset="-128"/>
                <a:ea typeface="Meiryo UI" panose="020B0604030504040204" pitchFamily="34" charset="-128"/>
              </a:rPr>
              <a:t>200×220(mm) </a:t>
            </a:r>
            <a:r>
              <a:rPr lang="ja-JP" altLang="en-US" sz="800" dirty="0">
                <a:latin typeface="Meiryo UI" panose="020B0604030504040204" pitchFamily="34" charset="-128"/>
                <a:ea typeface="Meiryo UI" panose="020B0604030504040204" pitchFamily="34" charset="-128"/>
              </a:rPr>
              <a:t>アルミブランケット</a:t>
            </a:r>
            <a:r>
              <a:rPr lang="en-US" altLang="ja-JP" sz="800" dirty="0">
                <a:latin typeface="Meiryo UI" panose="020B0604030504040204" pitchFamily="34" charset="-128"/>
                <a:ea typeface="Meiryo UI" panose="020B0604030504040204" pitchFamily="34" charset="-128"/>
              </a:rPr>
              <a:t>/1400×700(mm) </a:t>
            </a:r>
            <a:r>
              <a:rPr lang="ja-JP" altLang="en-US" sz="800" dirty="0">
                <a:latin typeface="Meiryo UI" panose="020B0604030504040204" pitchFamily="34" charset="-128"/>
                <a:ea typeface="Meiryo UI" panose="020B0604030504040204" pitchFamily="34" charset="-128"/>
              </a:rPr>
              <a:t>ウェットティッシュ</a:t>
            </a:r>
            <a:r>
              <a:rPr lang="en-US" altLang="ja-JP" sz="800" dirty="0">
                <a:latin typeface="Meiryo UI" panose="020B0604030504040204" pitchFamily="34" charset="-128"/>
                <a:ea typeface="Meiryo UI" panose="020B0604030504040204" pitchFamily="34" charset="-128"/>
              </a:rPr>
              <a:t>/92×144(mm) </a:t>
            </a:r>
            <a:r>
              <a:rPr lang="ja-JP" altLang="en-US" sz="800" dirty="0">
                <a:latin typeface="Meiryo UI" panose="020B0604030504040204" pitchFamily="34" charset="-128"/>
                <a:ea typeface="Meiryo UI" panose="020B0604030504040204" pitchFamily="34" charset="-128"/>
              </a:rPr>
              <a:t>凝固剤</a:t>
            </a:r>
            <a:r>
              <a:rPr lang="en-US" altLang="ja-JP" sz="800" dirty="0">
                <a:latin typeface="Meiryo UI" panose="020B0604030504040204" pitchFamily="34" charset="-128"/>
                <a:ea typeface="Meiryo UI" panose="020B0604030504040204" pitchFamily="34" charset="-128"/>
              </a:rPr>
              <a:t>/50×83(mm) </a:t>
            </a:r>
            <a:r>
              <a:rPr lang="ja-JP" altLang="en-US" sz="800" dirty="0">
                <a:latin typeface="Meiryo UI" panose="020B0604030504040204" pitchFamily="34" charset="-128"/>
                <a:ea typeface="Meiryo UI" panose="020B0604030504040204" pitchFamily="34" charset="-128"/>
              </a:rPr>
              <a:t>携帯トイレ付属ごみ袋</a:t>
            </a:r>
            <a:r>
              <a:rPr lang="en-US" altLang="ja-JP" sz="800" dirty="0">
                <a:latin typeface="Meiryo UI" panose="020B0604030504040204" pitchFamily="34" charset="-128"/>
                <a:ea typeface="Meiryo UI" panose="020B0604030504040204" pitchFamily="34" charset="-128"/>
              </a:rPr>
              <a:t>/650×500(mm) </a:t>
            </a:r>
            <a:r>
              <a:rPr lang="ja-JP" altLang="en-US" sz="800" dirty="0">
                <a:latin typeface="Meiryo UI" panose="020B0604030504040204" pitchFamily="34" charset="-128"/>
                <a:ea typeface="Meiryo UI" panose="020B0604030504040204" pitchFamily="34" charset="-128"/>
              </a:rPr>
              <a:t>ポリ袋</a:t>
            </a:r>
            <a:r>
              <a:rPr lang="en-US" altLang="ja-JP" sz="800" dirty="0">
                <a:latin typeface="Meiryo UI" panose="020B0604030504040204" pitchFamily="34" charset="-128"/>
                <a:ea typeface="Meiryo UI" panose="020B0604030504040204" pitchFamily="34" charset="-128"/>
              </a:rPr>
              <a:t>/80×270(mm) </a:t>
            </a:r>
            <a:r>
              <a:rPr lang="ja-JP" altLang="en-US" sz="800" dirty="0">
                <a:latin typeface="Meiryo UI" panose="020B0604030504040204" pitchFamily="34" charset="-128"/>
                <a:ea typeface="Meiryo UI" panose="020B0604030504040204" pitchFamily="34" charset="-128"/>
              </a:rPr>
              <a:t>ホイッスル</a:t>
            </a:r>
            <a:r>
              <a:rPr lang="en-US" altLang="ja-JP" sz="800" dirty="0">
                <a:latin typeface="Meiryo UI" panose="020B0604030504040204" pitchFamily="34" charset="-128"/>
                <a:ea typeface="Meiryo UI" panose="020B0604030504040204" pitchFamily="34" charset="-128"/>
              </a:rPr>
              <a:t>/29×46×9(mm) </a:t>
            </a:r>
            <a:r>
              <a:rPr lang="ja-JP" altLang="en-US" sz="800" dirty="0">
                <a:latin typeface="Meiryo UI" panose="020B0604030504040204" pitchFamily="34" charset="-128"/>
                <a:ea typeface="Meiryo UI" panose="020B0604030504040204" pitchFamily="34" charset="-128"/>
              </a:rPr>
              <a:t>防災ガイド</a:t>
            </a:r>
            <a:r>
              <a:rPr lang="en-US" altLang="ja-JP" sz="800" dirty="0">
                <a:latin typeface="Meiryo UI" panose="020B0604030504040204" pitchFamily="34" charset="-128"/>
                <a:ea typeface="Meiryo UI" panose="020B0604030504040204" pitchFamily="34" charset="-128"/>
              </a:rPr>
              <a:t>/70×105(mm)</a:t>
            </a:r>
          </a:p>
          <a:p>
            <a:r>
              <a:rPr lang="ja-JP" altLang="en-US" sz="800" dirty="0">
                <a:latin typeface="Meiryo UI" panose="020B0604030504040204" pitchFamily="34" charset="-128"/>
                <a:ea typeface="Meiryo UI" panose="020B0604030504040204" pitchFamily="34" charset="-128"/>
              </a:rPr>
              <a:t>包装：</a:t>
            </a:r>
            <a:r>
              <a:rPr lang="en-US" altLang="ja-JP" sz="800" dirty="0">
                <a:latin typeface="Meiryo UI" panose="020B0604030504040204" pitchFamily="34" charset="-128"/>
                <a:ea typeface="Meiryo UI" panose="020B0604030504040204" pitchFamily="34" charset="-128"/>
              </a:rPr>
              <a:t>PE</a:t>
            </a:r>
            <a:r>
              <a:rPr lang="ja-JP" altLang="en-US" sz="800" dirty="0">
                <a:latin typeface="Meiryo UI" panose="020B0604030504040204" pitchFamily="34" charset="-128"/>
                <a:ea typeface="Meiryo UI" panose="020B0604030504040204" pitchFamily="34" charset="-128"/>
              </a:rPr>
              <a:t>袋</a:t>
            </a:r>
          </a:p>
          <a:p>
            <a:r>
              <a:rPr lang="ja-JP" altLang="en-US" sz="800" dirty="0">
                <a:latin typeface="Meiryo UI" panose="020B0604030504040204" pitchFamily="34" charset="-128"/>
                <a:ea typeface="Meiryo UI" panose="020B0604030504040204" pitchFamily="34" charset="-128"/>
              </a:rPr>
              <a:t>備考：取説付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本棚やオフィスデスクの引き出しなど、狭い場所にも収納できる！自宅や職場、避難所で待機する際に便利な、防災グッズ</a:t>
            </a:r>
            <a:r>
              <a:rPr lang="en-US" altLang="ja-JP" sz="1600" dirty="0"/>
              <a:t>9</a:t>
            </a:r>
            <a:r>
              <a:rPr lang="ja-JP" altLang="en-US" sz="1600" dirty="0"/>
              <a:t>点セット。名入れをすれば防災キャンペーンノベルティに最適です。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A80C19FE-48E8-90C6-B0F3-8F339888493A}"/>
              </a:ext>
            </a:extLst>
          </p:cNvPr>
          <p:cNvPicPr>
            <a:picLocks noChangeAspect="1"/>
          </p:cNvPicPr>
          <p:nvPr/>
        </p:nvPicPr>
        <p:blipFill>
          <a:blip r:embed="rId5"/>
          <a:stretch>
            <a:fillRect/>
          </a:stretch>
        </p:blipFill>
        <p:spPr>
          <a:xfrm>
            <a:off x="709624" y="1386087"/>
            <a:ext cx="3601334" cy="3601334"/>
          </a:xfrm>
          <a:prstGeom prst="rect">
            <a:avLst/>
          </a:prstGeom>
        </p:spPr>
      </p:pic>
    </p:spTree>
    <p:extLst>
      <p:ext uri="{BB962C8B-B14F-4D97-AF65-F5344CB8AC3E}">
        <p14:creationId xmlns:p14="http://schemas.microsoft.com/office/powerpoint/2010/main" val="2497918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φ70×227mm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7B9F1CEA-3832-F730-0910-15CCB93A25B7}"/>
              </a:ext>
            </a:extLst>
          </p:cNvPr>
          <p:cNvPicPr>
            <a:picLocks noChangeAspect="1"/>
          </p:cNvPicPr>
          <p:nvPr/>
        </p:nvPicPr>
        <p:blipFill>
          <a:blip r:embed="rId5"/>
          <a:stretch>
            <a:fillRect/>
          </a:stretch>
        </p:blipFill>
        <p:spPr>
          <a:xfrm>
            <a:off x="700376" y="1329585"/>
            <a:ext cx="3720691" cy="3720691"/>
          </a:xfrm>
          <a:prstGeom prst="rect">
            <a:avLst/>
          </a:prstGeom>
        </p:spPr>
      </p:pic>
    </p:spTree>
    <p:extLst>
      <p:ext uri="{BB962C8B-B14F-4D97-AF65-F5344CB8AC3E}">
        <p14:creationId xmlns:p14="http://schemas.microsoft.com/office/powerpoint/2010/main" val="10742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竹製ボールペン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竹・スチール・ポリプロピレン・アルミニウム 専用ケース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竹・スチール・マグネット</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14.2cm</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環境に優しい竹を使って製作したボールペン。マグネット開閉式の竹製ハードケースに収納された特別感のあるアイテムです。オリジナル名入れをして、ご成約記念・周年記念などにご活用ください。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E0219B14-EE7F-92FB-5712-D9D9320A5C5E}"/>
              </a:ext>
            </a:extLst>
          </p:cNvPr>
          <p:cNvPicPr>
            <a:picLocks noChangeAspect="1"/>
          </p:cNvPicPr>
          <p:nvPr/>
        </p:nvPicPr>
        <p:blipFill>
          <a:blip r:embed="rId5"/>
          <a:stretch>
            <a:fillRect/>
          </a:stretch>
        </p:blipFill>
        <p:spPr>
          <a:xfrm>
            <a:off x="695346" y="1326980"/>
            <a:ext cx="3734448" cy="3734448"/>
          </a:xfrm>
          <a:prstGeom prst="rect">
            <a:avLst/>
          </a:prstGeom>
        </p:spPr>
      </p:pic>
    </p:spTree>
    <p:extLst>
      <p:ext uri="{BB962C8B-B14F-4D97-AF65-F5344CB8AC3E}">
        <p14:creationId xmlns:p14="http://schemas.microsoft.com/office/powerpoint/2010/main" val="2486611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143515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ワイド</a:t>
            </a:r>
            <a:r>
              <a:rPr lang="en-US" altLang="ja-JP" sz="2000" dirty="0">
                <a:solidFill>
                  <a:schemeClr val="bg1"/>
                </a:solidFill>
                <a:latin typeface="Meiryo UI" panose="020B0604030504040204" pitchFamily="34" charset="-128"/>
                <a:ea typeface="Meiryo UI" panose="020B0604030504040204" pitchFamily="34" charset="-128"/>
              </a:rPr>
              <a:t>FM/AM</a:t>
            </a:r>
            <a:r>
              <a:rPr lang="ja-JP" altLang="en-US" sz="2000" dirty="0">
                <a:solidFill>
                  <a:schemeClr val="bg1"/>
                </a:solidFill>
                <a:latin typeface="Meiryo UI" panose="020B0604030504040204" pitchFamily="34" charset="-128"/>
                <a:ea typeface="Meiryo UI" panose="020B0604030504040204" pitchFamily="34" charset="-128"/>
              </a:rPr>
              <a:t>ラジオ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67×100×34mm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非常時に役立つワイド</a:t>
            </a:r>
            <a:r>
              <a:rPr lang="en-US" altLang="ja-JP" sz="1600" dirty="0">
                <a:latin typeface="Meiryo UI" panose="020B0604030504040204" pitchFamily="34" charset="-128"/>
                <a:ea typeface="Meiryo UI" panose="020B0604030504040204" pitchFamily="34" charset="-128"/>
              </a:rPr>
              <a:t>FM</a:t>
            </a:r>
            <a:r>
              <a:rPr lang="ja-JP" altLang="en-US" sz="1600" dirty="0">
                <a:latin typeface="Meiryo UI" panose="020B0604030504040204" pitchFamily="34" charset="-128"/>
                <a:ea typeface="Meiryo UI" panose="020B0604030504040204" pitchFamily="34" charset="-128"/>
              </a:rPr>
              <a:t>対応の携帯ラジオです。災害時には何よりもまず情報が必要となりますが、これひとつ備えておけば安心です。防災イベントのノベルティ等にもおすすめです。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175CF6-1686-C55B-A0CE-902C663B0D39}"/>
              </a:ext>
            </a:extLst>
          </p:cNvPr>
          <p:cNvPicPr>
            <a:picLocks noChangeAspect="1"/>
          </p:cNvPicPr>
          <p:nvPr/>
        </p:nvPicPr>
        <p:blipFill>
          <a:blip r:embed="rId5"/>
          <a:stretch>
            <a:fillRect/>
          </a:stretch>
        </p:blipFill>
        <p:spPr>
          <a:xfrm>
            <a:off x="729698" y="1357054"/>
            <a:ext cx="3578454" cy="3578454"/>
          </a:xfrm>
          <a:prstGeom prst="rect">
            <a:avLst/>
          </a:prstGeom>
        </p:spPr>
      </p:pic>
    </p:spTree>
    <p:extLst>
      <p:ext uri="{BB962C8B-B14F-4D97-AF65-F5344CB8AC3E}">
        <p14:creationId xmlns:p14="http://schemas.microsoft.com/office/powerpoint/2010/main" val="213394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B68B1FD-B9ED-A91A-6863-A4B3E68D1898}"/>
              </a:ext>
            </a:extLst>
          </p:cNvPr>
          <p:cNvPicPr>
            <a:picLocks noChangeAspect="1"/>
          </p:cNvPicPr>
          <p:nvPr/>
        </p:nvPicPr>
        <p:blipFill>
          <a:blip r:embed="rId5"/>
          <a:stretch>
            <a:fillRect/>
          </a:stretch>
        </p:blipFill>
        <p:spPr>
          <a:xfrm>
            <a:off x="716819" y="1395659"/>
            <a:ext cx="3539849" cy="3539849"/>
          </a:xfrm>
          <a:prstGeom prst="rect">
            <a:avLst/>
          </a:prstGeom>
        </p:spPr>
      </p:pic>
    </p:spTree>
    <p:extLst>
      <p:ext uri="{BB962C8B-B14F-4D97-AF65-F5344CB8AC3E}">
        <p14:creationId xmlns:p14="http://schemas.microsoft.com/office/powerpoint/2010/main" val="1735445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145×Φ88mm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付属品：真空二重構造</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/150×91×91mm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事故が起こりにくいフタ付きのタンブラーです。真空ステンレスタイプのため、温かいものも冷たいものも、美味しく味わえる温度のまま飲み物をキープしてくれます。オリジナル名入れも可能！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A5642AE-9FF7-EC0F-0E63-B8D4E75925E2}"/>
              </a:ext>
            </a:extLst>
          </p:cNvPr>
          <p:cNvPicPr>
            <a:picLocks noChangeAspect="1"/>
          </p:cNvPicPr>
          <p:nvPr/>
        </p:nvPicPr>
        <p:blipFill>
          <a:blip r:embed="rId5"/>
          <a:stretch>
            <a:fillRect/>
          </a:stretch>
        </p:blipFill>
        <p:spPr>
          <a:xfrm>
            <a:off x="770581" y="1481256"/>
            <a:ext cx="3437318" cy="3437318"/>
          </a:xfrm>
          <a:prstGeom prst="rect">
            <a:avLst/>
          </a:prstGeom>
        </p:spPr>
      </p:pic>
    </p:spTree>
    <p:extLst>
      <p:ext uri="{BB962C8B-B14F-4D97-AF65-F5344CB8AC3E}">
        <p14:creationId xmlns:p14="http://schemas.microsoft.com/office/powerpoint/2010/main" val="1406373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ポケットモバイルチャージャー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30×93×21mm</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Type-C</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考：スマートフォン約</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回充電可能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バッグの中に入れておいても邪魔にならないコンパクトな手の平サイズの、</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タイプなモバイルチャージャーです。ホワイトとブラックの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289816-3FB1-DB4B-B71A-E977BDA11808}"/>
              </a:ext>
            </a:extLst>
          </p:cNvPr>
          <p:cNvPicPr>
            <a:picLocks noChangeAspect="1"/>
          </p:cNvPicPr>
          <p:nvPr/>
        </p:nvPicPr>
        <p:blipFill>
          <a:blip r:embed="rId5"/>
          <a:stretch>
            <a:fillRect/>
          </a:stretch>
        </p:blipFill>
        <p:spPr>
          <a:xfrm>
            <a:off x="867784" y="1567422"/>
            <a:ext cx="3175000" cy="3175000"/>
          </a:xfrm>
          <a:prstGeom prst="rect">
            <a:avLst/>
          </a:prstGeom>
        </p:spPr>
      </p:pic>
    </p:spTree>
    <p:extLst>
      <p:ext uri="{BB962C8B-B14F-4D97-AF65-F5344CB8AC3E}">
        <p14:creationId xmlns:p14="http://schemas.microsoft.com/office/powerpoint/2010/main" val="2070295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ポケット付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500mm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内ポケット付きが便利な上、耐久性に優れた</a:t>
            </a:r>
            <a:r>
              <a:rPr lang="en-US" altLang="ja-JP" sz="1600" dirty="0"/>
              <a:t>14.3</a:t>
            </a:r>
            <a:r>
              <a:rPr lang="ja-JP" altLang="en-US" sz="1600" dirty="0"/>
              <a:t>オンスのキャンバス素材を使用した、使い勝手の良いトートバッグ。ウッドランドカモフラ柄を含めた全</a:t>
            </a:r>
            <a:r>
              <a:rPr lang="en-US" altLang="ja-JP" sz="1600" dirty="0"/>
              <a:t>7</a:t>
            </a:r>
            <a:r>
              <a:rPr lang="ja-JP" altLang="en-US" sz="1600" dirty="0"/>
              <a:t>色のカラー展開も魅力。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2DC26CF-D581-937F-4F90-35305B18B53B}"/>
              </a:ext>
            </a:extLst>
          </p:cNvPr>
          <p:cNvPicPr>
            <a:picLocks noChangeAspect="1"/>
          </p:cNvPicPr>
          <p:nvPr/>
        </p:nvPicPr>
        <p:blipFill>
          <a:blip r:embed="rId5"/>
          <a:stretch>
            <a:fillRect/>
          </a:stretch>
        </p:blipFill>
        <p:spPr>
          <a:xfrm>
            <a:off x="734454" y="1376662"/>
            <a:ext cx="3562809" cy="3562809"/>
          </a:xfrm>
          <a:prstGeom prst="rect">
            <a:avLst/>
          </a:prstGeom>
        </p:spPr>
      </p:pic>
    </p:spTree>
    <p:extLst>
      <p:ext uri="{BB962C8B-B14F-4D97-AF65-F5344CB8AC3E}">
        <p14:creationId xmlns:p14="http://schemas.microsoft.com/office/powerpoint/2010/main" val="304484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274895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440×380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リサイクル回収されたペットボトルを素材に作られた環境に優しいエコバッグです。くるくる丸めて付属のゴムバンドで留めるとコンパクトかつオシャレに持ち運べますのでおすすめです。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620DFF8-462C-384A-840A-C34217E55288}"/>
              </a:ext>
            </a:extLst>
          </p:cNvPr>
          <p:cNvPicPr>
            <a:picLocks noChangeAspect="1"/>
          </p:cNvPicPr>
          <p:nvPr/>
        </p:nvPicPr>
        <p:blipFill>
          <a:blip r:embed="rId5"/>
          <a:stretch>
            <a:fillRect/>
          </a:stretch>
        </p:blipFill>
        <p:spPr>
          <a:xfrm>
            <a:off x="736548" y="1404404"/>
            <a:ext cx="3641251" cy="3559323"/>
          </a:xfrm>
          <a:prstGeom prst="rect">
            <a:avLst/>
          </a:prstGeom>
        </p:spPr>
      </p:pic>
    </p:spTree>
    <p:extLst>
      <p:ext uri="{BB962C8B-B14F-4D97-AF65-F5344CB8AC3E}">
        <p14:creationId xmlns:p14="http://schemas.microsoft.com/office/powerpoint/2010/main" val="100148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39364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ラバーウッド万年カレンダー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アクリル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160×95×25mm </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ゴムの木の廃材を素材にして作られた温かみのある万年カレンダーです。カラー展開はナチュラルウッドとダークウッドの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色。フルカラー名入れが可能ですのでデザインに合わせてどうぞ。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BD201B-BC6C-2545-ADCD-1A10E2C83B89}"/>
              </a:ext>
            </a:extLst>
          </p:cNvPr>
          <p:cNvPicPr>
            <a:picLocks noChangeAspect="1"/>
          </p:cNvPicPr>
          <p:nvPr/>
        </p:nvPicPr>
        <p:blipFill>
          <a:blip r:embed="rId5"/>
          <a:stretch>
            <a:fillRect/>
          </a:stretch>
        </p:blipFill>
        <p:spPr>
          <a:xfrm>
            <a:off x="843165" y="1565177"/>
            <a:ext cx="3175000" cy="3175000"/>
          </a:xfrm>
          <a:prstGeom prst="rect">
            <a:avLst/>
          </a:prstGeom>
        </p:spPr>
      </p:pic>
    </p:spTree>
    <p:extLst>
      <p:ext uri="{BB962C8B-B14F-4D97-AF65-F5344CB8AC3E}">
        <p14:creationId xmlns:p14="http://schemas.microsoft.com/office/powerpoint/2010/main" val="342333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181869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カラー展開：ミントレモン</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390FB62-07A3-3600-F058-3BDE746AA40A}"/>
              </a:ext>
            </a:extLst>
          </p:cNvPr>
          <p:cNvPicPr>
            <a:picLocks noChangeAspect="1"/>
          </p:cNvPicPr>
          <p:nvPr/>
        </p:nvPicPr>
        <p:blipFill>
          <a:blip r:embed="rId5"/>
          <a:stretch>
            <a:fillRect/>
          </a:stretch>
        </p:blipFill>
        <p:spPr>
          <a:xfrm>
            <a:off x="857638" y="1411148"/>
            <a:ext cx="3540349" cy="3540349"/>
          </a:xfrm>
          <a:prstGeom prst="rect">
            <a:avLst/>
          </a:prstGeom>
        </p:spPr>
      </p:pic>
    </p:spTree>
    <p:extLst>
      <p:ext uri="{BB962C8B-B14F-4D97-AF65-F5344CB8AC3E}">
        <p14:creationId xmlns:p14="http://schemas.microsoft.com/office/powerpoint/2010/main" val="17187976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1395</TotalTime>
  <Words>3144</Words>
  <Application>Microsoft Office PowerPoint</Application>
  <PresentationFormat>画面に合わせる (4:3)</PresentationFormat>
  <Paragraphs>477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294</cp:revision>
  <cp:lastPrinted>2021-07-20T08:57:41Z</cp:lastPrinted>
  <dcterms:created xsi:type="dcterms:W3CDTF">2021-06-21T09:41:39Z</dcterms:created>
  <dcterms:modified xsi:type="dcterms:W3CDTF">2025-01-31T00:57:34Z</dcterms:modified>
</cp:coreProperties>
</file>