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9" r:id="rId2"/>
    <p:sldId id="275" r:id="rId3"/>
    <p:sldId id="274" r:id="rId4"/>
    <p:sldId id="286" r:id="rId5"/>
    <p:sldId id="282" r:id="rId6"/>
    <p:sldId id="266" r:id="rId7"/>
    <p:sldId id="260" r:id="rId8"/>
    <p:sldId id="267" r:id="rId9"/>
    <p:sldId id="269" r:id="rId10"/>
    <p:sldId id="271" r:id="rId11"/>
    <p:sldId id="278" r:id="rId12"/>
    <p:sldId id="277" r:id="rId13"/>
    <p:sldId id="261" r:id="rId14"/>
    <p:sldId id="263" r:id="rId15"/>
    <p:sldId id="283" r:id="rId16"/>
    <p:sldId id="272" r:id="rId17"/>
    <p:sldId id="279" r:id="rId18"/>
    <p:sldId id="264" r:id="rId19"/>
    <p:sldId id="276" r:id="rId20"/>
    <p:sldId id="270" r:id="rId21"/>
    <p:sldId id="262" r:id="rId22"/>
    <p:sldId id="281" r:id="rId23"/>
    <p:sldId id="258" r:id="rId24"/>
    <p:sldId id="273" r:id="rId25"/>
    <p:sldId id="256" r:id="rId26"/>
    <p:sldId id="280" r:id="rId27"/>
    <p:sldId id="257" r:id="rId28"/>
    <p:sldId id="284" r:id="rId29"/>
    <p:sldId id="287" r:id="rId30"/>
    <p:sldId id="288" r:id="rId31"/>
    <p:sldId id="289" r:id="rId32"/>
    <p:sldId id="290"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90" autoAdjust="0"/>
    <p:restoredTop sz="94656"/>
  </p:normalViewPr>
  <p:slideViewPr>
    <p:cSldViewPr snapToGrid="0" snapToObjects="1">
      <p:cViewPr varScale="1">
        <p:scale>
          <a:sx n="77" d="100"/>
          <a:sy n="77" d="100"/>
        </p:scale>
        <p:origin x="96" y="59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2025/1/31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2025/1/31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2025/1/31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2025/1/31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2025/1/31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2025/1/31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2025/1/31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2025/1/31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bmp"/><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bmp"/><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bmp"/><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bmp"/><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bmp"/><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キャンバスフラットポーチ</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270×200mm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ステーショナリーやコスメ入れ、バッグインバッグ用などに大変重宝する、シンプルなキャンバス素材の</a:t>
            </a:r>
            <a:r>
              <a:rPr lang="en-US"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サイズトートです。名入れプリントが映えますのでノベルティグッズとしても大人気！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B567ABA6-4E3F-2247-8435-73F84F0DB9EE}"/>
              </a:ext>
            </a:extLst>
          </p:cNvPr>
          <p:cNvPicPr>
            <a:picLocks noChangeAspect="1"/>
          </p:cNvPicPr>
          <p:nvPr/>
        </p:nvPicPr>
        <p:blipFill>
          <a:blip r:embed="rId5"/>
          <a:stretch>
            <a:fillRect/>
          </a:stretch>
        </p:blipFill>
        <p:spPr>
          <a:xfrm>
            <a:off x="781033" y="1378525"/>
            <a:ext cx="3596766" cy="3672399"/>
          </a:xfrm>
          <a:prstGeom prst="rect">
            <a:avLst/>
          </a:prstGeom>
        </p:spPr>
      </p:pic>
    </p:spTree>
    <p:extLst>
      <p:ext uri="{BB962C8B-B14F-4D97-AF65-F5344CB8AC3E}">
        <p14:creationId xmlns:p14="http://schemas.microsoft.com/office/powerpoint/2010/main" val="1837564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マルチガジェットクリーナー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110×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23×</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13(</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300</a:t>
            </a:r>
            <a:r>
              <a:rPr lang="ja-JP" altLang="en-US" sz="900" dirty="0">
                <a:latin typeface="Meiryo UI" panose="020B0604030504040204" pitchFamily="34" charset="-128"/>
                <a:ea typeface="Meiryo UI" panose="020B0604030504040204" pitchFamily="34" charset="-128"/>
              </a:rPr>
              <a:t>個以上元払いサービス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クリーニングブラシ、ミニブラシ、金属スティック、スポンジと、</a:t>
            </a:r>
            <a:r>
              <a:rPr lang="en-US" altLang="ja-JP" sz="1600" dirty="0"/>
              <a:t>4</a:t>
            </a:r>
            <a:r>
              <a:rPr lang="ja-JP" altLang="en-US" sz="1600" dirty="0"/>
              <a:t>つのクリーナー機能がこれ</a:t>
            </a:r>
            <a:r>
              <a:rPr lang="en-US" altLang="ja-JP" sz="1600" dirty="0"/>
              <a:t>1</a:t>
            </a:r>
            <a:r>
              <a:rPr lang="ja-JP" altLang="en-US" sz="1600" dirty="0"/>
              <a:t>本に収まっており、スマホや周辺機器のお手入れに非常に役立つガジェットクリーナーです。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4" name="図 63">
            <a:extLst>
              <a:ext uri="{FF2B5EF4-FFF2-40B4-BE49-F238E27FC236}">
                <a16:creationId xmlns:a16="http://schemas.microsoft.com/office/drawing/2014/main" id="{B5E9A1CD-DD6D-219A-3091-F8F68E810565}"/>
              </a:ext>
            </a:extLst>
          </p:cNvPr>
          <p:cNvPicPr>
            <a:picLocks noChangeAspect="1"/>
          </p:cNvPicPr>
          <p:nvPr/>
        </p:nvPicPr>
        <p:blipFill>
          <a:blip r:embed="rId5"/>
          <a:stretch>
            <a:fillRect/>
          </a:stretch>
        </p:blipFill>
        <p:spPr>
          <a:xfrm>
            <a:off x="783332" y="1440075"/>
            <a:ext cx="3560089" cy="3560089"/>
          </a:xfrm>
          <a:prstGeom prst="rect">
            <a:avLst/>
          </a:prstGeom>
        </p:spPr>
      </p:pic>
    </p:spTree>
    <p:extLst>
      <p:ext uri="{BB962C8B-B14F-4D97-AF65-F5344CB8AC3E}">
        <p14:creationId xmlns:p14="http://schemas.microsoft.com/office/powerpoint/2010/main" val="3955001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カラビナマルチ</a:t>
            </a: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ケーブル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カラビナ：</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、ケーブル：</a:t>
            </a:r>
            <a:r>
              <a:rPr lang="en-US" altLang="ja-JP" sz="900" b="0" i="0" dirty="0">
                <a:solidFill>
                  <a:srgbClr val="333333"/>
                </a:solidFill>
                <a:effectLst/>
                <a:latin typeface="-apple-system"/>
              </a:rPr>
              <a:t>PVC</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本体部分：</a:t>
            </a:r>
            <a:r>
              <a:rPr lang="en-US" altLang="ja-JP" sz="900" b="0" i="0" dirty="0">
                <a:solidFill>
                  <a:srgbClr val="333333"/>
                </a:solidFill>
                <a:effectLst/>
                <a:latin typeface="-apple-system"/>
              </a:rPr>
              <a:t>W30×D7×H53mm</a:t>
            </a:r>
            <a:r>
              <a:rPr lang="ja-JP" altLang="en-US" sz="900" b="0" i="0" dirty="0">
                <a:solidFill>
                  <a:srgbClr val="333333"/>
                </a:solidFill>
                <a:effectLst/>
                <a:latin typeface="-apple-system"/>
              </a:rPr>
              <a:t>、ケーブル長さ：約</a:t>
            </a:r>
            <a:r>
              <a:rPr lang="en-US" altLang="ja-JP" sz="900" b="0" i="0" dirty="0">
                <a:solidFill>
                  <a:srgbClr val="333333"/>
                </a:solidFill>
                <a:effectLst/>
                <a:latin typeface="-apple-system"/>
              </a:rPr>
              <a:t>86mm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24g</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r>
              <a:rPr lang="en-US" altLang="ja-JP" sz="900" b="0" i="0" dirty="0">
                <a:solidFill>
                  <a:srgbClr val="333333"/>
                </a:solidFill>
                <a:effectLst/>
                <a:latin typeface="-apple-system"/>
              </a:rPr>
              <a:t>W39×D17×H140mm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3</a:t>
            </a:r>
            <a:r>
              <a:rPr lang="ja-JP" altLang="en-US" sz="1600" b="0" i="0" dirty="0">
                <a:solidFill>
                  <a:srgbClr val="333333"/>
                </a:solidFill>
                <a:effectLst/>
                <a:latin typeface="-apple-system"/>
              </a:rPr>
              <a:t>種類の端末に対応できる多機能な</a:t>
            </a:r>
            <a:r>
              <a:rPr lang="en-US" altLang="ja-JP" sz="1600" b="0" i="0" dirty="0">
                <a:solidFill>
                  <a:srgbClr val="333333"/>
                </a:solidFill>
                <a:effectLst/>
                <a:latin typeface="-apple-system"/>
              </a:rPr>
              <a:t>USB</a:t>
            </a:r>
            <a:r>
              <a:rPr lang="ja-JP" altLang="en-US" sz="1600" b="0" i="0" dirty="0">
                <a:solidFill>
                  <a:srgbClr val="333333"/>
                </a:solidFill>
                <a:effectLst/>
                <a:latin typeface="-apple-system"/>
              </a:rPr>
              <a:t>ケーブル。カラビナ式だからバッグなどに吊り下げて携帯しやすい仕様です。また、充電だけでなく写真などのデータ転送も可能です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339101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スリムタッチペン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ホワイト</a:t>
            </a:r>
          </a:p>
          <a:p>
            <a:r>
              <a:rPr lang="ja-JP" altLang="en-US" sz="900" dirty="0">
                <a:latin typeface="Meiryo UI" panose="020B0604030504040204" pitchFamily="34" charset="-128"/>
                <a:ea typeface="Meiryo UI" panose="020B0604030504040204" pitchFamily="34" charset="-128"/>
              </a:rPr>
              <a:t>素材：真鍮、シリコーンゴム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122(mm)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袋、台紙</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、対応機器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スマートフォン、タブレット</a:t>
            </a:r>
            <a:r>
              <a:rPr lang="en-US" altLang="ja-JP" sz="900" dirty="0">
                <a:latin typeface="Meiryo UI" panose="020B0604030504040204" pitchFamily="34" charset="-128"/>
                <a:ea typeface="Meiryo UI" panose="020B0604030504040204" pitchFamily="34" charset="-128"/>
              </a:rPr>
              <a:t>PC</a:t>
            </a:r>
            <a:r>
              <a:rPr lang="ja-JP" altLang="en-US" sz="900" dirty="0">
                <a:latin typeface="Meiryo UI" panose="020B0604030504040204" pitchFamily="34" charset="-128"/>
                <a:ea typeface="Meiryo UI" panose="020B0604030504040204" pitchFamily="34" charset="-128"/>
              </a:rPr>
              <a:t>など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業界最スリムクラスで持ち歩きにも非常に便利なタッチペンです。グッドデザイン賞受賞アイテムで、見た目にもおしゃれ。手帳のペンホルダーにボールペンと一緒に収納することも可能。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6" name="図 55">
            <a:extLst>
              <a:ext uri="{FF2B5EF4-FFF2-40B4-BE49-F238E27FC236}">
                <a16:creationId xmlns:a16="http://schemas.microsoft.com/office/drawing/2014/main" id="{7FA09ADE-10FF-EEAC-8752-03091C98CA79}"/>
              </a:ext>
            </a:extLst>
          </p:cNvPr>
          <p:cNvPicPr>
            <a:picLocks noChangeAspect="1"/>
          </p:cNvPicPr>
          <p:nvPr/>
        </p:nvPicPr>
        <p:blipFill>
          <a:blip r:embed="rId5"/>
          <a:stretch>
            <a:fillRect/>
          </a:stretch>
        </p:blipFill>
        <p:spPr>
          <a:xfrm>
            <a:off x="696089" y="1340430"/>
            <a:ext cx="3681710" cy="3681710"/>
          </a:xfrm>
          <a:prstGeom prst="rect">
            <a:avLst/>
          </a:prstGeom>
        </p:spPr>
      </p:pic>
    </p:spTree>
    <p:extLst>
      <p:ext uri="{BB962C8B-B14F-4D97-AF65-F5344CB8AC3E}">
        <p14:creationId xmlns:p14="http://schemas.microsoft.com/office/powerpoint/2010/main" val="3471794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ハードカバーメモ </a:t>
            </a:r>
            <a:r>
              <a:rPr lang="en-US" altLang="ja-JP" sz="2000" dirty="0">
                <a:solidFill>
                  <a:schemeClr val="bg1"/>
                </a:solidFill>
                <a:latin typeface="Meiryo UI" panose="020B0604030504040204" pitchFamily="34" charset="-128"/>
                <a:ea typeface="Meiryo UI" panose="020B0604030504040204" pitchFamily="34" charset="-128"/>
              </a:rPr>
              <a:t>A6</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・紙</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142×100×17mm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ミシン目付メモ紙</a:t>
            </a:r>
            <a:r>
              <a:rPr lang="en-US" altLang="ja-JP" sz="900" b="0" i="0" dirty="0">
                <a:solidFill>
                  <a:srgbClr val="333333"/>
                </a:solidFill>
                <a:effectLst/>
                <a:latin typeface="-apple-system"/>
              </a:rPr>
              <a:t>96</a:t>
            </a:r>
            <a:r>
              <a:rPr lang="ja-JP" altLang="en-US" sz="900" b="0" i="0" dirty="0">
                <a:solidFill>
                  <a:srgbClr val="333333"/>
                </a:solidFill>
                <a:effectLst/>
                <a:latin typeface="-apple-system"/>
              </a:rPr>
              <a:t>枚</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罫入</a:t>
            </a:r>
            <a:r>
              <a:rPr lang="en-US" altLang="ja-JP" sz="900" b="0" i="0" dirty="0">
                <a:solidFill>
                  <a:srgbClr val="333333"/>
                </a:solidFill>
                <a:effectLst/>
                <a:latin typeface="-apple-system"/>
              </a:rPr>
              <a:t>48</a:t>
            </a:r>
            <a:r>
              <a:rPr lang="ja-JP" altLang="en-US" sz="900" b="0" i="0" dirty="0">
                <a:solidFill>
                  <a:srgbClr val="333333"/>
                </a:solidFill>
                <a:effectLst/>
                <a:latin typeface="-apple-system"/>
              </a:rPr>
              <a:t>･無地</a:t>
            </a:r>
            <a:r>
              <a:rPr lang="en-US" altLang="ja-JP" sz="900" b="0" i="0" dirty="0">
                <a:solidFill>
                  <a:srgbClr val="333333"/>
                </a:solidFill>
                <a:effectLst/>
                <a:latin typeface="-apple-system"/>
              </a:rPr>
              <a:t>48)</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ミシン目付きで使い勝手が良く、オシャレなハードカバーも高ポイントな</a:t>
            </a:r>
            <a:r>
              <a:rPr lang="en-US" altLang="ja-JP" sz="1600" b="0" i="0" dirty="0">
                <a:solidFill>
                  <a:srgbClr val="333333"/>
                </a:solidFill>
                <a:effectLst/>
                <a:latin typeface="-apple-system"/>
              </a:rPr>
              <a:t>A6</a:t>
            </a:r>
            <a:r>
              <a:rPr lang="ja-JP" altLang="en-US" sz="1600" b="0" i="0" dirty="0">
                <a:solidFill>
                  <a:srgbClr val="333333"/>
                </a:solidFill>
                <a:effectLst/>
                <a:latin typeface="-apple-system"/>
              </a:rPr>
              <a:t>サイズのメモ帳です。カラーバリエーションはオレンジ、ネイビー、ブルー、ベージュの全</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色展開。</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04349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フロストスクエアミラー</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PS､</a:t>
            </a:r>
            <a:r>
              <a:rPr lang="ja-JP" altLang="en-US" sz="900">
                <a:latin typeface="Meiryo UI" panose="020B0604030504040204" pitchFamily="34" charset="-128"/>
                <a:ea typeface="Meiryo UI" panose="020B0604030504040204" pitchFamily="34" charset="-128"/>
              </a:rPr>
              <a:t>ガラス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125×166×8mm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考：フロストレッド・フロストブラック・フロストホワイト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透け感のあるフロストな見た目がオシャレなスクエアタイプの</a:t>
            </a:r>
            <a:r>
              <a:rPr lang="en-US"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サイズミラーです。カバー部分にはフルカラーのオリジナルプリントが可能ですので、特に女性向けのノベルティグッズにおすすめ！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D2DEAE0-257B-E640-9CFC-42B305E9216B}"/>
              </a:ext>
            </a:extLst>
          </p:cNvPr>
          <p:cNvPicPr>
            <a:picLocks noChangeAspect="1"/>
          </p:cNvPicPr>
          <p:nvPr/>
        </p:nvPicPr>
        <p:blipFill>
          <a:blip r:embed="rId5"/>
          <a:stretch>
            <a:fillRect/>
          </a:stretch>
        </p:blipFill>
        <p:spPr>
          <a:xfrm>
            <a:off x="423555" y="1397841"/>
            <a:ext cx="4145797" cy="3615520"/>
          </a:xfrm>
          <a:prstGeom prst="rect">
            <a:avLst/>
          </a:prstGeom>
        </p:spPr>
      </p:pic>
    </p:spTree>
    <p:extLst>
      <p:ext uri="{BB962C8B-B14F-4D97-AF65-F5344CB8AC3E}">
        <p14:creationId xmlns:p14="http://schemas.microsoft.com/office/powerpoint/2010/main" val="3141754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ブックメモ付箋</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各色約</a:t>
            </a:r>
            <a:r>
              <a:rPr lang="en-US" altLang="ja-JP" sz="900" dirty="0">
                <a:latin typeface="Meiryo UI" panose="020B0604030504040204" pitchFamily="34" charset="-128"/>
                <a:ea typeface="Meiryo UI" panose="020B0604030504040204" pitchFamily="34" charset="-128"/>
              </a:rPr>
              <a:t>50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79×135×6mm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考：ロイヤルネイビー・リアルブラック・スノーホワイト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コンパクトで持ち歩きにも便利なブック型のメモ付箋、</a:t>
            </a:r>
            <a:r>
              <a:rPr lang="en-US"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サイズです。三種類の付箋がセットになっておりますので用途に合わせて使い分けられるため、とても便利で有難がられるアイテムです。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11370C9-0DEF-824B-AD62-EBCA2E4DBE78}"/>
              </a:ext>
            </a:extLst>
          </p:cNvPr>
          <p:cNvPicPr>
            <a:picLocks noChangeAspect="1"/>
          </p:cNvPicPr>
          <p:nvPr/>
        </p:nvPicPr>
        <p:blipFill>
          <a:blip r:embed="rId5"/>
          <a:stretch>
            <a:fillRect/>
          </a:stretch>
        </p:blipFill>
        <p:spPr>
          <a:xfrm>
            <a:off x="286496" y="1521264"/>
            <a:ext cx="4218006" cy="3298481"/>
          </a:xfrm>
          <a:prstGeom prst="rect">
            <a:avLst/>
          </a:prstGeom>
        </p:spPr>
      </p:pic>
    </p:spTree>
    <p:extLst>
      <p:ext uri="{BB962C8B-B14F-4D97-AF65-F5344CB8AC3E}">
        <p14:creationId xmlns:p14="http://schemas.microsoft.com/office/powerpoint/2010/main" val="1687757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カトラリーセット バンブーファイバー入タイプ</a:t>
            </a:r>
            <a:r>
              <a:rPr lang="en-US" altLang="ja-JP" sz="2000" dirty="0">
                <a:solidFill>
                  <a:schemeClr val="bg1"/>
                </a:solidFill>
                <a:latin typeface="Meiryo UI" panose="020B0604030504040204" pitchFamily="34" charset="-128"/>
                <a:ea typeface="Meiryo UI" panose="020B0604030504040204" pitchFamily="34" charset="-128"/>
              </a:rPr>
              <a:t>(2</a:t>
            </a:r>
            <a:r>
              <a:rPr lang="ja-JP" altLang="en-US" sz="2000" dirty="0">
                <a:solidFill>
                  <a:schemeClr val="bg1"/>
                </a:solidFill>
                <a:latin typeface="Meiryo UI" panose="020B0604030504040204" pitchFamily="34" charset="-128"/>
                <a:ea typeface="Meiryo UI" panose="020B0604030504040204" pitchFamily="34" charset="-128"/>
              </a:rPr>
              <a:t>点</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、バンブーファイバー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ケース</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W56×H114×D23(mm)</a:t>
            </a:r>
            <a:r>
              <a:rPr lang="ja-JP" altLang="en-US" sz="900" b="0" i="0" dirty="0">
                <a:solidFill>
                  <a:srgbClr val="333333"/>
                </a:solidFill>
                <a:effectLst/>
                <a:latin typeface="-apple-system"/>
              </a:rPr>
              <a:t>、スプーン</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組み立て時約</a:t>
            </a:r>
            <a:r>
              <a:rPr lang="en-US" altLang="ja-JP" sz="900" b="0" i="0" dirty="0">
                <a:solidFill>
                  <a:srgbClr val="333333"/>
                </a:solidFill>
                <a:effectLst/>
                <a:latin typeface="-apple-system"/>
              </a:rPr>
              <a:t>			W29×H174(mm)</a:t>
            </a:r>
            <a:r>
              <a:rPr lang="ja-JP" altLang="en-US" sz="900" b="0" i="0" dirty="0">
                <a:solidFill>
                  <a:srgbClr val="333333"/>
                </a:solidFill>
                <a:effectLst/>
                <a:latin typeface="-apple-system"/>
              </a:rPr>
              <a:t>、フォーク</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組み立て時約</a:t>
            </a:r>
            <a:r>
              <a:rPr lang="en-US" altLang="ja-JP" sz="900" b="0" i="0" dirty="0">
                <a:solidFill>
                  <a:srgbClr val="333333"/>
                </a:solidFill>
                <a:effectLst/>
                <a:latin typeface="-apple-system"/>
              </a:rPr>
              <a:t>W29×H174(mm)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取説付き</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スプーンとフォークをコンパクトに携帯できる上、繰り返し使用可能なため、プラスチックゴミの削減にも繋がり環境に優しい、エコなカトラリー</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点セット。</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色のカラー展開から選択可能です。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57F1B722-B43C-EF20-ED24-A69E13FD83F3}"/>
              </a:ext>
            </a:extLst>
          </p:cNvPr>
          <p:cNvPicPr>
            <a:picLocks noChangeAspect="1"/>
          </p:cNvPicPr>
          <p:nvPr/>
        </p:nvPicPr>
        <p:blipFill>
          <a:blip r:embed="rId5"/>
          <a:stretch>
            <a:fillRect/>
          </a:stretch>
        </p:blipFill>
        <p:spPr>
          <a:xfrm>
            <a:off x="709624" y="1375419"/>
            <a:ext cx="3560089" cy="3560089"/>
          </a:xfrm>
          <a:prstGeom prst="rect">
            <a:avLst/>
          </a:prstGeom>
        </p:spPr>
      </p:pic>
    </p:spTree>
    <p:extLst>
      <p:ext uri="{BB962C8B-B14F-4D97-AF65-F5344CB8AC3E}">
        <p14:creationId xmlns:p14="http://schemas.microsoft.com/office/powerpoint/2010/main" val="2490368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ホワイトボード型ミニノート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ホワイト</a:t>
            </a:r>
          </a:p>
          <a:p>
            <a:r>
              <a:rPr lang="ja-JP" altLang="en-US" sz="900" dirty="0">
                <a:latin typeface="Meiryo UI" panose="020B0604030504040204" pitchFamily="34" charset="-128"/>
                <a:ea typeface="Meiryo UI" panose="020B0604030504040204" pitchFamily="34" charset="-128"/>
              </a:rPr>
              <a:t>素材：紙、</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/100×140×11(mm)</a:t>
            </a:r>
            <a:r>
              <a:rPr lang="ja-JP" altLang="en-US" sz="900" dirty="0">
                <a:latin typeface="Meiryo UI" panose="020B0604030504040204" pitchFamily="34" charset="-128"/>
                <a:ea typeface="Meiryo UI" panose="020B0604030504040204" pitchFamily="34" charset="-128"/>
              </a:rPr>
              <a:t>、マーカー</a:t>
            </a:r>
            <a:r>
              <a:rPr lang="en-US" altLang="ja-JP" sz="900" dirty="0">
                <a:latin typeface="Meiryo UI" panose="020B0604030504040204" pitchFamily="34" charset="-128"/>
                <a:ea typeface="Meiryo UI" panose="020B0604030504040204" pitchFamily="34" charset="-128"/>
              </a:rPr>
              <a:t>/114〈mm)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備考：ホワイトボード</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ページ</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、クリアシート</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枚、ホワイトボード専用マーカー</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本、取説付</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ミニノート型のホワイトボードです。会議やミーティングに非常に便利な上、ホワイトボードフィルムが</a:t>
            </a:r>
            <a:r>
              <a:rPr lang="en-US" altLang="ja-JP" sz="1600" dirty="0"/>
              <a:t>3</a:t>
            </a:r>
            <a:r>
              <a:rPr lang="ja-JP" altLang="en-US" sz="1600" dirty="0"/>
              <a:t>枚セットになっており、消したくない内容はフィルムを被せて保存することが可能。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D7EC505-4DEE-66BB-3816-0263B6B3A2A3}"/>
              </a:ext>
            </a:extLst>
          </p:cNvPr>
          <p:cNvPicPr>
            <a:picLocks noChangeAspect="1"/>
          </p:cNvPicPr>
          <p:nvPr/>
        </p:nvPicPr>
        <p:blipFill>
          <a:blip r:embed="rId5"/>
          <a:stretch>
            <a:fillRect/>
          </a:stretch>
        </p:blipFill>
        <p:spPr>
          <a:xfrm>
            <a:off x="772662" y="1411148"/>
            <a:ext cx="3492935" cy="3492935"/>
          </a:xfrm>
          <a:prstGeom prst="rect">
            <a:avLst/>
          </a:prstGeom>
        </p:spPr>
      </p:pic>
    </p:spTree>
    <p:extLst>
      <p:ext uri="{BB962C8B-B14F-4D97-AF65-F5344CB8AC3E}">
        <p14:creationId xmlns:p14="http://schemas.microsoft.com/office/powerpoint/2010/main" val="2493533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クッションマウスパッド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PU､</a:t>
            </a:r>
            <a:r>
              <a:rPr lang="ja-JP" altLang="en-US" sz="900">
                <a:latin typeface="Meiryo UI" panose="020B0604030504040204" pitchFamily="34" charset="-128"/>
                <a:ea typeface="Meiryo UI" panose="020B0604030504040204" pitchFamily="34" charset="-128"/>
              </a:rPr>
              <a:t>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195×226×15</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考：ロイヤルネイビー・マットブラック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プリント面が広いため、オリジナルのノベルティグッズとして使用すれば効果的に</a:t>
            </a:r>
            <a:r>
              <a:rPr lang="en" altLang="ja-JP" sz="1600" dirty="0">
                <a:latin typeface="Meiryo UI" panose="020B0604030504040204" pitchFamily="34" charset="-128"/>
                <a:ea typeface="Meiryo UI" panose="020B0604030504040204" pitchFamily="34" charset="-128"/>
              </a:rPr>
              <a:t>PR</a:t>
            </a:r>
            <a:r>
              <a:rPr lang="ja-JP" altLang="en-US" sz="1600">
                <a:latin typeface="Meiryo UI" panose="020B0604030504040204" pitchFamily="34" charset="-128"/>
                <a:ea typeface="Meiryo UI" panose="020B0604030504040204" pitchFamily="34" charset="-128"/>
              </a:rPr>
              <a:t>できるマウスパッドです。クッション付きのため疲れにくい点もポイントです。是非ご活用ください。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2" name="図 31">
            <a:extLst>
              <a:ext uri="{FF2B5EF4-FFF2-40B4-BE49-F238E27FC236}">
                <a16:creationId xmlns:a16="http://schemas.microsoft.com/office/drawing/2014/main" id="{24E2EF0F-9A0B-2D45-836D-371269CD477D}"/>
              </a:ext>
            </a:extLst>
          </p:cNvPr>
          <p:cNvPicPr>
            <a:picLocks noChangeAspect="1"/>
          </p:cNvPicPr>
          <p:nvPr/>
        </p:nvPicPr>
        <p:blipFill>
          <a:blip r:embed="rId5"/>
          <a:stretch>
            <a:fillRect/>
          </a:stretch>
        </p:blipFill>
        <p:spPr>
          <a:xfrm>
            <a:off x="624680" y="1612129"/>
            <a:ext cx="3753119" cy="3154407"/>
          </a:xfrm>
          <a:prstGeom prst="rect">
            <a:avLst/>
          </a:prstGeom>
        </p:spPr>
      </p:pic>
    </p:spTree>
    <p:extLst>
      <p:ext uri="{BB962C8B-B14F-4D97-AF65-F5344CB8AC3E}">
        <p14:creationId xmlns:p14="http://schemas.microsoft.com/office/powerpoint/2010/main" val="4001230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ハードカバーハンディノート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素材：紙</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PU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90×140×12(mm)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CPP</a:t>
            </a:r>
            <a:r>
              <a:rPr lang="ja-JP" altLang="en-US" sz="900" dirty="0">
                <a:latin typeface="Meiryo UI" panose="020B0604030504040204" pitchFamily="34" charset="-128"/>
                <a:ea typeface="Meiryo UI" panose="020B0604030504040204" pitchFamily="34" charset="-128"/>
              </a:rPr>
              <a:t>袋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ハンディサイズで持ち歩きにも便利なノートです。</a:t>
            </a:r>
            <a:r>
              <a:rPr lang="en-US" altLang="ja-JP" sz="1600" dirty="0"/>
              <a:t>PU</a:t>
            </a:r>
            <a:r>
              <a:rPr lang="ja-JP" altLang="en-US" sz="1600" dirty="0"/>
              <a:t>素材を表紙に使用したハードカバータイプのため高級感があり、オープンキャンパスや会社説明会などのノベルティ用としても人気です。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 name="図 102">
            <a:extLst>
              <a:ext uri="{FF2B5EF4-FFF2-40B4-BE49-F238E27FC236}">
                <a16:creationId xmlns:a16="http://schemas.microsoft.com/office/drawing/2014/main" id="{8F2B9C3C-B378-9526-496D-6149F742A511}"/>
              </a:ext>
            </a:extLst>
          </p:cNvPr>
          <p:cNvPicPr>
            <a:picLocks noChangeAspect="1"/>
          </p:cNvPicPr>
          <p:nvPr/>
        </p:nvPicPr>
        <p:blipFill>
          <a:blip r:embed="rId5"/>
          <a:stretch>
            <a:fillRect/>
          </a:stretch>
        </p:blipFill>
        <p:spPr>
          <a:xfrm>
            <a:off x="665597" y="1344099"/>
            <a:ext cx="3730968" cy="3730968"/>
          </a:xfrm>
          <a:prstGeom prst="rect">
            <a:avLst/>
          </a:prstGeom>
        </p:spPr>
      </p:pic>
    </p:spTree>
    <p:extLst>
      <p:ext uri="{BB962C8B-B14F-4D97-AF65-F5344CB8AC3E}">
        <p14:creationId xmlns:p14="http://schemas.microsoft.com/office/powerpoint/2010/main" val="1073558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材：綿・リネン混</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330×260mm</a:t>
            </a:r>
            <a:endParaRPr lang="en"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包　 装：</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枚単位でポリ袋入</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考：名入れ可能</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生地の特性上、色や風合いが異なる場合があります。</a:t>
            </a:r>
            <a:endParaRPr lang="en-US" altLang="ja-JP" sz="900" dirty="0">
              <a:latin typeface="Meiryo UI" panose="020B0604030504040204" pitchFamily="34" charset="-128"/>
              <a:ea typeface="Meiryo UI" panose="020B0604030504040204" pitchFamily="34" charset="-128"/>
            </a:endParaRPr>
          </a:p>
        </p:txBody>
      </p:sp>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5</a:t>
            </a:r>
            <a:r>
              <a:rPr lang="ja-JP" altLang="en-US" sz="2000" dirty="0">
                <a:solidFill>
                  <a:schemeClr val="bg1"/>
                </a:solidFill>
                <a:latin typeface="Meiryo UI" panose="020B0604030504040204" pitchFamily="34" charset="-128"/>
                <a:ea typeface="Meiryo UI" panose="020B0604030504040204" pitchFamily="34" charset="-128"/>
              </a:rPr>
              <a:t>オンス・コットンリネン</a:t>
            </a:r>
            <a:r>
              <a:rPr lang="en-US" altLang="ja-JP" sz="2000" dirty="0">
                <a:solidFill>
                  <a:schemeClr val="bg1"/>
                </a:solidFill>
                <a:latin typeface="Meiryo UI" panose="020B0604030504040204" pitchFamily="34" charset="-128"/>
                <a:ea typeface="Meiryo UI" panose="020B0604030504040204" pitchFamily="34" charset="-128"/>
              </a:rPr>
              <a:t>A4</a:t>
            </a:r>
            <a:r>
              <a:rPr lang="ja-JP" altLang="en-US" sz="2000" dirty="0">
                <a:solidFill>
                  <a:schemeClr val="bg1"/>
                </a:solidFill>
                <a:latin typeface="Meiryo UI" panose="020B0604030504040204" pitchFamily="34" charset="-128"/>
                <a:ea typeface="Meiryo UI" panose="020B0604030504040204" pitchFamily="34" charset="-128"/>
              </a:rPr>
              <a:t>トート</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手頃な</a:t>
            </a:r>
            <a:r>
              <a:rPr lang="en-US" altLang="ja-JP" sz="1600" dirty="0">
                <a:latin typeface="Meiryo UI" panose="020B0604030504040204" pitchFamily="34" charset="-128"/>
                <a:ea typeface="Meiryo UI" panose="020B0604030504040204" pitchFamily="34" charset="-128"/>
              </a:rPr>
              <a:t>A4</a:t>
            </a:r>
            <a:r>
              <a:rPr lang="ja-JP" altLang="en-US" sz="1600" dirty="0">
                <a:latin typeface="Meiryo UI" panose="020B0604030504040204" pitchFamily="34" charset="-128"/>
                <a:ea typeface="Meiryo UI" panose="020B0604030504040204" pitchFamily="34" charset="-128"/>
              </a:rPr>
              <a:t>サイズの縦型トート。ナチュラルな風合いのコットンと涼しげなリネンの、</a:t>
            </a:r>
            <a:r>
              <a:rPr lang="en-US" altLang="ja-JP" sz="1600" dirty="0">
                <a:latin typeface="Meiryo UI" panose="020B0604030504040204" pitchFamily="34" charset="-128"/>
                <a:ea typeface="Meiryo UI" panose="020B0604030504040204" pitchFamily="34" charset="-128"/>
              </a:rPr>
              <a:t>5</a:t>
            </a:r>
            <a:r>
              <a:rPr lang="ja-JP" altLang="en-US" sz="1600" dirty="0">
                <a:latin typeface="Meiryo UI" panose="020B0604030504040204" pitchFamily="34" charset="-128"/>
                <a:ea typeface="Meiryo UI" panose="020B0604030504040204" pitchFamily="34" charset="-128"/>
              </a:rPr>
              <a:t>オンス混紡素材が特徴です。すっきりとシンプルなアイテムのためどんなオリジナル名入れにもマッチします。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5B3FD51B-AC9E-EE78-AB98-D984F91147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428" y="1351445"/>
            <a:ext cx="3584063" cy="3584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220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オーガニック厚手コットン </a:t>
            </a:r>
            <a:r>
              <a:rPr lang="en-US" altLang="ja-JP" sz="2000" dirty="0">
                <a:solidFill>
                  <a:schemeClr val="bg1"/>
                </a:solidFill>
                <a:latin typeface="Meiryo UI" panose="020B0604030504040204" pitchFamily="34" charset="-128"/>
                <a:ea typeface="Meiryo UI" panose="020B0604030504040204" pitchFamily="34" charset="-128"/>
              </a:rPr>
              <a:t>A4</a:t>
            </a:r>
            <a:r>
              <a:rPr lang="ja-JP" altLang="en-US" sz="2000" dirty="0">
                <a:solidFill>
                  <a:schemeClr val="bg1"/>
                </a:solidFill>
                <a:latin typeface="Meiryo UI" panose="020B0604030504040204" pitchFamily="34" charset="-128"/>
                <a:ea typeface="Meiryo UI" panose="020B0604030504040204" pitchFamily="34" charset="-128"/>
              </a:rPr>
              <a:t>フラットバッグ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260×330(mm)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25×280(mm)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5</a:t>
            </a:r>
            <a:r>
              <a:rPr lang="ja-JP" altLang="en-US" sz="1600" dirty="0"/>
              <a:t>オンスの程良い厚みで耐久性にも優れた</a:t>
            </a:r>
            <a:r>
              <a:rPr lang="en-US" altLang="ja-JP" sz="1600" dirty="0"/>
              <a:t>A4</a:t>
            </a:r>
            <a:r>
              <a:rPr lang="ja-JP" altLang="en-US" sz="1600" dirty="0"/>
              <a:t>フラットバッグ。生地はオーガニックコットンを使用しており環境にも優しいアイテムです。物販用にもノベルティ用にも人気があります。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361C1D71-BF20-78D7-F0CF-60CB80E66E4F}"/>
              </a:ext>
            </a:extLst>
          </p:cNvPr>
          <p:cNvPicPr>
            <a:picLocks noChangeAspect="1"/>
          </p:cNvPicPr>
          <p:nvPr/>
        </p:nvPicPr>
        <p:blipFill>
          <a:blip r:embed="rId5"/>
          <a:stretch>
            <a:fillRect/>
          </a:stretch>
        </p:blipFill>
        <p:spPr>
          <a:xfrm>
            <a:off x="742225" y="1391642"/>
            <a:ext cx="3557725" cy="3557725"/>
          </a:xfrm>
          <a:prstGeom prst="rect">
            <a:avLst/>
          </a:prstGeom>
        </p:spPr>
      </p:pic>
    </p:spTree>
    <p:extLst>
      <p:ext uri="{BB962C8B-B14F-4D97-AF65-F5344CB8AC3E}">
        <p14:creationId xmlns:p14="http://schemas.microsoft.com/office/powerpoint/2010/main" val="1993717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ECO </a:t>
            </a:r>
            <a:r>
              <a:rPr lang="ja-JP" altLang="en-US" sz="2000" dirty="0">
                <a:solidFill>
                  <a:schemeClr val="bg1"/>
                </a:solidFill>
                <a:latin typeface="Meiryo UI" panose="020B0604030504040204" pitchFamily="34" charset="-128"/>
                <a:ea typeface="Meiryo UI" panose="020B0604030504040204" pitchFamily="34" charset="-128"/>
              </a:rPr>
              <a:t>コンパクトマイバッグ</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サイズ：使用時：横</a:t>
            </a:r>
            <a:r>
              <a:rPr lang="en-US" altLang="ja-JP" sz="900" dirty="0">
                <a:latin typeface="Meiryo UI" panose="020B0604030504040204" pitchFamily="34" charset="-128"/>
                <a:ea typeface="Meiryo UI" panose="020B0604030504040204" pitchFamily="34" charset="-128"/>
              </a:rPr>
              <a:t>310×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570×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120mm</a:t>
            </a:r>
            <a:r>
              <a:rPr lang="ja-JP" altLang="en-US" sz="900" dirty="0">
                <a:latin typeface="Meiryo UI" panose="020B0604030504040204" pitchFamily="34" charset="-128"/>
                <a:ea typeface="Meiryo UI" panose="020B0604030504040204" pitchFamily="34" charset="-128"/>
              </a:rPr>
              <a:t>、収納時：横</a:t>
            </a:r>
            <a:r>
              <a:rPr lang="en-US" altLang="ja-JP" sz="900" dirty="0">
                <a:latin typeface="Meiryo UI" panose="020B0604030504040204" pitchFamily="34" charset="-128"/>
                <a:ea typeface="Meiryo UI" panose="020B0604030504040204" pitchFamily="34" charset="-128"/>
              </a:rPr>
              <a:t>60×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120mm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11L</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39g</a:t>
            </a:r>
          </a:p>
          <a:p>
            <a:r>
              <a:rPr lang="ja-JP" altLang="en-US" sz="900" dirty="0">
                <a:latin typeface="Meiryo UI" panose="020B0604030504040204" pitchFamily="34" charset="-128"/>
                <a:ea typeface="Meiryo UI" panose="020B0604030504040204" pitchFamily="34" charset="-128"/>
              </a:rPr>
              <a:t>付属品：収納ポーチ付き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S</a:t>
            </a:r>
            <a:r>
              <a:rPr lang="ja-JP" altLang="en-US" sz="1600" dirty="0"/>
              <a:t>サイズなコンパクトマイバッグ。持ち歩きやすいカラビナ付きの収納ポーチ付き。カラーバリエーションも非常に豊富で名入れも可能。ノベルティ用としてもおすすめのアイテムです。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3" name="図 82">
            <a:extLst>
              <a:ext uri="{FF2B5EF4-FFF2-40B4-BE49-F238E27FC236}">
                <a16:creationId xmlns:a16="http://schemas.microsoft.com/office/drawing/2014/main" id="{E711D0A2-CB76-E0DA-0B02-D033656FC301}"/>
              </a:ext>
            </a:extLst>
          </p:cNvPr>
          <p:cNvPicPr>
            <a:picLocks noChangeAspect="1"/>
          </p:cNvPicPr>
          <p:nvPr/>
        </p:nvPicPr>
        <p:blipFill>
          <a:blip r:embed="rId5"/>
          <a:stretch>
            <a:fillRect/>
          </a:stretch>
        </p:blipFill>
        <p:spPr>
          <a:xfrm>
            <a:off x="681341" y="1320789"/>
            <a:ext cx="3699432" cy="3699432"/>
          </a:xfrm>
          <a:prstGeom prst="rect">
            <a:avLst/>
          </a:prstGeom>
        </p:spPr>
      </p:pic>
    </p:spTree>
    <p:extLst>
      <p:ext uri="{BB962C8B-B14F-4D97-AF65-F5344CB8AC3E}">
        <p14:creationId xmlns:p14="http://schemas.microsoft.com/office/powerpoint/2010/main" val="1452417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レザー調メモ</a:t>
            </a:r>
            <a:r>
              <a:rPr lang="en-US" altLang="ja-JP" sz="2000" dirty="0">
                <a:solidFill>
                  <a:schemeClr val="bg1"/>
                </a:solidFill>
                <a:latin typeface="Meiryo UI" panose="020B0604030504040204" pitchFamily="34" charset="-128"/>
                <a:ea typeface="Meiryo UI" panose="020B0604030504040204" pitchFamily="34" charset="-128"/>
              </a:rPr>
              <a:t>BOX</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PU</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・紙</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107×105×25mm</a:t>
            </a:r>
          </a:p>
          <a:p>
            <a:r>
              <a:rPr lang="ja-JP" altLang="en-US" sz="900" dirty="0">
                <a:latin typeface="Meiryo UI" panose="020B0604030504040204" pitchFamily="34" charset="-128"/>
                <a:ea typeface="Meiryo UI" panose="020B0604030504040204" pitchFamily="34" charset="-128"/>
              </a:rPr>
              <a:t>包装：ポリ袋入り</a:t>
            </a:r>
            <a:r>
              <a:rPr lang="en-US" altLang="ja-JP" sz="900" dirty="0">
                <a:latin typeface="Meiryo UI" panose="020B0604030504040204" pitchFamily="34" charset="-128"/>
                <a:ea typeface="Meiryo UI" panose="020B0604030504040204" pitchFamily="34" charset="-128"/>
              </a:rPr>
              <a:t>,110×108×25mm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メモ紙</a:t>
            </a:r>
            <a:r>
              <a:rPr lang="en-US" altLang="ja-JP" sz="1600" dirty="0"/>
              <a:t>150</a:t>
            </a:r>
            <a:r>
              <a:rPr lang="ja-JP" altLang="en-US" sz="1600" dirty="0"/>
              <a:t>枚を収納できる、レザー調のメモ</a:t>
            </a:r>
            <a:r>
              <a:rPr lang="en-US" altLang="ja-JP" sz="1600" dirty="0"/>
              <a:t>BOX</a:t>
            </a:r>
            <a:r>
              <a:rPr lang="ja-JP" altLang="en-US" sz="1600" dirty="0"/>
              <a:t>。高級感があって、長く使用できる商品です。程よい上品な大きさで名入れができます。物販アイテムや記念品としてご活用ください。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9" name="図 78">
            <a:extLst>
              <a:ext uri="{FF2B5EF4-FFF2-40B4-BE49-F238E27FC236}">
                <a16:creationId xmlns:a16="http://schemas.microsoft.com/office/drawing/2014/main" id="{F7FBF013-6FEA-79D9-A2BC-BDDFCA060C10}"/>
              </a:ext>
            </a:extLst>
          </p:cNvPr>
          <p:cNvPicPr>
            <a:picLocks noChangeAspect="1"/>
          </p:cNvPicPr>
          <p:nvPr/>
        </p:nvPicPr>
        <p:blipFill>
          <a:blip r:embed="rId5"/>
          <a:stretch>
            <a:fillRect/>
          </a:stretch>
        </p:blipFill>
        <p:spPr>
          <a:xfrm>
            <a:off x="673402" y="1374547"/>
            <a:ext cx="3632758" cy="3632758"/>
          </a:xfrm>
          <a:prstGeom prst="rect">
            <a:avLst/>
          </a:prstGeom>
        </p:spPr>
      </p:pic>
    </p:spTree>
    <p:extLst>
      <p:ext uri="{BB962C8B-B14F-4D97-AF65-F5344CB8AC3E}">
        <p14:creationId xmlns:p14="http://schemas.microsoft.com/office/powerpoint/2010/main" val="3538510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C988456D-5B3F-F74D-A401-AAA9DCB14864}"/>
              </a:ext>
            </a:extLst>
          </p:cNvPr>
          <p:cNvPicPr>
            <a:picLocks noChangeAspect="1"/>
          </p:cNvPicPr>
          <p:nvPr/>
        </p:nvPicPr>
        <p:blipFill>
          <a:blip r:embed="rId3"/>
          <a:stretch>
            <a:fillRect/>
          </a:stretch>
        </p:blipFill>
        <p:spPr>
          <a:xfrm>
            <a:off x="831940" y="1328045"/>
            <a:ext cx="3353110" cy="3796561"/>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キャンバストート</a:t>
            </a:r>
            <a:r>
              <a:rPr lang="en-US" altLang="ja-JP" sz="2000" dirty="0">
                <a:solidFill>
                  <a:schemeClr val="bg1"/>
                </a:solidFill>
                <a:latin typeface="Meiryo UI" panose="020B0604030504040204" pitchFamily="34" charset="-128"/>
                <a:ea typeface="Meiryo UI" panose="020B0604030504040204" pitchFamily="34" charset="-128"/>
              </a:rPr>
              <a:t>(SM)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(370g/㎡)</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340×260×100mm､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25×470mm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6L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考：ロイヤルブルー・レッド・ミッドナイトブルー・ナチュラル・ナイトブラック</a:t>
            </a:r>
          </a:p>
          <a:p>
            <a:r>
              <a:rPr lang="ja-JP" altLang="en-US" sz="900">
                <a:latin typeface="Meiryo UI" panose="020B0604030504040204" pitchFamily="34" charset="-128"/>
                <a:ea typeface="Meiryo UI" panose="020B0604030504040204" pitchFamily="34" charset="-128"/>
              </a:rPr>
              <a:t>　　　　　　スカイグレー・ダークグリーン・ワインレッド・カーキ・サンドベージュ</a:t>
            </a:r>
          </a:p>
          <a:p>
            <a:r>
              <a:rPr lang="ja-JP" altLang="en-US" sz="900">
                <a:latin typeface="Meiryo UI" panose="020B0604030504040204" pitchFamily="34" charset="-128"/>
                <a:ea typeface="Meiryo UI" panose="020B0604030504040204" pitchFamily="34" charset="-128"/>
              </a:rPr>
              <a:t>　　　　　　ピンク・ライトブルー・ホワイト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12</a:t>
            </a:r>
            <a:r>
              <a:rPr lang="ja-JP" altLang="en-US" sz="1600">
                <a:latin typeface="Meiryo UI" panose="020B0604030504040204" pitchFamily="34" charset="-128"/>
                <a:ea typeface="Meiryo UI" panose="020B0604030504040204" pitchFamily="34" charset="-128"/>
              </a:rPr>
              <a:t>オンスのしっかりとした厚みのあるキャンバス素材を使用したシンプルなトートバッグです。マチ付きのため見た目以上に容量があります。こちらは使い勝手の良い</a:t>
            </a:r>
            <a:r>
              <a:rPr lang="en-US" altLang="ja-JP" sz="1600" dirty="0">
                <a:latin typeface="Meiryo UI" panose="020B0604030504040204" pitchFamily="34" charset="-128"/>
                <a:ea typeface="Meiryo UI" panose="020B0604030504040204" pitchFamily="34" charset="-128"/>
              </a:rPr>
              <a:t>SM</a:t>
            </a:r>
            <a:r>
              <a:rPr lang="ja-JP" altLang="en-US" sz="1600">
                <a:latin typeface="Meiryo UI" panose="020B0604030504040204" pitchFamily="34" charset="-128"/>
                <a:ea typeface="Meiryo UI" panose="020B0604030504040204" pitchFamily="34" charset="-128"/>
              </a:rPr>
              <a:t>サイズです。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2278940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リサイクル</a:t>
            </a:r>
            <a:r>
              <a:rPr lang="en" altLang="ja-JP" sz="2000" dirty="0">
                <a:solidFill>
                  <a:schemeClr val="bg1"/>
                </a:solidFill>
                <a:latin typeface="Meiryo UI" panose="020B0604030504040204" pitchFamily="34" charset="-128"/>
                <a:ea typeface="Meiryo UI" panose="020B0604030504040204" pitchFamily="34" charset="-128"/>
              </a:rPr>
              <a:t>A6</a:t>
            </a:r>
            <a:r>
              <a:rPr lang="ja-JP" altLang="en-US" sz="2000">
                <a:solidFill>
                  <a:schemeClr val="bg1"/>
                </a:solidFill>
                <a:latin typeface="Meiryo UI" panose="020B0604030504040204" pitchFamily="34" charset="-128"/>
                <a:ea typeface="Meiryo UI" panose="020B0604030504040204" pitchFamily="34" charset="-128"/>
              </a:rPr>
              <a:t>リングメモ</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633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材：再生紙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スチール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103×153×7mm</a:t>
            </a:r>
            <a:r>
              <a:rPr lang="ja-JP" altLang="en-US" sz="900">
                <a:latin typeface="Meiryo UI" panose="020B0604030504040204" pitchFamily="34" charset="-128"/>
                <a:ea typeface="Meiryo UI" panose="020B0604030504040204" pitchFamily="34" charset="-128"/>
              </a:rPr>
              <a:t>（包装形態：</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考：再生紙使用（</a:t>
            </a:r>
            <a:r>
              <a:rPr lang="en" altLang="ja-JP" sz="900" dirty="0">
                <a:latin typeface="Meiryo UI" panose="020B0604030504040204" pitchFamily="34" charset="-128"/>
                <a:ea typeface="Meiryo UI" panose="020B0604030504040204" pitchFamily="34" charset="-128"/>
              </a:rPr>
              <a:t>R</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マーク（本体裏面）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ナチュラル</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地球環境に優しい再生紙を使用した</a:t>
            </a:r>
            <a:r>
              <a:rPr lang="en" altLang="ja-JP" sz="1600" dirty="0">
                <a:latin typeface="Meiryo UI" panose="020B0604030504040204" pitchFamily="34" charset="-128"/>
                <a:ea typeface="Meiryo UI" panose="020B0604030504040204" pitchFamily="34" charset="-128"/>
              </a:rPr>
              <a:t>A6</a:t>
            </a:r>
            <a:r>
              <a:rPr lang="ja-JP" altLang="en-US" sz="1600">
                <a:latin typeface="Meiryo UI" panose="020B0604030504040204" pitchFamily="34" charset="-128"/>
                <a:ea typeface="Meiryo UI" panose="020B0604030504040204" pitchFamily="34" charset="-128"/>
              </a:rPr>
              <a:t>サイズのリサイクルリングメモです。とてもシンプルなデザインで、どんなオリジナル名入れでもマッチしますので、ノベルティ用などにおすすめです。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5F719F9-534E-2047-B058-1C7BEC73E4A3}"/>
              </a:ext>
            </a:extLst>
          </p:cNvPr>
          <p:cNvPicPr>
            <a:picLocks noChangeAspect="1"/>
          </p:cNvPicPr>
          <p:nvPr/>
        </p:nvPicPr>
        <p:blipFill>
          <a:blip r:embed="rId5"/>
          <a:stretch>
            <a:fillRect/>
          </a:stretch>
        </p:blipFill>
        <p:spPr>
          <a:xfrm>
            <a:off x="807641" y="1513948"/>
            <a:ext cx="3175000" cy="3175000"/>
          </a:xfrm>
          <a:prstGeom prst="rect">
            <a:avLst/>
          </a:prstGeom>
        </p:spPr>
      </p:pic>
    </p:spTree>
    <p:extLst>
      <p:ext uri="{BB962C8B-B14F-4D97-AF65-F5344CB8AC3E}">
        <p14:creationId xmlns:p14="http://schemas.microsoft.com/office/powerpoint/2010/main" val="930411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オリジナル扇子（片貼り紙）</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素材：紙・竹（白・茶・黒）</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寸</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間</a:t>
            </a:r>
          </a:p>
          <a:p>
            <a:r>
              <a:rPr lang="ja-JP" altLang="en-US" sz="900" dirty="0">
                <a:latin typeface="Meiryo UI" panose="020B0604030504040204" pitchFamily="34" charset="-128"/>
                <a:ea typeface="Meiryo UI" panose="020B0604030504040204" pitchFamily="34" charset="-128"/>
              </a:rPr>
              <a:t>備考：印刷：片面オフセット印刷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紙製の扇面の片側に、フルカラーのオフセット印刷でイラスト・文字などのオリジナルデザインを自由に入れることができます。骨の色も、白・黒・茶色の中からお好みの色をお選びください。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2992384E-FC14-6428-787A-851365CA5F1B}"/>
              </a:ext>
            </a:extLst>
          </p:cNvPr>
          <p:cNvPicPr>
            <a:picLocks noChangeAspect="1"/>
          </p:cNvPicPr>
          <p:nvPr/>
        </p:nvPicPr>
        <p:blipFill>
          <a:blip r:embed="rId5"/>
          <a:stretch>
            <a:fillRect/>
          </a:stretch>
        </p:blipFill>
        <p:spPr>
          <a:xfrm>
            <a:off x="686818" y="1461600"/>
            <a:ext cx="3560089" cy="3560089"/>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リサイクルコットンバッグ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素材：リサイクルコットン</a:t>
            </a:r>
            <a:r>
              <a:rPr lang="en-US" altLang="ja-JP" sz="900" dirty="0">
                <a:latin typeface="Meiryo UI" panose="020B0604030504040204" pitchFamily="34" charset="-128"/>
                <a:ea typeface="Meiryo UI" panose="020B0604030504040204" pitchFamily="34" charset="-128"/>
              </a:rPr>
              <a:t>90%</a:t>
            </a:r>
            <a:r>
              <a:rPr lang="ja-JP" altLang="en-US" sz="900" dirty="0">
                <a:latin typeface="Meiryo UI" panose="020B0604030504040204" pitchFamily="34" charset="-128"/>
                <a:ea typeface="Meiryo UI" panose="020B0604030504040204" pitchFamily="34" charset="-128"/>
              </a:rPr>
              <a:t>以上使用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エコマーク付</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サイズ：約横</a:t>
            </a:r>
            <a:r>
              <a:rPr lang="en-US" altLang="ja-JP" sz="900" dirty="0">
                <a:latin typeface="Meiryo UI" panose="020B0604030504040204" pitchFamily="34" charset="-128"/>
                <a:ea typeface="Meiryo UI" panose="020B0604030504040204" pitchFamily="34" charset="-128"/>
              </a:rPr>
              <a:t>37×</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36×</a:t>
            </a:r>
            <a:r>
              <a:rPr lang="ja-JP" altLang="en-US" sz="900" dirty="0">
                <a:latin typeface="Meiryo UI" panose="020B0604030504040204" pitchFamily="34" charset="-128"/>
                <a:ea typeface="Meiryo UI" panose="020B0604030504040204" pitchFamily="34" charset="-128"/>
              </a:rPr>
              <a:t>底マチ</a:t>
            </a:r>
            <a:r>
              <a:rPr lang="en-US" altLang="ja-JP" sz="900" dirty="0">
                <a:latin typeface="Meiryo UI" panose="020B0604030504040204" pitchFamily="34" charset="-128"/>
                <a:ea typeface="Meiryo UI" panose="020B0604030504040204" pitchFamily="34" charset="-128"/>
              </a:rPr>
              <a:t>11cm ※</a:t>
            </a:r>
            <a:r>
              <a:rPr lang="ja-JP" altLang="en-US" sz="900" dirty="0">
                <a:latin typeface="Meiryo UI" panose="020B0604030504040204" pitchFamily="34" charset="-128"/>
                <a:ea typeface="Meiryo UI" panose="020B0604030504040204" pitchFamily="34" charset="-128"/>
              </a:rPr>
              <a:t>持ち手の長さ約</a:t>
            </a:r>
            <a:r>
              <a:rPr lang="en-US" altLang="ja-JP" sz="900" dirty="0">
                <a:latin typeface="Meiryo UI" panose="020B0604030504040204" pitchFamily="34" charset="-128"/>
                <a:ea typeface="Meiryo UI" panose="020B0604030504040204" pitchFamily="34" charset="-128"/>
              </a:rPr>
              <a:t>50cm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10.5L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箱</a:t>
            </a:r>
            <a:r>
              <a:rPr lang="en-US" altLang="ja-JP" sz="900" dirty="0">
                <a:latin typeface="Meiryo UI" panose="020B0604030504040204" pitchFamily="34" charset="-128"/>
                <a:ea typeface="Meiryo UI" panose="020B0604030504040204" pitchFamily="34" charset="-128"/>
              </a:rPr>
              <a:t>200</a:t>
            </a:r>
            <a:r>
              <a:rPr lang="ja-JP" altLang="en-US" sz="900" dirty="0">
                <a:latin typeface="Meiryo UI" panose="020B0604030504040204" pitchFamily="34" charset="-128"/>
                <a:ea typeface="Meiryo UI" panose="020B0604030504040204" pitchFamily="34" charset="-128"/>
              </a:rPr>
              <a:t>枚入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無地・ハダカ</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厚さ：約</a:t>
            </a:r>
            <a:r>
              <a:rPr lang="en-US" altLang="ja-JP" sz="900" dirty="0">
                <a:latin typeface="Meiryo UI" panose="020B0604030504040204" pitchFamily="34" charset="-128"/>
                <a:ea typeface="Meiryo UI" panose="020B0604030504040204" pitchFamily="34" charset="-128"/>
              </a:rPr>
              <a:t>4.7</a:t>
            </a:r>
            <a:r>
              <a:rPr lang="ja-JP" altLang="en-US" sz="900" dirty="0">
                <a:latin typeface="Meiryo UI" panose="020B0604030504040204" pitchFamily="34" charset="-128"/>
                <a:ea typeface="Meiryo UI" panose="020B0604030504040204" pitchFamily="34" charset="-128"/>
              </a:rPr>
              <a:t>オンス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地球に優しい反毛繊維を</a:t>
            </a:r>
            <a:r>
              <a:rPr lang="en-US" altLang="ja-JP" sz="1600" dirty="0"/>
              <a:t>90%</a:t>
            </a:r>
            <a:r>
              <a:rPr lang="ja-JP" altLang="en-US" sz="1600" dirty="0"/>
              <a:t>以上使ったリサイクルコットンバッグ。底が広がり、書籍・筆記用具などもたっぷり収納可能。肩掛けするのに十分な長さの持ち手付きで、通勤や通学用にも最適です。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0ED6DD44-28A2-40D9-AA32-62EC5D921B7B}"/>
              </a:ext>
            </a:extLst>
          </p:cNvPr>
          <p:cNvPicPr>
            <a:picLocks noChangeAspect="1"/>
          </p:cNvPicPr>
          <p:nvPr/>
        </p:nvPicPr>
        <p:blipFill>
          <a:blip r:embed="rId5"/>
          <a:stretch>
            <a:fillRect/>
          </a:stretch>
        </p:blipFill>
        <p:spPr>
          <a:xfrm>
            <a:off x="631522" y="1344128"/>
            <a:ext cx="3721568" cy="3721568"/>
          </a:xfrm>
          <a:prstGeom prst="rect">
            <a:avLst/>
          </a:prstGeom>
        </p:spPr>
      </p:pic>
    </p:spTree>
    <p:extLst>
      <p:ext uri="{BB962C8B-B14F-4D97-AF65-F5344CB8AC3E}">
        <p14:creationId xmlns:p14="http://schemas.microsoft.com/office/powerpoint/2010/main" val="4093140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オリジナル手ぬぐい（顔料プリント）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900×340mm</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備考：印刷：顔料プリント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手ぬぐいの生地の上にインクを乗せる事で、細かな線のデザインを再現する顔料プリント手ぬぐい。展示会用ノベルティや物販品を。大量枚数＆低コストで製作したいとお考えの方にはオススメです。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BB640182-1B88-ACD0-1EAC-421A5D029BED}"/>
              </a:ext>
            </a:extLst>
          </p:cNvPr>
          <p:cNvPicPr>
            <a:picLocks noChangeAspect="1"/>
          </p:cNvPicPr>
          <p:nvPr/>
        </p:nvPicPr>
        <p:blipFill>
          <a:blip r:embed="rId5"/>
          <a:stretch>
            <a:fillRect/>
          </a:stretch>
        </p:blipFill>
        <p:spPr>
          <a:xfrm>
            <a:off x="720771" y="1414369"/>
            <a:ext cx="3573052" cy="3573052"/>
          </a:xfrm>
          <a:prstGeom prst="rect">
            <a:avLst/>
          </a:prstGeom>
        </p:spPr>
      </p:pic>
    </p:spTree>
    <p:extLst>
      <p:ext uri="{BB962C8B-B14F-4D97-AF65-F5344CB8AC3E}">
        <p14:creationId xmlns:p14="http://schemas.microsoft.com/office/powerpoint/2010/main" val="1526533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モシモニソナエル 安心おたすけ</a:t>
            </a:r>
            <a:r>
              <a:rPr lang="en-US" altLang="ja-JP" sz="2000" dirty="0">
                <a:solidFill>
                  <a:schemeClr val="bg1"/>
                </a:solidFill>
                <a:latin typeface="Meiryo UI" panose="020B0604030504040204" pitchFamily="34" charset="-128"/>
                <a:ea typeface="Meiryo UI" panose="020B0604030504040204" pitchFamily="34" charset="-128"/>
              </a:rPr>
              <a:t>6</a:t>
            </a:r>
            <a:r>
              <a:rPr lang="ja-JP" altLang="en-US" sz="2000" dirty="0">
                <a:solidFill>
                  <a:schemeClr val="bg1"/>
                </a:solidFill>
                <a:latin typeface="Meiryo UI" panose="020B0604030504040204" pitchFamily="34" charset="-128"/>
                <a:ea typeface="Meiryo UI" panose="020B0604030504040204" pitchFamily="34" charset="-128"/>
              </a:rPr>
              <a:t>点セット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49406"/>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不織布</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・ポリエステル・綿・</a:t>
            </a:r>
            <a:r>
              <a:rPr lang="en-US" altLang="ja-JP" sz="900" b="0" i="0" dirty="0">
                <a:solidFill>
                  <a:srgbClr val="333333"/>
                </a:solidFill>
                <a:effectLst/>
                <a:latin typeface="-apple-system"/>
              </a:rPr>
              <a:t>PP</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ポーチ</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125×205mm</a:t>
            </a:r>
            <a:endParaRPr lang="en-US" altLang="zh-TW"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透明袋</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ばんそうこう大</a:t>
            </a:r>
            <a:r>
              <a:rPr lang="en-US" altLang="ja-JP" sz="900" b="0" i="0" dirty="0">
                <a:solidFill>
                  <a:srgbClr val="333333"/>
                </a:solidFill>
                <a:effectLst/>
                <a:latin typeface="-apple-system"/>
              </a:rPr>
              <a:t>×4</a:t>
            </a:r>
            <a:r>
              <a:rPr lang="ja-JP" altLang="en-US" sz="900" b="0" i="0" dirty="0">
                <a:solidFill>
                  <a:srgbClr val="333333"/>
                </a:solidFill>
                <a:effectLst/>
                <a:latin typeface="-apple-system"/>
              </a:rPr>
              <a:t>・小</a:t>
            </a:r>
            <a:r>
              <a:rPr lang="en-US" altLang="ja-JP" sz="900" b="0" i="0" dirty="0">
                <a:solidFill>
                  <a:srgbClr val="333333"/>
                </a:solidFill>
                <a:effectLst/>
                <a:latin typeface="-apple-system"/>
              </a:rPr>
              <a:t>×2</a:t>
            </a:r>
            <a:r>
              <a:rPr lang="ja-JP" altLang="en-US" sz="900" b="0" i="0" dirty="0">
                <a:solidFill>
                  <a:srgbClr val="333333"/>
                </a:solidFill>
                <a:effectLst/>
                <a:latin typeface="-apple-system"/>
              </a:rPr>
              <a:t>・カット綿</a:t>
            </a:r>
            <a:r>
              <a:rPr lang="en-US" altLang="ja-JP" sz="900" b="0" i="0" dirty="0">
                <a:solidFill>
                  <a:srgbClr val="333333"/>
                </a:solidFill>
                <a:effectLst/>
                <a:latin typeface="-apple-system"/>
              </a:rPr>
              <a:t>×6</a:t>
            </a:r>
            <a:r>
              <a:rPr lang="ja-JP" altLang="en-US" sz="900" b="0" i="0" dirty="0">
                <a:solidFill>
                  <a:srgbClr val="333333"/>
                </a:solidFill>
                <a:effectLst/>
                <a:latin typeface="-apple-system"/>
              </a:rPr>
              <a:t>・綿棒</a:t>
            </a:r>
            <a:r>
              <a:rPr lang="en-US" altLang="ja-JP" sz="900" b="0" i="0" dirty="0">
                <a:solidFill>
                  <a:srgbClr val="333333"/>
                </a:solidFill>
                <a:effectLst/>
                <a:latin typeface="-apple-system"/>
              </a:rPr>
              <a:t>×10</a:t>
            </a:r>
            <a:r>
              <a:rPr lang="ja-JP" altLang="en-US" sz="900" b="0" i="0" dirty="0">
                <a:solidFill>
                  <a:srgbClr val="333333"/>
                </a:solidFill>
                <a:effectLst/>
                <a:latin typeface="-apple-system"/>
              </a:rPr>
              <a:t>・三角巾・</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ポーチ</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042457"/>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927041"/>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持ち運びにも便利なポーチ入りでいざという時に役立つ、絆創膏やカット綿、三角巾などが詰まった救急</a:t>
            </a:r>
            <a:r>
              <a:rPr lang="en-US" altLang="ja-JP" sz="1600" b="0" i="0" dirty="0">
                <a:solidFill>
                  <a:srgbClr val="333333"/>
                </a:solidFill>
                <a:effectLst/>
                <a:latin typeface="-apple-system"/>
              </a:rPr>
              <a:t>6</a:t>
            </a:r>
            <a:r>
              <a:rPr lang="ja-JP" altLang="en-US" sz="1600" b="0" i="0" dirty="0">
                <a:solidFill>
                  <a:srgbClr val="333333"/>
                </a:solidFill>
                <a:effectLst/>
                <a:latin typeface="-apple-system"/>
              </a:rPr>
              <a:t>点セットです。イベント等での特典用などとしてもおすすめ。是非ご活用ください。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377490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ハンディ</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ランタンライト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イエロー・グリーン・グレー </a:t>
            </a:r>
            <a:r>
              <a:rPr lang="en-US" altLang="ja-JP" sz="900" b="0" i="0" dirty="0">
                <a:solidFill>
                  <a:srgbClr val="333333"/>
                </a:solidFill>
                <a:effectLst/>
                <a:latin typeface="-apple-system"/>
              </a:rPr>
              <a:t>3</a:t>
            </a:r>
            <a:r>
              <a:rPr lang="ja-JP" altLang="en-US" sz="900" b="0" i="0" dirty="0">
                <a:solidFill>
                  <a:srgbClr val="333333"/>
                </a:solidFill>
                <a:effectLst/>
                <a:latin typeface="-apple-system"/>
              </a:rPr>
              <a:t>色取混ぜ</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PS</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使用時</a:t>
            </a:r>
            <a:r>
              <a:rPr lang="en-US" altLang="zh-TW" sz="900" b="0" i="0" dirty="0">
                <a:solidFill>
                  <a:srgbClr val="333333"/>
                </a:solidFill>
                <a:effectLst/>
                <a:latin typeface="-apple-system"/>
              </a:rPr>
              <a:t>/φ57×135mm</a:t>
            </a:r>
            <a:r>
              <a:rPr lang="zh-TW" altLang="en-US" sz="900" b="0" i="0" dirty="0">
                <a:solidFill>
                  <a:srgbClr val="333333"/>
                </a:solidFill>
                <a:effectLst/>
                <a:latin typeface="-apple-system"/>
              </a:rPr>
              <a:t>、収納時</a:t>
            </a:r>
            <a:r>
              <a:rPr lang="en-US" altLang="zh-TW" sz="900" b="0" i="0" dirty="0">
                <a:solidFill>
                  <a:srgbClr val="333333"/>
                </a:solidFill>
                <a:effectLst/>
                <a:latin typeface="-apple-system"/>
              </a:rPr>
              <a:t>/φ57×94mm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機　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LED1</a:t>
            </a:r>
            <a:r>
              <a:rPr lang="ja-JP" altLang="en-US" sz="900" b="0" i="0" dirty="0">
                <a:solidFill>
                  <a:srgbClr val="333333"/>
                </a:solidFill>
                <a:effectLst/>
                <a:latin typeface="-apple-system"/>
              </a:rPr>
              <a:t>灯式</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単三乾電池</a:t>
            </a:r>
            <a:r>
              <a:rPr lang="en-US" altLang="zh-TW" sz="900" b="0" i="0" dirty="0">
                <a:solidFill>
                  <a:srgbClr val="333333"/>
                </a:solidFill>
                <a:effectLst/>
                <a:latin typeface="-apple-system"/>
              </a:rPr>
              <a:t>3</a:t>
            </a:r>
            <a:r>
              <a:rPr lang="zh-TW" altLang="en-US" sz="900" b="0" i="0" dirty="0">
                <a:solidFill>
                  <a:srgbClr val="333333"/>
                </a:solidFill>
                <a:effectLst/>
                <a:latin typeface="-apple-system"/>
              </a:rPr>
              <a:t>本使用</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別途</a:t>
            </a:r>
            <a:r>
              <a:rPr lang="en-US" altLang="zh-TW" sz="900" b="0" i="0" dirty="0">
                <a:solidFill>
                  <a:srgbClr val="333333"/>
                </a:solidFill>
                <a:effectLst/>
                <a:latin typeface="-apple-system"/>
              </a:rPr>
              <a:t>)</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コンパクトサイズな上、乾電池仕様で使い勝手が良く、懐中電灯としてもランタンとしても利用できるライトです。緊急時用に備えておくと安心なアイテムなため防災イベントなどにもおすすめ。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120505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デイリーユースミニノート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紙</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60</a:t>
            </a:r>
            <a:r>
              <a:rPr lang="ja-JP" altLang="en-US" sz="900" b="0" i="0" dirty="0">
                <a:solidFill>
                  <a:srgbClr val="333333"/>
                </a:solidFill>
                <a:effectLst/>
                <a:latin typeface="-apple-system"/>
              </a:rPr>
              <a:t>枚</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ポリエステル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105×138×10mm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OPP</a:t>
            </a:r>
            <a:r>
              <a:rPr lang="ja-JP" altLang="en-US" sz="900" b="0" i="0" dirty="0">
                <a:solidFill>
                  <a:srgbClr val="333333"/>
                </a:solidFill>
                <a:effectLst/>
                <a:latin typeface="-apple-system"/>
              </a:rPr>
              <a:t>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ノベルティ用として人気が高く、どんな用途にも利用できる</a:t>
            </a:r>
            <a:r>
              <a:rPr lang="en-US" altLang="ja-JP" sz="1600" b="0" i="0" dirty="0">
                <a:solidFill>
                  <a:srgbClr val="333333"/>
                </a:solidFill>
                <a:effectLst/>
                <a:latin typeface="-apple-system"/>
              </a:rPr>
              <a:t>5mm</a:t>
            </a:r>
            <a:r>
              <a:rPr lang="ja-JP" altLang="en-US" sz="1600" b="0" i="0" dirty="0">
                <a:solidFill>
                  <a:srgbClr val="333333"/>
                </a:solidFill>
                <a:effectLst/>
                <a:latin typeface="-apple-system"/>
              </a:rPr>
              <a:t>方眼のミニノートです。カラーバリエーションはホワイト、ブラック、ネイビー、ブルー、レッドの</a:t>
            </a:r>
            <a:r>
              <a:rPr lang="en-US" altLang="ja-JP" sz="1600" b="0" i="0" dirty="0">
                <a:solidFill>
                  <a:srgbClr val="333333"/>
                </a:solidFill>
                <a:effectLst/>
                <a:latin typeface="-apple-system"/>
              </a:rPr>
              <a:t>5</a:t>
            </a:r>
            <a:r>
              <a:rPr lang="ja-JP" altLang="en-US" sz="1600" b="0" i="0" dirty="0">
                <a:solidFill>
                  <a:srgbClr val="333333"/>
                </a:solidFill>
                <a:effectLst/>
                <a:latin typeface="-apple-system"/>
              </a:rPr>
              <a:t>色からお選びいただけます。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1E585577-03D6-1E3F-CD55-539CC30F92D0}"/>
              </a:ext>
            </a:extLst>
          </p:cNvPr>
          <p:cNvPicPr>
            <a:picLocks noChangeAspect="1"/>
          </p:cNvPicPr>
          <p:nvPr/>
        </p:nvPicPr>
        <p:blipFill>
          <a:blip r:embed="rId5"/>
          <a:stretch>
            <a:fillRect/>
          </a:stretch>
        </p:blipFill>
        <p:spPr>
          <a:xfrm>
            <a:off x="720680" y="1371901"/>
            <a:ext cx="3655773" cy="3655773"/>
          </a:xfrm>
          <a:prstGeom prst="rect">
            <a:avLst/>
          </a:prstGeom>
        </p:spPr>
      </p:pic>
    </p:spTree>
    <p:extLst>
      <p:ext uri="{BB962C8B-B14F-4D97-AF65-F5344CB8AC3E}">
        <p14:creationId xmlns:p14="http://schemas.microsoft.com/office/powerpoint/2010/main" val="3396719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エイドクルー</a:t>
            </a:r>
            <a:r>
              <a:rPr lang="en-US" altLang="ja-JP" sz="2000" dirty="0">
                <a:solidFill>
                  <a:schemeClr val="bg1"/>
                </a:solidFill>
                <a:latin typeface="Meiryo UI" panose="020B0604030504040204" pitchFamily="34" charset="-128"/>
                <a:ea typeface="Meiryo UI" panose="020B0604030504040204" pitchFamily="34" charset="-128"/>
              </a:rPr>
              <a:t>#40</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樹脂、他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W110 x D80 x H40 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77g</a:t>
            </a:r>
          </a:p>
          <a:p>
            <a:r>
              <a:rPr lang="ja-JP" altLang="en-US" sz="900" dirty="0">
                <a:latin typeface="Meiryo UI" panose="020B0604030504040204" pitchFamily="34" charset="-128"/>
                <a:ea typeface="Meiryo UI" panose="020B0604030504040204" pitchFamily="34" charset="-128"/>
              </a:rPr>
              <a:t>付属品：専用ケース、キズテープ</a:t>
            </a:r>
            <a:r>
              <a:rPr lang="en-US" altLang="ja-JP" sz="900" dirty="0">
                <a:latin typeface="Meiryo UI" panose="020B0604030504040204" pitchFamily="34" charset="-128"/>
                <a:ea typeface="Meiryo UI" panose="020B0604030504040204" pitchFamily="34" charset="-128"/>
              </a:rPr>
              <a:t>M(3</a:t>
            </a:r>
            <a:r>
              <a:rPr lang="ja-JP" altLang="en-US" sz="900" dirty="0">
                <a:latin typeface="Meiryo UI" panose="020B0604030504040204" pitchFamily="34" charset="-128"/>
                <a:ea typeface="Meiryo UI" panose="020B0604030504040204" pitchFamily="34" charset="-128"/>
              </a:rPr>
              <a:t>枚入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、グルーミング５点セット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爪切り、エチケットハサミ、耳かき、爪ヤスリ、毛抜き兼ピンセット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中国産</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、カラー綿棒</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本入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タイ産</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7</a:t>
            </a:r>
            <a:r>
              <a:rPr lang="ja-JP" altLang="en-US" sz="1600" dirty="0">
                <a:latin typeface="Meiryo UI" panose="020B0604030504040204" pitchFamily="34" charset="-128"/>
                <a:ea typeface="Meiryo UI" panose="020B0604030504040204" pitchFamily="34" charset="-128"/>
              </a:rPr>
              <a:t>種類の救急に便利なアイテムが詰まった専用ケース付きのセットです。コンパクトなサイズ感のため持ち歩くのにも便利。またケースにはオリジナル名入れ可能でノベルティ用にも最適。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4A804C78-B512-AD48-31A4-F88D30FC9625}"/>
              </a:ext>
            </a:extLst>
          </p:cNvPr>
          <p:cNvPicPr>
            <a:picLocks noChangeAspect="1"/>
          </p:cNvPicPr>
          <p:nvPr/>
        </p:nvPicPr>
        <p:blipFill>
          <a:blip r:embed="rId5"/>
          <a:stretch>
            <a:fillRect/>
          </a:stretch>
        </p:blipFill>
        <p:spPr>
          <a:xfrm>
            <a:off x="724861" y="1464326"/>
            <a:ext cx="3542363" cy="3542363"/>
          </a:xfrm>
          <a:prstGeom prst="rect">
            <a:avLst/>
          </a:prstGeom>
        </p:spPr>
      </p:pic>
    </p:spTree>
    <p:extLst>
      <p:ext uri="{BB962C8B-B14F-4D97-AF65-F5344CB8AC3E}">
        <p14:creationId xmlns:p14="http://schemas.microsoft.com/office/powerpoint/2010/main" val="954452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レザースタイルツールスタンド</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仕切り板付き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素材：ポリプロピレン、エラストマー樹脂</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100×88×88mm</a:t>
            </a:r>
          </a:p>
          <a:p>
            <a:r>
              <a:rPr lang="ja-JP" altLang="en-US" sz="900" dirty="0">
                <a:latin typeface="Meiryo UI" panose="020B0604030504040204" pitchFamily="34" charset="-128"/>
                <a:ea typeface="Meiryo UI" panose="020B0604030504040204" pitchFamily="34" charset="-128"/>
              </a:rPr>
              <a:t>包装：シュリンクフィルム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レザー調の素材が見た目にもおしゃれなツールスタンドです。中の仕切りは連結式で用途に合わせて組み換えられます。またオリジナル名入れも可能なため、販促用としてもおすすめです。</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1152B10D-0381-686A-8172-786D904685C9}"/>
              </a:ext>
            </a:extLst>
          </p:cNvPr>
          <p:cNvPicPr>
            <a:picLocks noChangeAspect="1"/>
          </p:cNvPicPr>
          <p:nvPr/>
        </p:nvPicPr>
        <p:blipFill>
          <a:blip r:embed="rId5"/>
          <a:stretch>
            <a:fillRect/>
          </a:stretch>
        </p:blipFill>
        <p:spPr>
          <a:xfrm>
            <a:off x="720975" y="1388515"/>
            <a:ext cx="3598906" cy="3598906"/>
          </a:xfrm>
          <a:prstGeom prst="rect">
            <a:avLst/>
          </a:prstGeom>
        </p:spPr>
      </p:pic>
    </p:spTree>
    <p:extLst>
      <p:ext uri="{BB962C8B-B14F-4D97-AF65-F5344CB8AC3E}">
        <p14:creationId xmlns:p14="http://schemas.microsoft.com/office/powerpoint/2010/main" val="3727934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今治シャーリングカラーハンカチタオル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250×250mm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生産国：日本</a:t>
            </a:r>
          </a:p>
          <a:p>
            <a:r>
              <a:rPr lang="ja-JP" altLang="en-US" sz="900" dirty="0">
                <a:latin typeface="Meiryo UI" panose="020B0604030504040204" pitchFamily="34" charset="-128"/>
                <a:ea typeface="Meiryo UI" panose="020B0604030504040204" pitchFamily="34" charset="-128"/>
              </a:rPr>
              <a:t>注意事項：名入れ不可</a:t>
            </a:r>
          </a:p>
          <a:p>
            <a:r>
              <a:rPr lang="ja-JP" altLang="en-US" sz="900" dirty="0">
                <a:latin typeface="Meiryo UI" panose="020B0604030504040204" pitchFamily="34" charset="-128"/>
                <a:ea typeface="Meiryo UI" panose="020B0604030504040204" pitchFamily="34" charset="-128"/>
              </a:rPr>
              <a:t>備考：約</a:t>
            </a:r>
            <a:r>
              <a:rPr lang="en-US" altLang="ja-JP" sz="900" dirty="0">
                <a:latin typeface="Meiryo UI" panose="020B0604030504040204" pitchFamily="34" charset="-128"/>
                <a:ea typeface="Meiryo UI" panose="020B0604030504040204" pitchFamily="34" charset="-128"/>
              </a:rPr>
              <a:t>64</a:t>
            </a:r>
            <a:r>
              <a:rPr lang="ja-JP" altLang="en-US" sz="900" dirty="0">
                <a:latin typeface="Meiryo UI" panose="020B0604030504040204" pitchFamily="34" charset="-128"/>
                <a:ea typeface="Meiryo UI" panose="020B0604030504040204" pitchFamily="34" charset="-128"/>
              </a:rPr>
              <a:t>匁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nSpc>
                <a:spcPts val="2400"/>
              </a:lnSpc>
            </a:pPr>
            <a:r>
              <a:rPr lang="ja-JP" altLang="en-US" sz="1600" dirty="0"/>
              <a:t>柔らかい肌触りと高い吸水性で有名な今治産のシャーリングハンカチ・タオルです。シンプルな無地タイプながら、全</a:t>
            </a:r>
            <a:r>
              <a:rPr lang="en-US" altLang="ja-JP" sz="1600" dirty="0"/>
              <a:t>7</a:t>
            </a:r>
            <a:r>
              <a:rPr lang="ja-JP" altLang="en-US" sz="1600" dirty="0"/>
              <a:t>色のカラーバリエーションを用意しております。ノベルティ用にもおすすめ。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5" name="図 44">
            <a:extLst>
              <a:ext uri="{FF2B5EF4-FFF2-40B4-BE49-F238E27FC236}">
                <a16:creationId xmlns:a16="http://schemas.microsoft.com/office/drawing/2014/main" id="{B85860C9-48B8-D112-4D2C-CA5C4B9F79BB}"/>
              </a:ext>
            </a:extLst>
          </p:cNvPr>
          <p:cNvPicPr>
            <a:picLocks noChangeAspect="1"/>
          </p:cNvPicPr>
          <p:nvPr/>
        </p:nvPicPr>
        <p:blipFill>
          <a:blip r:embed="rId5"/>
          <a:stretch>
            <a:fillRect/>
          </a:stretch>
        </p:blipFill>
        <p:spPr>
          <a:xfrm>
            <a:off x="745974" y="1367466"/>
            <a:ext cx="3621068" cy="3621068"/>
          </a:xfrm>
          <a:prstGeom prst="rect">
            <a:avLst/>
          </a:prstGeom>
        </p:spPr>
      </p:pic>
    </p:spTree>
    <p:extLst>
      <p:ext uri="{BB962C8B-B14F-4D97-AF65-F5344CB8AC3E}">
        <p14:creationId xmlns:p14="http://schemas.microsoft.com/office/powerpoint/2010/main" val="441420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リサイクルレザーノートブック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素材：再生</a:t>
            </a:r>
            <a:r>
              <a:rPr lang="en-US" altLang="ja-JP" sz="900" dirty="0">
                <a:latin typeface="Meiryo UI" panose="020B0604030504040204" pitchFamily="34" charset="-128"/>
                <a:ea typeface="Meiryo UI" panose="020B0604030504040204" pitchFamily="34" charset="-128"/>
              </a:rPr>
              <a:t>PU</a:t>
            </a:r>
            <a:r>
              <a:rPr lang="ja-JP" altLang="en-US" sz="900" dirty="0">
                <a:latin typeface="Meiryo UI" panose="020B0604030504040204" pitchFamily="34" charset="-128"/>
                <a:ea typeface="Meiryo UI" panose="020B0604030504040204" pitchFamily="34" charset="-128"/>
              </a:rPr>
              <a:t>、再生紙他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144×</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93×</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13(</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200</a:t>
            </a:r>
            <a:r>
              <a:rPr lang="ja-JP" altLang="en-US" sz="900" dirty="0">
                <a:latin typeface="Meiryo UI" panose="020B0604030504040204" pitchFamily="34" charset="-128"/>
                <a:ea typeface="Meiryo UI" panose="020B0604030504040204" pitchFamily="34" charset="-128"/>
              </a:rPr>
              <a:t>個以上元払いサービス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レザー調で高級感のある容姿ながら、カバーには再生</a:t>
            </a:r>
            <a:r>
              <a:rPr lang="en-US" altLang="ja-JP" sz="1600" dirty="0"/>
              <a:t>PU</a:t>
            </a:r>
            <a:r>
              <a:rPr lang="ja-JP" altLang="en-US" sz="1600" dirty="0"/>
              <a:t>、紙には再生紙を使った、地球に優しいエコで</a:t>
            </a:r>
            <a:r>
              <a:rPr lang="en-US" altLang="ja-JP" sz="1600" dirty="0"/>
              <a:t>SDGs</a:t>
            </a:r>
            <a:r>
              <a:rPr lang="ja-JP" altLang="en-US" sz="1600" dirty="0"/>
              <a:t>にも貢献できるノートです。使いたい時にサッと取り出せる手頃のサイズ感も魅力。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3" name="図 72">
            <a:extLst>
              <a:ext uri="{FF2B5EF4-FFF2-40B4-BE49-F238E27FC236}">
                <a16:creationId xmlns:a16="http://schemas.microsoft.com/office/drawing/2014/main" id="{2ABB777D-B1E4-8A52-C849-4B1DA9BDE491}"/>
              </a:ext>
            </a:extLst>
          </p:cNvPr>
          <p:cNvPicPr>
            <a:picLocks noChangeAspect="1"/>
          </p:cNvPicPr>
          <p:nvPr/>
        </p:nvPicPr>
        <p:blipFill>
          <a:blip r:embed="rId5"/>
          <a:stretch>
            <a:fillRect/>
          </a:stretch>
        </p:blipFill>
        <p:spPr>
          <a:xfrm>
            <a:off x="689264" y="1369511"/>
            <a:ext cx="3601988" cy="3601988"/>
          </a:xfrm>
          <a:prstGeom prst="rect">
            <a:avLst/>
          </a:prstGeom>
        </p:spPr>
      </p:pic>
    </p:spTree>
    <p:extLst>
      <p:ext uri="{BB962C8B-B14F-4D97-AF65-F5344CB8AC3E}">
        <p14:creationId xmlns:p14="http://schemas.microsoft.com/office/powerpoint/2010/main" val="1036685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スタイリッシュマグカップ（ブラック）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   材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陶磁器</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l-GR" altLang="ja-JP" sz="900" dirty="0">
                <a:latin typeface="Meiryo UI" panose="020B0604030504040204" pitchFamily="34" charset="-128"/>
                <a:ea typeface="Meiryo UI" panose="020B0604030504040204" pitchFamily="34" charset="-128"/>
              </a:rPr>
              <a:t>φ80×95</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102×115×86mm</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化粧箱入り</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 350ml</a:t>
            </a: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名入れ可能</a:t>
            </a:r>
            <a:br>
              <a:rPr lang="en-US" altLang="ja-JP" sz="900" dirty="0">
                <a:latin typeface="Meiryo UI" panose="020B0604030504040204" pitchFamily="34" charset="-128"/>
                <a:ea typeface="Meiryo UI" panose="020B0604030504040204" pitchFamily="34" charset="-128"/>
              </a:rPr>
            </a:b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名入れプリントするオリジナルデザインがよく映える、シンプルでベーシックなブラックの陶磁器製マグカップです。イベントやキャンペーンでのノベルティ用から物販用まで幅広くご活用可能です。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74" name="Picture 50">
            <a:extLst>
              <a:ext uri="{FF2B5EF4-FFF2-40B4-BE49-F238E27FC236}">
                <a16:creationId xmlns:a16="http://schemas.microsoft.com/office/drawing/2014/main" id="{CDD68135-126E-29A1-873B-9B9CD6C173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990" y="1352750"/>
            <a:ext cx="3681240" cy="3681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044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キャンバスブックカバー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展開時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315×170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付属品：取説付</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ナチュラルで優しい風合いのキャンバス素材を使用したシンプルなブックカバーです。栞紐付きのため便利にご活用いただけます。</a:t>
            </a:r>
            <a:endParaRPr lang="en-US" altLang="ja-JP" sz="1600" dirty="0">
              <a:latin typeface="Meiryo UI" panose="020B0604030504040204" pitchFamily="34" charset="-128"/>
              <a:ea typeface="Meiryo UI" panose="020B0604030504040204" pitchFamily="34" charset="-128"/>
            </a:endParaRPr>
          </a:p>
          <a:p>
            <a:pPr algn="just">
              <a:lnSpc>
                <a:spcPts val="2400"/>
              </a:lnSpc>
            </a:pPr>
            <a:r>
              <a:rPr lang="ja-JP" altLang="en-US" sz="1600">
                <a:latin typeface="Meiryo UI" panose="020B0604030504040204" pitchFamily="34" charset="-128"/>
                <a:ea typeface="Meiryo UI" panose="020B0604030504040204" pitchFamily="34" charset="-128"/>
              </a:rPr>
              <a:t>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色からお好みでお選びください。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482B4A7-0DAA-FF42-A747-CE81202F0A44}"/>
              </a:ext>
            </a:extLst>
          </p:cNvPr>
          <p:cNvPicPr>
            <a:picLocks noChangeAspect="1"/>
          </p:cNvPicPr>
          <p:nvPr/>
        </p:nvPicPr>
        <p:blipFill>
          <a:blip r:embed="rId5"/>
          <a:stretch>
            <a:fillRect/>
          </a:stretch>
        </p:blipFill>
        <p:spPr>
          <a:xfrm>
            <a:off x="650793" y="1422052"/>
            <a:ext cx="3933313" cy="3448509"/>
          </a:xfrm>
          <a:prstGeom prst="rect">
            <a:avLst/>
          </a:prstGeom>
        </p:spPr>
      </p:pic>
    </p:spTree>
    <p:extLst>
      <p:ext uri="{BB962C8B-B14F-4D97-AF65-F5344CB8AC3E}">
        <p14:creationId xmlns:p14="http://schemas.microsoft.com/office/powerpoint/2010/main" val="4217299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ハードカバーノート </a:t>
            </a:r>
            <a:r>
              <a:rPr lang="en-US" altLang="ja-JP" sz="2000" dirty="0">
                <a:solidFill>
                  <a:schemeClr val="bg1"/>
                </a:solidFill>
                <a:latin typeface="Meiryo UI" panose="020B0604030504040204" pitchFamily="34" charset="-128"/>
                <a:ea typeface="Meiryo UI" panose="020B0604030504040204" pitchFamily="34" charset="-128"/>
              </a:rPr>
              <a:t>A6</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・紙</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143×99×19mm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ノート</a:t>
            </a:r>
            <a:r>
              <a:rPr lang="en-US" altLang="ja-JP" sz="900" b="0" i="0" dirty="0">
                <a:solidFill>
                  <a:srgbClr val="333333"/>
                </a:solidFill>
                <a:effectLst/>
                <a:latin typeface="-apple-system"/>
              </a:rPr>
              <a:t>96</a:t>
            </a:r>
            <a:r>
              <a:rPr lang="ja-JP" altLang="en-US" sz="900" b="0" i="0" dirty="0">
                <a:solidFill>
                  <a:srgbClr val="333333"/>
                </a:solidFill>
                <a:effectLst/>
                <a:latin typeface="-apple-system"/>
              </a:rPr>
              <a:t>枚</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本革のような重厚感のあるハードカバーが印象的で格好良い</a:t>
            </a:r>
            <a:r>
              <a:rPr lang="en-US" altLang="ja-JP" sz="1600" b="0" i="0" dirty="0">
                <a:solidFill>
                  <a:srgbClr val="333333"/>
                </a:solidFill>
                <a:effectLst/>
                <a:latin typeface="-apple-system"/>
              </a:rPr>
              <a:t>A6</a:t>
            </a:r>
            <a:r>
              <a:rPr lang="ja-JP" altLang="en-US" sz="1600" b="0" i="0" dirty="0">
                <a:solidFill>
                  <a:srgbClr val="333333"/>
                </a:solidFill>
                <a:effectLst/>
                <a:latin typeface="-apple-system"/>
              </a:rPr>
              <a:t>サイズのノートです。型押しでオリジナル名入れも可能です記念品などにも最適。カラー展開はレッド、ブラック、ネイビーの</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246870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マルチメモ</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材：紙</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A/</a:t>
            </a:r>
            <a:r>
              <a:rPr lang="ja-JP" altLang="en-US" sz="900">
                <a:latin typeface="Meiryo UI" panose="020B0604030504040204" pitchFamily="34" charset="-128"/>
                <a:ea typeface="Meiryo UI" panose="020B0604030504040204" pitchFamily="34" charset="-128"/>
              </a:rPr>
              <a:t>各色約</a:t>
            </a:r>
            <a:r>
              <a:rPr lang="en-US" altLang="ja-JP" sz="900" dirty="0">
                <a:latin typeface="Meiryo UI" panose="020B0604030504040204" pitchFamily="34" charset="-128"/>
                <a:ea typeface="Meiryo UI" panose="020B0604030504040204" pitchFamily="34" charset="-128"/>
              </a:rPr>
              <a:t>25</a:t>
            </a:r>
            <a:r>
              <a:rPr lang="ja-JP" altLang="en-US" sz="900">
                <a:latin typeface="Meiryo UI" panose="020B0604030504040204" pitchFamily="34" charset="-128"/>
                <a:ea typeface="Meiryo UI" panose="020B0604030504040204" pitchFamily="34" charset="-128"/>
              </a:rPr>
              <a:t>枚･</a:t>
            </a:r>
            <a:r>
              <a:rPr lang="en" altLang="ja-JP" sz="900" dirty="0">
                <a:latin typeface="Meiryo UI" panose="020B0604030504040204" pitchFamily="34" charset="-128"/>
                <a:ea typeface="Meiryo UI" panose="020B0604030504040204" pitchFamily="34" charset="-128"/>
              </a:rPr>
              <a:t>B/</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a:t>
            </a:r>
            <a:r>
              <a:rPr lang="ja-JP" altLang="en-US" sz="900">
                <a:latin typeface="Meiryo UI" panose="020B0604030504040204" pitchFamily="34" charset="-128"/>
                <a:ea typeface="Meiryo UI" panose="020B0604030504040204" pitchFamily="34" charset="-128"/>
              </a:rPr>
              <a:t>枚･</a:t>
            </a:r>
            <a:r>
              <a:rPr lang="en" altLang="ja-JP" sz="900" dirty="0">
                <a:latin typeface="Meiryo UI" panose="020B0604030504040204" pitchFamily="34" charset="-128"/>
                <a:ea typeface="Meiryo UI" panose="020B0604030504040204" pitchFamily="34" charset="-128"/>
              </a:rPr>
              <a:t>C/</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82×105×17mm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考：ワインレッド・ロイヤルネイビー・マットブラック・ソフトアイボリー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用途に合わせて使い分けられる</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サイズがセットになった、ブック型付箋です。カバーにはフルカラーでの名入れプリントが可能ですので、オリジナルノベルティ用としておすすめです。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A536EB1-6ADB-A277-DCAC-D952583FC30E}"/>
              </a:ext>
            </a:extLst>
          </p:cNvPr>
          <p:cNvPicPr>
            <a:picLocks noChangeAspect="1"/>
          </p:cNvPicPr>
          <p:nvPr/>
        </p:nvPicPr>
        <p:blipFill>
          <a:blip r:embed="rId5"/>
          <a:stretch>
            <a:fillRect/>
          </a:stretch>
        </p:blipFill>
        <p:spPr>
          <a:xfrm>
            <a:off x="677457" y="1336355"/>
            <a:ext cx="3668299" cy="3668299"/>
          </a:xfrm>
          <a:prstGeom prst="rect">
            <a:avLst/>
          </a:prstGeom>
        </p:spPr>
      </p:pic>
    </p:spTree>
    <p:extLst>
      <p:ext uri="{BB962C8B-B14F-4D97-AF65-F5344CB8AC3E}">
        <p14:creationId xmlns:p14="http://schemas.microsoft.com/office/powerpoint/2010/main" val="4021463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リサイクル</a:t>
            </a:r>
            <a:r>
              <a:rPr lang="en" altLang="ja-JP" sz="2000" dirty="0">
                <a:solidFill>
                  <a:schemeClr val="bg1"/>
                </a:solidFill>
                <a:latin typeface="Meiryo UI" panose="020B0604030504040204" pitchFamily="34" charset="-128"/>
                <a:ea typeface="Meiryo UI" panose="020B0604030504040204" pitchFamily="34" charset="-128"/>
              </a:rPr>
              <a:t>A5</a:t>
            </a:r>
            <a:r>
              <a:rPr lang="ja-JP" altLang="en-US" sz="2000">
                <a:solidFill>
                  <a:schemeClr val="bg1"/>
                </a:solidFill>
                <a:latin typeface="Meiryo UI" panose="020B0604030504040204" pitchFamily="34" charset="-128"/>
                <a:ea typeface="Meiryo UI" panose="020B0604030504040204" pitchFamily="34" charset="-128"/>
              </a:rPr>
              <a:t>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材：再生紙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148×210×5mm</a:t>
            </a:r>
            <a:r>
              <a:rPr lang="ja-JP" altLang="en-US" sz="900">
                <a:latin typeface="Meiryo UI" panose="020B0604030504040204" pitchFamily="34" charset="-128"/>
                <a:ea typeface="Meiryo UI" panose="020B0604030504040204" pitchFamily="34" charset="-128"/>
              </a:rPr>
              <a:t>（包装形態：</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考：再生紙使用（</a:t>
            </a:r>
            <a:r>
              <a:rPr lang="en" altLang="ja-JP" sz="900" dirty="0">
                <a:latin typeface="Meiryo UI" panose="020B0604030504040204" pitchFamily="34" charset="-128"/>
                <a:ea typeface="Meiryo UI" panose="020B0604030504040204" pitchFamily="34" charset="-128"/>
              </a:rPr>
              <a:t>R</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マーク（本体裏面）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ブルー、レッド、ブラック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地球環境に優しい再生紙を使用した</a:t>
            </a:r>
            <a:r>
              <a:rPr lang="en" altLang="ja-JP" sz="1600" dirty="0">
                <a:latin typeface="Meiryo UI" panose="020B0604030504040204" pitchFamily="34" charset="-128"/>
                <a:ea typeface="Meiryo UI" panose="020B0604030504040204" pitchFamily="34" charset="-128"/>
              </a:rPr>
              <a:t>A5</a:t>
            </a:r>
            <a:r>
              <a:rPr lang="ja-JP" altLang="en-US" sz="1600">
                <a:latin typeface="Meiryo UI" panose="020B0604030504040204" pitchFamily="34" charset="-128"/>
                <a:ea typeface="Meiryo UI" panose="020B0604030504040204" pitchFamily="34" charset="-128"/>
              </a:rPr>
              <a:t>サイズのリサイクルノートです。とてもシンプルなデザインで、どんなオリジナル名入れでもマッチしますので、ノベルティ用などにおすすめです。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29A43855-6159-7843-817E-DEE865DED7B3}"/>
              </a:ext>
            </a:extLst>
          </p:cNvPr>
          <p:cNvPicPr>
            <a:picLocks noChangeAspect="1"/>
          </p:cNvPicPr>
          <p:nvPr/>
        </p:nvPicPr>
        <p:blipFill>
          <a:blip r:embed="rId5"/>
          <a:stretch>
            <a:fillRect/>
          </a:stretch>
        </p:blipFill>
        <p:spPr>
          <a:xfrm>
            <a:off x="958660" y="1452755"/>
            <a:ext cx="3175000" cy="3175000"/>
          </a:xfrm>
          <a:prstGeom prst="rect">
            <a:avLst/>
          </a:prstGeom>
        </p:spPr>
      </p:pic>
    </p:spTree>
    <p:extLst>
      <p:ext uri="{BB962C8B-B14F-4D97-AF65-F5344CB8AC3E}">
        <p14:creationId xmlns:p14="http://schemas.microsoft.com/office/powerpoint/2010/main" val="354323745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640</TotalTime>
  <Words>2879</Words>
  <Application>Microsoft Office PowerPoint</Application>
  <PresentationFormat>画面に合わせる (4:3)</PresentationFormat>
  <Paragraphs>464</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244</cp:revision>
  <cp:lastPrinted>2021-07-20T08:57:41Z</cp:lastPrinted>
  <dcterms:created xsi:type="dcterms:W3CDTF">2021-06-21T09:41:39Z</dcterms:created>
  <dcterms:modified xsi:type="dcterms:W3CDTF">2025-01-31T02:37:23Z</dcterms:modified>
</cp:coreProperties>
</file>