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79" r:id="rId3"/>
    <p:sldId id="282" r:id="rId4"/>
    <p:sldId id="273" r:id="rId5"/>
    <p:sldId id="258" r:id="rId6"/>
    <p:sldId id="272" r:id="rId7"/>
    <p:sldId id="285" r:id="rId8"/>
    <p:sldId id="263" r:id="rId9"/>
    <p:sldId id="277" r:id="rId10"/>
    <p:sldId id="278" r:id="rId11"/>
    <p:sldId id="259" r:id="rId12"/>
    <p:sldId id="284" r:id="rId13"/>
    <p:sldId id="264" r:id="rId14"/>
    <p:sldId id="270" r:id="rId15"/>
    <p:sldId id="274" r:id="rId16"/>
    <p:sldId id="267" r:id="rId17"/>
    <p:sldId id="276" r:id="rId18"/>
    <p:sldId id="288" r:id="rId19"/>
    <p:sldId id="280" r:id="rId20"/>
    <p:sldId id="289" r:id="rId21"/>
    <p:sldId id="262" r:id="rId22"/>
    <p:sldId id="275" r:id="rId23"/>
    <p:sldId id="286" r:id="rId24"/>
    <p:sldId id="260" r:id="rId25"/>
    <p:sldId id="256" r:id="rId26"/>
    <p:sldId id="269" r:id="rId27"/>
    <p:sldId id="287" r:id="rId28"/>
    <p:sldId id="271" r:id="rId29"/>
    <p:sldId id="290" r:id="rId30"/>
    <p:sldId id="291" r:id="rId31"/>
    <p:sldId id="292" r:id="rId32"/>
    <p:sldId id="293" r:id="rId33"/>
    <p:sldId id="294"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66" autoAdjust="0"/>
    <p:restoredTop sz="94656"/>
  </p:normalViewPr>
  <p:slideViewPr>
    <p:cSldViewPr snapToGrid="0" snapToObjects="1">
      <p:cViewPr varScale="1">
        <p:scale>
          <a:sx n="78" d="100"/>
          <a:sy n="78" d="100"/>
        </p:scale>
        <p:origin x="102" y="5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440" cy="308592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5C47-60B8-4959-B99C-5BDD68F2690A}"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E7820-12FB-45C8-B099-A555CFDE7EFB}"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680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4817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847830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190972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1638692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582354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633861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11001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531307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918332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760157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792053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8742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92795484-5F89-4350-9A94-B43A378258C8}" type="datetime">
              <a:rPr lang="en-US" sz="1200" b="0" strike="noStrike" spc="-1">
                <a:solidFill>
                  <a:srgbClr val="8B8B8B"/>
                </a:solidFill>
                <a:latin typeface="Calibri"/>
              </a:rPr>
              <a:t>2/17/2025</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93E65D6E-C358-422E-8923-DC3E42D038D7}"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27375569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bmp"/><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メッシュマイバッグ</a:t>
            </a:r>
            <a:r>
              <a:rPr lang="en-US" altLang="ja-JP" sz="2000" dirty="0">
                <a:solidFill>
                  <a:schemeClr val="bg1"/>
                </a:solidFill>
                <a:latin typeface="Meiryo UI" panose="020B0604030504040204" pitchFamily="34" charset="-128"/>
                <a:ea typeface="Meiryo UI" panose="020B0604030504040204" pitchFamily="34" charset="-128"/>
              </a:rPr>
              <a:t>S </a:t>
            </a:r>
            <a:r>
              <a:rPr lang="ja-JP" altLang="en-US" sz="2000" dirty="0">
                <a:solidFill>
                  <a:schemeClr val="bg1"/>
                </a:solidFill>
                <a:latin typeface="Meiryo UI" panose="020B0604030504040204" pitchFamily="34" charset="-128"/>
                <a:ea typeface="Meiryo UI" panose="020B0604030504040204" pitchFamily="34" charset="-128"/>
              </a:rPr>
              <a:t>ホワイト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素材：本体／ポリエステル</a:t>
            </a:r>
          </a:p>
          <a:p>
            <a:r>
              <a:rPr lang="ja-JP" altLang="en-US" sz="900" dirty="0">
                <a:latin typeface="Meiryo UI" panose="020B0604030504040204" pitchFamily="34" charset="-128"/>
                <a:ea typeface="Meiryo UI" panose="020B0604030504040204" pitchFamily="34" charset="-128"/>
              </a:rPr>
              <a:t>サイズ：使用時：Ｗ</a:t>
            </a:r>
            <a:r>
              <a:rPr lang="en-US" altLang="ja-JP" sz="900" dirty="0">
                <a:latin typeface="Meiryo UI" panose="020B0604030504040204" pitchFamily="34" charset="-128"/>
                <a:ea typeface="Meiryo UI" panose="020B0604030504040204" pitchFamily="34" charset="-128"/>
              </a:rPr>
              <a:t>31cm×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57cm×</a:t>
            </a:r>
            <a:r>
              <a:rPr lang="ja-JP" altLang="en-US" sz="900" dirty="0">
                <a:latin typeface="Meiryo UI" panose="020B0604030504040204" pitchFamily="34" charset="-128"/>
                <a:ea typeface="Meiryo UI" panose="020B0604030504040204" pitchFamily="34" charset="-128"/>
              </a:rPr>
              <a:t>Ｄ</a:t>
            </a:r>
            <a:r>
              <a:rPr lang="en-US" altLang="ja-JP" sz="900" dirty="0">
                <a:latin typeface="Meiryo UI" panose="020B0604030504040204" pitchFamily="34" charset="-128"/>
                <a:ea typeface="Meiryo UI" panose="020B0604030504040204" pitchFamily="34" charset="-128"/>
              </a:rPr>
              <a:t>12cm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W14cm×H12cm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畳んで内ポケットに収納できる、通気性抜群のメッシュマイバッグ。お買い物バッグとしてはもちろん、お家で収納用としても使えます。濡れたものを収納して、そのまま水洗い＆乾燥が可能です。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B0373FE2-34C3-C305-177C-8D3951E498EE}"/>
              </a:ext>
            </a:extLst>
          </p:cNvPr>
          <p:cNvPicPr>
            <a:picLocks noChangeAspect="1"/>
          </p:cNvPicPr>
          <p:nvPr/>
        </p:nvPicPr>
        <p:blipFill>
          <a:blip r:embed="rId5"/>
          <a:stretch>
            <a:fillRect/>
          </a:stretch>
        </p:blipFill>
        <p:spPr>
          <a:xfrm>
            <a:off x="663637" y="1322194"/>
            <a:ext cx="3649854" cy="3649854"/>
          </a:xfrm>
          <a:prstGeom prst="rect">
            <a:avLst/>
          </a:prstGeom>
        </p:spPr>
      </p:pic>
    </p:spTree>
    <p:extLst>
      <p:ext uri="{BB962C8B-B14F-4D97-AF65-F5344CB8AC3E}">
        <p14:creationId xmlns:p14="http://schemas.microsoft.com/office/powerpoint/2010/main" val="697767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可動式ハンディファン</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ネックストラップ付き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143×93×68mm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147×77×70mm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本体、ネックストラップ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首を真上に向けることも可能なため、ネックストラップで首から下げて、下から顔に風を当てることもできる上、両手も自由になるのが非常に便利なハンディファンです。夏の販促用に是非！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5" name="図 94">
            <a:extLst>
              <a:ext uri="{FF2B5EF4-FFF2-40B4-BE49-F238E27FC236}">
                <a16:creationId xmlns:a16="http://schemas.microsoft.com/office/drawing/2014/main" id="{785E6FB2-E1F2-F328-AC5D-03150F25EA36}"/>
              </a:ext>
            </a:extLst>
          </p:cNvPr>
          <p:cNvPicPr>
            <a:picLocks noChangeAspect="1"/>
          </p:cNvPicPr>
          <p:nvPr/>
        </p:nvPicPr>
        <p:blipFill>
          <a:blip r:embed="rId5"/>
          <a:stretch>
            <a:fillRect/>
          </a:stretch>
        </p:blipFill>
        <p:spPr>
          <a:xfrm>
            <a:off x="680285" y="1365093"/>
            <a:ext cx="3703056" cy="3703056"/>
          </a:xfrm>
          <a:prstGeom prst="rect">
            <a:avLst/>
          </a:prstGeom>
        </p:spPr>
      </p:pic>
    </p:spTree>
    <p:extLst>
      <p:ext uri="{BB962C8B-B14F-4D97-AF65-F5344CB8AC3E}">
        <p14:creationId xmlns:p14="http://schemas.microsoft.com/office/powerpoint/2010/main" val="3536258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、バンブーファイバー 他</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サイズ：ケース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W54×H26×D207(mm)</a:t>
            </a:r>
            <a:r>
              <a:rPr lang="ja-JP" altLang="en-US" sz="900" dirty="0">
                <a:latin typeface="Meiryo UI" panose="020B0604030504040204" pitchFamily="50" charset="-128"/>
                <a:ea typeface="Meiryo UI" panose="020B0604030504040204" pitchFamily="50" charset="-128"/>
              </a:rPr>
              <a:t>、スプーン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組み立て時約</a:t>
            </a:r>
            <a:r>
              <a:rPr lang="en-US" altLang="ja-JP" sz="900" dirty="0">
                <a:latin typeface="Meiryo UI" panose="020B0604030504040204" pitchFamily="50" charset="-128"/>
                <a:ea typeface="Meiryo UI" panose="020B0604030504040204" pitchFamily="50" charset="-128"/>
              </a:rPr>
              <a:t>W31×H160(mm)</a:t>
            </a:r>
            <a:r>
              <a:rPr lang="ja-JP" altLang="en-US" sz="900" dirty="0">
                <a:latin typeface="Meiryo UI" panose="020B0604030504040204" pitchFamily="50" charset="-128"/>
                <a:ea typeface="Meiryo UI" panose="020B0604030504040204" pitchFamily="50" charset="-128"/>
              </a:rPr>
              <a:t>、フォーク</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W27×H154(mm)</a:t>
            </a:r>
            <a:r>
              <a:rPr lang="ja-JP" altLang="en-US" sz="900" dirty="0">
                <a:latin typeface="Meiryo UI" panose="020B0604030504040204" pitchFamily="50" charset="-128"/>
                <a:ea typeface="Meiryo UI" panose="020B0604030504040204" pitchFamily="50" charset="-128"/>
              </a:rPr>
              <a:t>、箸</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185(mm)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付属：取説付き</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袋</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スプーン、フォーク、お箸の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点をコンパクトに携帯できる、折りたたみ式のカトラリーセットです。繰り返し使用できるため地球環境に優しく、</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色のカラー展開から自由にお選びいただけます。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222A8FE-14AB-815C-C5B7-04AA4E485851}"/>
              </a:ext>
            </a:extLst>
          </p:cNvPr>
          <p:cNvPicPr>
            <a:picLocks noChangeAspect="1"/>
          </p:cNvPicPr>
          <p:nvPr/>
        </p:nvPicPr>
        <p:blipFill>
          <a:blip r:embed="rId5"/>
          <a:stretch>
            <a:fillRect/>
          </a:stretch>
        </p:blipFill>
        <p:spPr>
          <a:xfrm>
            <a:off x="686818" y="1411959"/>
            <a:ext cx="3560089" cy="3560089"/>
          </a:xfrm>
          <a:prstGeom prst="rect">
            <a:avLst/>
          </a:prstGeom>
        </p:spPr>
      </p:pic>
    </p:spTree>
    <p:extLst>
      <p:ext uri="{BB962C8B-B14F-4D97-AF65-F5344CB8AC3E}">
        <p14:creationId xmlns:p14="http://schemas.microsoft.com/office/powerpoint/2010/main" val="334185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アルミスマートボトル</a:t>
            </a:r>
            <a:r>
              <a:rPr lang="en-US" altLang="ja-JP" sz="2000" dirty="0">
                <a:solidFill>
                  <a:schemeClr val="bg1"/>
                </a:solidFill>
                <a:latin typeface="Meiryo UI" panose="020B0604030504040204" pitchFamily="34" charset="-128"/>
                <a:ea typeface="Meiryo UI" panose="020B0604030504040204" pitchFamily="34" charset="-128"/>
              </a:rPr>
              <a:t>600ml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素材：アルミ、</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φ65×H250mm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135g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軽量でスマートなアルミ製ボトル。容量</a:t>
            </a:r>
            <a:r>
              <a:rPr lang="en-US" altLang="ja-JP" sz="1600" dirty="0"/>
              <a:t>600ml</a:t>
            </a:r>
            <a:r>
              <a:rPr lang="ja-JP" altLang="en-US" sz="1600" dirty="0"/>
              <a:t>の指に掛けて持ちやすいキャップ構造で、普段使い用にはもちろん、アウトドアやスポーツ時の水分補給にもぴったりなサイズ感です。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5229E2-1661-B99B-65E7-07619A9A3EB8}"/>
              </a:ext>
            </a:extLst>
          </p:cNvPr>
          <p:cNvPicPr>
            <a:picLocks noChangeAspect="1"/>
          </p:cNvPicPr>
          <p:nvPr/>
        </p:nvPicPr>
        <p:blipFill>
          <a:blip r:embed="rId5"/>
          <a:stretch>
            <a:fillRect/>
          </a:stretch>
        </p:blipFill>
        <p:spPr>
          <a:xfrm>
            <a:off x="710718" y="1386102"/>
            <a:ext cx="3610747" cy="3610747"/>
          </a:xfrm>
          <a:prstGeom prst="rect">
            <a:avLst/>
          </a:prstGeom>
        </p:spPr>
      </p:pic>
    </p:spTree>
    <p:extLst>
      <p:ext uri="{BB962C8B-B14F-4D97-AF65-F5344CB8AC3E}">
        <p14:creationId xmlns:p14="http://schemas.microsoft.com/office/powerpoint/2010/main" val="272948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カトラリーセット麦わら入りタイプロング</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W57×H24×D210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スプーン／約</a:t>
            </a:r>
            <a:r>
              <a:rPr lang="en-US" altLang="ja-JP" sz="900" dirty="0">
                <a:latin typeface="Meiryo UI" panose="020B0604030504040204" pitchFamily="34" charset="-128"/>
                <a:ea typeface="Meiryo UI" panose="020B0604030504040204" pitchFamily="34" charset="-128"/>
              </a:rPr>
              <a:t>W42×H180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フォーク／約</a:t>
            </a:r>
            <a:r>
              <a:rPr lang="en-US" altLang="ja-JP" sz="900" dirty="0">
                <a:latin typeface="Meiryo UI" panose="020B0604030504040204" pitchFamily="34" charset="-128"/>
                <a:ea typeface="Meiryo UI" panose="020B0604030504040204" pitchFamily="34" charset="-128"/>
              </a:rPr>
              <a:t>W27×H175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箸／約</a:t>
            </a:r>
            <a:r>
              <a:rPr lang="en-US" altLang="ja-JP" sz="900" dirty="0">
                <a:latin typeface="Meiryo UI" panose="020B0604030504040204" pitchFamily="34" charset="-128"/>
                <a:ea typeface="Meiryo UI" panose="020B0604030504040204" pitchFamily="34" charset="-128"/>
              </a:rPr>
              <a:t>H188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本来破棄される麦わらを配合し、使用するプラスチック量を減らして作られたエコなカトラリーセットです。スプーン・フォーク・箸の</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点セットは、可愛いくすみカラー</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色からお選びいただけます。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29F533F1-48B3-455D-A831-8FDBAD232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500" y="1337926"/>
            <a:ext cx="3609744" cy="360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994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スタジアムクッション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20×185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80×320×50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優しいクッション素材でお尻をサポートしてくれる上、折りたたんでゴムバンドで留めればコンパクトに持ち運ぶことも出来る便利クッションです。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色のカラー展開でご用意いたしました。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210A9E8B-2F57-0F4E-8D5A-470D286D3FA2}"/>
              </a:ext>
            </a:extLst>
          </p:cNvPr>
          <p:cNvPicPr>
            <a:picLocks noChangeAspect="1"/>
          </p:cNvPicPr>
          <p:nvPr/>
        </p:nvPicPr>
        <p:blipFill>
          <a:blip r:embed="rId5"/>
          <a:stretch>
            <a:fillRect/>
          </a:stretch>
        </p:blipFill>
        <p:spPr>
          <a:xfrm>
            <a:off x="669360" y="1429710"/>
            <a:ext cx="3614699" cy="3557711"/>
          </a:xfrm>
          <a:prstGeom prst="rect">
            <a:avLst/>
          </a:prstGeom>
        </p:spPr>
      </p:pic>
    </p:spTree>
    <p:extLst>
      <p:ext uri="{BB962C8B-B14F-4D97-AF65-F5344CB8AC3E}">
        <p14:creationId xmlns:p14="http://schemas.microsoft.com/office/powerpoint/2010/main" val="3301773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8A4491D3-32F6-AE8B-779E-77EAF108F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88" y="1450761"/>
            <a:ext cx="3439488" cy="343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クリアタンクボトル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φ67×137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350ml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大きめのカットフルーツなども入れやすい寸胴タイプの</a:t>
            </a:r>
            <a:r>
              <a:rPr lang="en-US" altLang="ja-JP" sz="1600" dirty="0">
                <a:latin typeface="Meiryo UI" panose="020B0604030504040204" pitchFamily="34" charset="-128"/>
                <a:ea typeface="Meiryo UI" panose="020B0604030504040204" pitchFamily="34" charset="-128"/>
              </a:rPr>
              <a:t>350ml</a:t>
            </a:r>
            <a:r>
              <a:rPr lang="ja-JP" altLang="en-US" sz="1600">
                <a:latin typeface="Meiryo UI" panose="020B0604030504040204" pitchFamily="34" charset="-128"/>
                <a:ea typeface="Meiryo UI" panose="020B0604030504040204" pitchFamily="34" charset="-128"/>
              </a:rPr>
              <a:t>クリアボトルです。カラーバリエーションも全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色と豊富ですので、名入れするオリジナルデザイン等に合わせてお選びください。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110BD61-4F39-DFEC-2858-8557B1E6A177}"/>
              </a:ext>
            </a:extLst>
          </p:cNvPr>
          <p:cNvPicPr>
            <a:picLocks noChangeAspect="1"/>
          </p:cNvPicPr>
          <p:nvPr/>
        </p:nvPicPr>
        <p:blipFill>
          <a:blip r:embed="rId5"/>
          <a:stretch>
            <a:fillRect/>
          </a:stretch>
        </p:blipFill>
        <p:spPr>
          <a:xfrm>
            <a:off x="746277" y="1448733"/>
            <a:ext cx="3560089" cy="3560089"/>
          </a:xfrm>
          <a:prstGeom prst="rect">
            <a:avLst/>
          </a:prstGeom>
        </p:spPr>
      </p:pic>
    </p:spTree>
    <p:extLst>
      <p:ext uri="{BB962C8B-B14F-4D97-AF65-F5344CB8AC3E}">
        <p14:creationId xmlns:p14="http://schemas.microsoft.com/office/powerpoint/2010/main" val="2834564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涼感マフラータオル</a:t>
            </a:r>
            <a:r>
              <a:rPr kumimoji="1" lang="en-US" sz="2000" b="0" i="0" u="none" strike="noStrike" kern="1200" cap="none" spc="-1" normalizeH="0" baseline="0" noProof="0">
                <a:ln>
                  <a:noFill/>
                </a:ln>
                <a:solidFill>
                  <a:srgbClr val="FFFFFF"/>
                </a:solidFill>
                <a:effectLst/>
                <a:uLnTx/>
                <a:uFillTx/>
                <a:latin typeface="Meiryo UI"/>
                <a:ea typeface="Meiryo UI"/>
              </a:rPr>
              <a:t>(</a:t>
            </a:r>
            <a:r>
              <a:rPr kumimoji="1" lang="ja-JP" altLang="en-US" sz="2000" b="0" i="0" u="none" strike="noStrike" kern="1200" cap="none" spc="-1" normalizeH="0" baseline="0" noProof="0">
                <a:ln>
                  <a:noFill/>
                </a:ln>
                <a:solidFill>
                  <a:srgbClr val="FFFFFF"/>
                </a:solidFill>
                <a:effectLst/>
                <a:uLnTx/>
                <a:uFillTx/>
                <a:latin typeface="Meiryo UI"/>
                <a:ea typeface="Meiryo UI"/>
              </a:rPr>
              <a:t>巾着付</a:t>
            </a:r>
            <a:r>
              <a:rPr kumimoji="1" lang="en-US" sz="2000" b="0" i="0" u="none" strike="noStrike" kern="1200" cap="none" spc="-1" normalizeH="0" baseline="0" noProof="0">
                <a:ln>
                  <a:noFill/>
                </a:ln>
                <a:solidFill>
                  <a:srgbClr val="FFFFFF"/>
                </a:solidFill>
                <a:effectLst/>
                <a:uLnTx/>
                <a:uFillTx/>
                <a:latin typeface="Meiryo UI"/>
                <a:ea typeface="Meiryo UI"/>
              </a:rPr>
              <a:t>)</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材：タオル/</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：タオル</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900×200mm</a:t>
            </a:r>
            <a:r>
              <a:rPr kumimoji="1" lang="en-US" altLang="ja-JP"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本体</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95×137mm</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底面</a:t>
            </a:r>
            <a:r>
              <a:rPr kumimoji="1" lang="en-US" sz="900" b="0" i="0" u="none" strike="noStrike" kern="1200" cap="none" spc="-1" normalizeH="0" baseline="0" noProof="0">
                <a:ln>
                  <a:noFill/>
                </a:ln>
                <a:solidFill>
                  <a:srgbClr val="000000"/>
                </a:solidFill>
                <a:effectLst/>
                <a:uLnTx/>
                <a:uFillTx/>
                <a:latin typeface="Meiryo UI"/>
                <a:ea typeface="Meiryo UI"/>
              </a:rPr>
              <a:t>)/φ57mm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（包装形態：</a:t>
            </a:r>
            <a:r>
              <a:rPr kumimoji="1" lang="en-US" sz="900" b="0" i="0" u="none" strike="noStrike" kern="1200" cap="none" spc="-1" normalizeH="0" baseline="0" noProof="0">
                <a:ln>
                  <a:noFill/>
                </a:ln>
                <a:solidFill>
                  <a:srgbClr val="000000"/>
                </a:solidFill>
                <a:effectLst/>
                <a:uLnTx/>
                <a:uFillTx/>
                <a:latin typeface="Meiryo UI"/>
                <a:ea typeface="Meiryo UI"/>
              </a:rPr>
              <a:t>OPP</a:t>
            </a:r>
            <a:r>
              <a:rPr kumimoji="1" lang="ja-JP" altLang="en-US" sz="900" b="0" i="0" u="none" strike="noStrike" kern="1200" cap="none" spc="-1" normalizeH="0" baseline="0" noProof="0">
                <a:ln>
                  <a:noFill/>
                </a:ln>
                <a:solidFill>
                  <a:srgbClr val="000000"/>
                </a:solidFill>
                <a:effectLst/>
                <a:uLnTx/>
                <a:uFillTx/>
                <a:latin typeface="Meiryo UI"/>
                <a:ea typeface="Meiryo UI"/>
              </a:rPr>
              <a:t>袋</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濡らして絞ればヒンヤリと心地良い量感を与えてくれるマフラータオルは、夏場の屋外フェスから現場作業まで、幅広いシーンで利用可能です。</a:t>
            </a:r>
            <a:endParaRPr kumimoji="1" lang="en-US" sz="1600" b="0" i="0" u="none" strike="noStrike" kern="1200" cap="none" spc="-1" normalizeH="0" baseline="0" noProof="0">
              <a:ln>
                <a:noFill/>
              </a:ln>
              <a:solidFill>
                <a:prstClr val="black"/>
              </a:solidFill>
              <a:effectLst/>
              <a:uLnTx/>
              <a:uFillTx/>
              <a:latin typeface="Arial"/>
            </a:endParaRPr>
          </a:p>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専用巾着付きで持ち歩くのにもとっても便利！</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730080" y="1450080"/>
            <a:ext cx="3409920" cy="340992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メッシュマイバッグ</a:t>
            </a:r>
            <a:r>
              <a:rPr lang="en-US" altLang="ja-JP" sz="2000" dirty="0">
                <a:solidFill>
                  <a:schemeClr val="bg1"/>
                </a:solidFill>
                <a:latin typeface="Meiryo UI" panose="020B0604030504040204" pitchFamily="34" charset="-128"/>
                <a:ea typeface="Meiryo UI" panose="020B0604030504040204" pitchFamily="34" charset="-128"/>
              </a:rPr>
              <a:t>S </a:t>
            </a:r>
            <a:r>
              <a:rPr lang="ja-JP" altLang="en-US" sz="2000" dirty="0">
                <a:solidFill>
                  <a:schemeClr val="bg1"/>
                </a:solidFill>
                <a:latin typeface="Meiryo UI" panose="020B0604030504040204" pitchFamily="34" charset="-128"/>
                <a:ea typeface="Meiryo UI" panose="020B0604030504040204" pitchFamily="34" charset="-128"/>
              </a:rPr>
              <a:t>ブラック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素材：本体／ポリエステル</a:t>
            </a:r>
          </a:p>
          <a:p>
            <a:r>
              <a:rPr lang="ja-JP" altLang="en-US" sz="900" dirty="0">
                <a:latin typeface="Meiryo UI" panose="020B0604030504040204" pitchFamily="34" charset="-128"/>
                <a:ea typeface="Meiryo UI" panose="020B0604030504040204" pitchFamily="34" charset="-128"/>
              </a:rPr>
              <a:t>サイズ：使用時：Ｗ</a:t>
            </a:r>
            <a:r>
              <a:rPr lang="en-US" altLang="ja-JP" sz="900" dirty="0">
                <a:latin typeface="Meiryo UI" panose="020B0604030504040204" pitchFamily="34" charset="-128"/>
                <a:ea typeface="Meiryo UI" panose="020B0604030504040204" pitchFamily="34" charset="-128"/>
              </a:rPr>
              <a:t>31cm×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57cm×</a:t>
            </a:r>
            <a:r>
              <a:rPr lang="ja-JP" altLang="en-US" sz="900" dirty="0">
                <a:latin typeface="Meiryo UI" panose="020B0604030504040204" pitchFamily="34" charset="-128"/>
                <a:ea typeface="Meiryo UI" panose="020B0604030504040204" pitchFamily="34" charset="-128"/>
              </a:rPr>
              <a:t>Ｄ</a:t>
            </a:r>
            <a:r>
              <a:rPr lang="en-US" altLang="ja-JP" sz="900" dirty="0">
                <a:latin typeface="Meiryo UI" panose="020B0604030504040204" pitchFamily="34" charset="-128"/>
                <a:ea typeface="Meiryo UI" panose="020B0604030504040204" pitchFamily="34" charset="-128"/>
              </a:rPr>
              <a:t>12cm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W14cm×H12cm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畳んで内ポケットに収納できる、通気性抜群のメッシュマイバッグ。お買い物バッグとしてはもちろん、お家で収納用としても使えます。濡れたものを収納して、そのまま水洗い＆乾燥が可能です。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A3972172-D66D-5626-0C88-B537E1069F9B}"/>
              </a:ext>
            </a:extLst>
          </p:cNvPr>
          <p:cNvPicPr>
            <a:picLocks noChangeAspect="1"/>
          </p:cNvPicPr>
          <p:nvPr/>
        </p:nvPicPr>
        <p:blipFill>
          <a:blip r:embed="rId5"/>
          <a:stretch>
            <a:fillRect/>
          </a:stretch>
        </p:blipFill>
        <p:spPr>
          <a:xfrm>
            <a:off x="675584" y="1390542"/>
            <a:ext cx="3656402" cy="3656402"/>
          </a:xfrm>
          <a:prstGeom prst="rect">
            <a:avLst/>
          </a:prstGeom>
        </p:spPr>
      </p:pic>
    </p:spTree>
    <p:extLst>
      <p:ext uri="{BB962C8B-B14F-4D97-AF65-F5344CB8AC3E}">
        <p14:creationId xmlns:p14="http://schemas.microsoft.com/office/powerpoint/2010/main" val="861895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スリムボトル</a:t>
            </a:r>
            <a:r>
              <a:rPr lang="en-US" altLang="ja-JP" sz="2000" dirty="0">
                <a:solidFill>
                  <a:schemeClr val="bg1"/>
                </a:solidFill>
                <a:latin typeface="Meiryo UI" panose="020B0604030504040204" pitchFamily="34" charset="-128"/>
                <a:ea typeface="Meiryo UI" panose="020B0604030504040204" pitchFamily="34" charset="-128"/>
              </a:rPr>
              <a:t>220ml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ブルー・グリーン・シルバー</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φ44×189mm </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,48×48×195mm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カバンに収納しても場所を取らないスリムで小柄な</a:t>
            </a:r>
            <a:r>
              <a:rPr lang="en-US" altLang="ja-JP" sz="1600" dirty="0"/>
              <a:t>220ml</a:t>
            </a:r>
            <a:r>
              <a:rPr lang="ja-JP" altLang="en-US" sz="1600" dirty="0"/>
              <a:t>アルミボトル。カラナビ付きでバッグなどにも取り付け可能。名入れをすれば物販・ノベルティ用のオリジナルボトルを製作できます。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54A527E6-E46F-E47E-3D6F-9094F978C809}"/>
              </a:ext>
            </a:extLst>
          </p:cNvPr>
          <p:cNvPicPr>
            <a:picLocks noChangeAspect="1"/>
          </p:cNvPicPr>
          <p:nvPr/>
        </p:nvPicPr>
        <p:blipFill>
          <a:blip r:embed="rId5"/>
          <a:stretch>
            <a:fillRect/>
          </a:stretch>
        </p:blipFill>
        <p:spPr>
          <a:xfrm>
            <a:off x="747766" y="1371901"/>
            <a:ext cx="3610731" cy="3610731"/>
          </a:xfrm>
          <a:prstGeom prst="rect">
            <a:avLst/>
          </a:prstGeom>
        </p:spPr>
      </p:pic>
    </p:spTree>
    <p:extLst>
      <p:ext uri="{BB962C8B-B14F-4D97-AF65-F5344CB8AC3E}">
        <p14:creationId xmlns:p14="http://schemas.microsoft.com/office/powerpoint/2010/main" val="4073149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ウォッシャブルスムーストート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コットンのような質感の上質なポリエステル素材を使用したミニサイズのトートです。丸洗い出来る上に撥水性にも優れているため使い勝手も抜群。オリジナル名入れも格安で承ります。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785413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3ECC511-B436-FF5A-536B-6417986EA1B4}"/>
              </a:ext>
            </a:extLst>
          </p:cNvPr>
          <p:cNvPicPr>
            <a:picLocks noChangeAspect="1"/>
          </p:cNvPicPr>
          <p:nvPr/>
        </p:nvPicPr>
        <p:blipFill>
          <a:blip r:embed="rId5"/>
          <a:stretch>
            <a:fillRect/>
          </a:stretch>
        </p:blipFill>
        <p:spPr>
          <a:xfrm>
            <a:off x="698026" y="1392555"/>
            <a:ext cx="3586034" cy="3586034"/>
          </a:xfrm>
          <a:prstGeom prst="rect">
            <a:avLst/>
          </a:prstGeom>
        </p:spPr>
      </p:pic>
    </p:spTree>
    <p:extLst>
      <p:ext uri="{BB962C8B-B14F-4D97-AF65-F5344CB8AC3E}">
        <p14:creationId xmlns:p14="http://schemas.microsoft.com/office/powerpoint/2010/main" val="139276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W600×H600㎜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物を包んで持ち運んだり収納したりと、多用途で繰り返し使える風呂敷は、環境に優しいエコアイテムとして再び注目が集まっています。名入れをすれば、ノベルティにも物販品にも活用できます。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1F3A08D5-487E-77C5-4661-F209F9A04E3A}"/>
              </a:ext>
            </a:extLst>
          </p:cNvPr>
          <p:cNvPicPr>
            <a:picLocks noChangeAspect="1"/>
          </p:cNvPicPr>
          <p:nvPr/>
        </p:nvPicPr>
        <p:blipFill>
          <a:blip r:embed="rId5"/>
          <a:stretch>
            <a:fillRect/>
          </a:stretch>
        </p:blipFill>
        <p:spPr>
          <a:xfrm>
            <a:off x="647688" y="1332187"/>
            <a:ext cx="3702925" cy="3702925"/>
          </a:xfrm>
          <a:prstGeom prst="rect">
            <a:avLst/>
          </a:prstGeom>
        </p:spPr>
      </p:pic>
    </p:spTree>
    <p:extLst>
      <p:ext uri="{BB962C8B-B14F-4D97-AF65-F5344CB8AC3E}">
        <p14:creationId xmlns:p14="http://schemas.microsoft.com/office/powerpoint/2010/main" val="3150864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オリジナル手ぬぐい（反応染め）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備考：印刷：反応染め　１色　塗り</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％以内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綿</a:t>
            </a:r>
            <a:r>
              <a:rPr lang="en-US" altLang="ja-JP" sz="1600" dirty="0"/>
              <a:t>100%</a:t>
            </a:r>
            <a:r>
              <a:rPr lang="ja-JP" altLang="en-US" sz="1600" dirty="0"/>
              <a:t>素材で柔らかい風合いの本格的な反応染め手ぬぐい。インクがしっかり生地を通り抜けるので、裏も表も同じ様にキレイなプリントに仕上ります。展示会やイベントノベルティに人気です。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7E8BB79-6167-2AD0-B92F-0E79396C6004}"/>
              </a:ext>
            </a:extLst>
          </p:cNvPr>
          <p:cNvPicPr>
            <a:picLocks noChangeAspect="1"/>
          </p:cNvPicPr>
          <p:nvPr/>
        </p:nvPicPr>
        <p:blipFill>
          <a:blip r:embed="rId5"/>
          <a:stretch>
            <a:fillRect/>
          </a:stretch>
        </p:blipFill>
        <p:spPr>
          <a:xfrm>
            <a:off x="732317" y="1427331"/>
            <a:ext cx="3560090" cy="3560090"/>
          </a:xfrm>
          <a:prstGeom prst="rect">
            <a:avLst/>
          </a:prstGeom>
        </p:spPr>
      </p:pic>
    </p:spTree>
    <p:extLst>
      <p:ext uri="{BB962C8B-B14F-4D97-AF65-F5344CB8AC3E}">
        <p14:creationId xmlns:p14="http://schemas.microsoft.com/office/powerpoint/2010/main" val="3530744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ナイロンランドリーバッグ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11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530mm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背負えて両手を自由にさせられることから部活やサークルのオリジナルグッズ用としても人気の高い、ナップサック型のランドリーバッグ。ナイロン素材のため軽くて丈夫で発色の良さも魅力です。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4DC8378F-3988-AAE0-6F76-1BDEA405EF04}"/>
              </a:ext>
            </a:extLst>
          </p:cNvPr>
          <p:cNvPicPr>
            <a:picLocks noChangeAspect="1"/>
          </p:cNvPicPr>
          <p:nvPr/>
        </p:nvPicPr>
        <p:blipFill>
          <a:blip r:embed="rId5"/>
          <a:stretch>
            <a:fillRect/>
          </a:stretch>
        </p:blipFill>
        <p:spPr>
          <a:xfrm>
            <a:off x="691255" y="1349332"/>
            <a:ext cx="3692086" cy="3692086"/>
          </a:xfrm>
          <a:prstGeom prst="rect">
            <a:avLst/>
          </a:prstGeom>
        </p:spPr>
      </p:pic>
    </p:spTree>
    <p:extLst>
      <p:ext uri="{BB962C8B-B14F-4D97-AF65-F5344CB8AC3E}">
        <p14:creationId xmlns:p14="http://schemas.microsoft.com/office/powerpoint/2010/main" val="364143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4DA01DA-CDC5-0A90-851B-57F7953F7366}"/>
              </a:ext>
            </a:extLst>
          </p:cNvPr>
          <p:cNvPicPr>
            <a:picLocks noChangeAspect="1"/>
          </p:cNvPicPr>
          <p:nvPr/>
        </p:nvPicPr>
        <p:blipFill>
          <a:blip r:embed="rId5"/>
          <a:stretch>
            <a:fillRect/>
          </a:stretch>
        </p:blipFill>
        <p:spPr>
          <a:xfrm>
            <a:off x="736471" y="1467381"/>
            <a:ext cx="3536607" cy="353660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エコでクールなミストファン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POM</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90×38×190mm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備考：本体・給水ボトル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給水ボトル付きで水を入れればファンと一緒にミストを噴射することもでき、暑い夏には非常に役立つハンディファンです。夏の屋外イベントにおけるグッズ用等には特におすすめです。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334F275D-6050-C65F-8555-F1CFDF9E02F6}"/>
              </a:ext>
            </a:extLst>
          </p:cNvPr>
          <p:cNvPicPr>
            <a:picLocks noChangeAspect="1"/>
          </p:cNvPicPr>
          <p:nvPr/>
        </p:nvPicPr>
        <p:blipFill>
          <a:blip r:embed="rId5"/>
          <a:stretch>
            <a:fillRect/>
          </a:stretch>
        </p:blipFill>
        <p:spPr>
          <a:xfrm>
            <a:off x="723242" y="1350025"/>
            <a:ext cx="3651841" cy="3651841"/>
          </a:xfrm>
          <a:prstGeom prst="rect">
            <a:avLst/>
          </a:prstGeom>
        </p:spPr>
      </p:pic>
    </p:spTree>
    <p:extLst>
      <p:ext uri="{BB962C8B-B14F-4D97-AF65-F5344CB8AC3E}">
        <p14:creationId xmlns:p14="http://schemas.microsoft.com/office/powerpoint/2010/main" val="2626837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布貼りの扇面の片面にインクジェットでフルカラーのプリントが可能です。他とは違う、個性的な見た目で独自性の高いノベルティ用オリジナル扇子を作りたい方にオススメです。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4E8CC84-B6EC-2B81-0866-6902B0059EA2}"/>
              </a:ext>
            </a:extLst>
          </p:cNvPr>
          <p:cNvPicPr>
            <a:picLocks noChangeAspect="1"/>
          </p:cNvPicPr>
          <p:nvPr/>
        </p:nvPicPr>
        <p:blipFill>
          <a:blip r:embed="rId5"/>
          <a:stretch>
            <a:fillRect/>
          </a:stretch>
        </p:blipFill>
        <p:spPr>
          <a:xfrm>
            <a:off x="647263" y="1348300"/>
            <a:ext cx="3681456" cy="3681456"/>
          </a:xfrm>
          <a:prstGeom prst="rect">
            <a:avLst/>
          </a:prstGeom>
        </p:spPr>
      </p:pic>
    </p:spTree>
    <p:extLst>
      <p:ext uri="{BB962C8B-B14F-4D97-AF65-F5344CB8AC3E}">
        <p14:creationId xmlns:p14="http://schemas.microsoft.com/office/powerpoint/2010/main" val="1021105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ナイロンシューズバッグ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ナイロン</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340×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430mm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a:t>
            </a:r>
            <a:r>
              <a:rPr lang="en-US" altLang="ja-JP" sz="900" dirty="0">
                <a:latin typeface="Meiryo UI" panose="020B0604030504040204" pitchFamily="34" charset="-128"/>
                <a:ea typeface="Meiryo UI" panose="020B0604030504040204" pitchFamily="34" charset="-128"/>
              </a:rPr>
              <a:t>11</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部活やサークルのオリジナルグッズ用として人気の高いシューズバッグです。ナイロン素材のため軽量で丈夫な上、発色の良いカラーはバリエーションも豊富で、名入れデザインに合わせて選択可能。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0C138E9-73BF-7577-0EB3-A38CD6B0F82A}"/>
              </a:ext>
            </a:extLst>
          </p:cNvPr>
          <p:cNvPicPr>
            <a:picLocks noChangeAspect="1"/>
          </p:cNvPicPr>
          <p:nvPr/>
        </p:nvPicPr>
        <p:blipFill>
          <a:blip r:embed="rId5"/>
          <a:stretch>
            <a:fillRect/>
          </a:stretch>
        </p:blipFill>
        <p:spPr>
          <a:xfrm>
            <a:off x="685801" y="1390460"/>
            <a:ext cx="3560089" cy="3560089"/>
          </a:xfrm>
          <a:prstGeom prst="rect">
            <a:avLst/>
          </a:prstGeom>
        </p:spPr>
      </p:pic>
    </p:spTree>
    <p:extLst>
      <p:ext uri="{BB962C8B-B14F-4D97-AF65-F5344CB8AC3E}">
        <p14:creationId xmlns:p14="http://schemas.microsoft.com/office/powerpoint/2010/main" val="965267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フレームスクエアボトル</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105408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   材：</a:t>
            </a:r>
            <a:r>
              <a:rPr kumimoji="1" lang="en-US" sz="900" b="0" i="0" u="none" strike="noStrike" kern="1200" cap="none" spc="-1" normalizeH="0" baseline="0" noProof="0">
                <a:ln>
                  <a:noFill/>
                </a:ln>
                <a:solidFill>
                  <a:srgbClr val="000000"/>
                </a:solidFill>
                <a:effectLst/>
                <a:uLnTx/>
                <a:uFillTx/>
                <a:latin typeface="Meiryo UI"/>
                <a:ea typeface="Meiryo UI"/>
              </a:rPr>
              <a:t>PETg</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PP</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シリコーンゴム</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7"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80×177×42mm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容　 量：</a:t>
            </a:r>
            <a:r>
              <a:rPr kumimoji="1" lang="en-US" sz="900" b="0" i="0" u="none" strike="noStrike" kern="1200" cap="none" spc="-1" normalizeH="0" baseline="0" noProof="0">
                <a:ln>
                  <a:noFill/>
                </a:ln>
                <a:solidFill>
                  <a:srgbClr val="000000"/>
                </a:solidFill>
                <a:effectLst/>
                <a:uLnTx/>
                <a:uFillTx/>
                <a:latin typeface="Meiryo UI"/>
                <a:ea typeface="Meiryo UI"/>
              </a:rPr>
              <a:t>380ml</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機　 能：本体耐熱温度</a:t>
            </a:r>
            <a:r>
              <a:rPr kumimoji="1" lang="en-US" sz="900" b="0" i="0" u="none" strike="noStrike" kern="1200" cap="none" spc="-1" normalizeH="0" baseline="0" noProof="0">
                <a:ln>
                  <a:noFill/>
                </a:ln>
                <a:solidFill>
                  <a:srgbClr val="000000"/>
                </a:solidFill>
                <a:effectLst/>
                <a:uLnTx/>
                <a:uFillTx/>
                <a:latin typeface="Meiryo UI"/>
                <a:ea typeface="Meiryo UI"/>
              </a:rPr>
              <a:t>60℃</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紙箱面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考：食品衛生検査済</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ブラック、ホワイト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6167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香水瓶のようなスタイリッシュなデザインがとても格好良いボトルです。かばんの中に入れて持ち運ぶのも便利なため、イベントやキャンペーンのノベルティグッズとしてもおすすめです。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3" name="図 2">
            <a:extLst>
              <a:ext uri="{FF2B5EF4-FFF2-40B4-BE49-F238E27FC236}">
                <a16:creationId xmlns:a16="http://schemas.microsoft.com/office/drawing/2014/main" id="{B28AB77C-6109-DC05-0E94-B892EB0E49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812" y="1388172"/>
            <a:ext cx="3594588" cy="359458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保冷ボトルホルダー ショルダー付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φ80×H195(mm)</a:t>
            </a:r>
            <a:r>
              <a:rPr lang="ja-JP" altLang="en-US" sz="900" b="0" i="0" dirty="0">
                <a:solidFill>
                  <a:srgbClr val="333333"/>
                </a:solidFill>
                <a:effectLst/>
                <a:latin typeface="-apple-system"/>
              </a:rPr>
              <a:t>・ショルダー部分</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20×1400(mm)(</a:t>
            </a:r>
            <a:r>
              <a:rPr lang="ja-JP" altLang="en-US" sz="900" b="0" i="0" dirty="0">
                <a:solidFill>
                  <a:srgbClr val="333333"/>
                </a:solidFill>
                <a:effectLst/>
                <a:latin typeface="-apple-system"/>
              </a:rPr>
              <a:t>最大</a:t>
            </a:r>
            <a:r>
              <a:rPr lang="en-US" altLang="ja-JP"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優れた保冷機能とショルダー紐がついているためアウトドアシーンなどでは特に便利なボトルホルダーです。ミルキーベージュとインクブラックの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色バリエーションから選択可能です。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2505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クリアマリンボトル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PET､PP､</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Φ71×198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考：クリアブルー・クリアレッド・クリア・クリアブラック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スポーツ系やアウトドア系のイベント、もしくはキャンペーンのノベルティグッズとして人気の高い、カラビナ付きのクリアボトル。軽量なため持ち運びも容易ですので二次的な広告効果も期待大！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6CE5EB-EE92-B645-AAFA-8A2CB595048A}"/>
              </a:ext>
            </a:extLst>
          </p:cNvPr>
          <p:cNvPicPr>
            <a:picLocks noChangeAspect="1"/>
          </p:cNvPicPr>
          <p:nvPr/>
        </p:nvPicPr>
        <p:blipFill>
          <a:blip r:embed="rId5"/>
          <a:stretch>
            <a:fillRect/>
          </a:stretch>
        </p:blipFill>
        <p:spPr>
          <a:xfrm>
            <a:off x="392837" y="1596069"/>
            <a:ext cx="4193888" cy="3395052"/>
          </a:xfrm>
          <a:prstGeom prst="rect">
            <a:avLst/>
          </a:prstGeom>
        </p:spPr>
      </p:pic>
    </p:spTree>
    <p:extLst>
      <p:ext uri="{BB962C8B-B14F-4D97-AF65-F5344CB8AC3E}">
        <p14:creationId xmlns:p14="http://schemas.microsoft.com/office/powerpoint/2010/main" val="15537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フローズンネックリング </a:t>
            </a:r>
            <a:r>
              <a:rPr lang="en-US" altLang="ja-JP" sz="2000" dirty="0">
                <a:solidFill>
                  <a:schemeClr val="bg1"/>
                </a:solidFill>
                <a:latin typeface="Meiryo UI" panose="020B0604030504040204" pitchFamily="34" charset="-128"/>
                <a:ea typeface="Meiryo UI" panose="020B0604030504040204" pitchFamily="34" charset="-128"/>
              </a:rPr>
              <a:t>M</a:t>
            </a:r>
            <a:r>
              <a:rPr lang="ja-JP" altLang="en-US" sz="2000" dirty="0">
                <a:solidFill>
                  <a:schemeClr val="bg1"/>
                </a:solidFill>
                <a:latin typeface="Meiryo UI" panose="020B0604030504040204" pitchFamily="34" charset="-128"/>
                <a:ea typeface="Meiryo UI" panose="020B0604030504040204" pitchFamily="34" charset="-128"/>
              </a:rPr>
              <a:t>サイズ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PCM</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140×140×20mm</a:t>
            </a:r>
            <a:r>
              <a:rPr lang="ja-JP" altLang="en-US" sz="900" dirty="0">
                <a:latin typeface="Meiryo UI" panose="020B0604030504040204" pitchFamily="34" charset="-128"/>
                <a:ea typeface="Meiryo UI" panose="020B0604030504040204" pitchFamily="34" charset="-128"/>
              </a:rPr>
              <a:t>リング内周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330?350mm(</a:t>
            </a:r>
            <a:r>
              <a:rPr lang="ja-JP" altLang="en-US" sz="900" dirty="0">
                <a:latin typeface="Meiryo UI" panose="020B0604030504040204" pitchFamily="34" charset="-128"/>
                <a:ea typeface="Meiryo UI" panose="020B0604030504040204" pitchFamily="34" charset="-128"/>
              </a:rPr>
              <a:t>女性・こども推奨サイズ</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包装：ジッパーケース入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繰り返し何度も使える、フローズンネックリングの</a:t>
            </a:r>
            <a:r>
              <a:rPr lang="en-US" altLang="ja-JP" sz="1600" dirty="0"/>
              <a:t>M</a:t>
            </a:r>
            <a:r>
              <a:rPr lang="ja-JP" altLang="en-US" sz="1600" dirty="0"/>
              <a:t>サイズ。</a:t>
            </a:r>
            <a:r>
              <a:rPr lang="en-US" altLang="ja-JP" sz="1600" dirty="0"/>
              <a:t>28</a:t>
            </a:r>
            <a:r>
              <a:rPr lang="ja-JP" altLang="en-US" sz="1600" dirty="0"/>
              <a:t>度以下で自然に凍結し、装着すれば首元が冷えて全身の熱もクールダウン！夏の熱中症対策にオススメのノベルティグッズです。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4F046D3A-004D-02D5-7FA5-939032987412}"/>
              </a:ext>
            </a:extLst>
          </p:cNvPr>
          <p:cNvPicPr>
            <a:picLocks noChangeAspect="1"/>
          </p:cNvPicPr>
          <p:nvPr/>
        </p:nvPicPr>
        <p:blipFill>
          <a:blip r:embed="rId5"/>
          <a:stretch>
            <a:fillRect/>
          </a:stretch>
        </p:blipFill>
        <p:spPr>
          <a:xfrm>
            <a:off x="641414" y="1371901"/>
            <a:ext cx="3642646" cy="3642646"/>
          </a:xfrm>
          <a:prstGeom prst="rect">
            <a:avLst/>
          </a:prstGeom>
        </p:spPr>
      </p:pic>
    </p:spTree>
    <p:extLst>
      <p:ext uri="{BB962C8B-B14F-4D97-AF65-F5344CB8AC3E}">
        <p14:creationId xmlns:p14="http://schemas.microsoft.com/office/powerpoint/2010/main" val="2791108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ハンズフリーファン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樹脂・ポリプロピレン・ナイロン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80×30×120mm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単三</a:t>
            </a:r>
            <a:r>
              <a:rPr lang="en-US" altLang="zh-TW" sz="900" b="0" i="0" dirty="0">
                <a:solidFill>
                  <a:srgbClr val="333333"/>
                </a:solidFill>
                <a:effectLst/>
                <a:latin typeface="-apple-system"/>
              </a:rPr>
              <a:t>×2(</a:t>
            </a:r>
            <a:r>
              <a:rPr lang="zh-TW" altLang="en-US" sz="900" b="0" i="0" dirty="0">
                <a:solidFill>
                  <a:srgbClr val="333333"/>
                </a:solidFill>
                <a:effectLst/>
                <a:latin typeface="-apple-system"/>
              </a:rPr>
              <a:t>別売</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首から下げて持ち歩くことも、卓上で使用することもでき、ハンズフリーで利用可能な便利なミニファンです。暑い夏のイベントやキャンペーンのノベルティ用などにもおすすめです。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57620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折りたたみシリコン保存容器 大小</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個組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素材：シリコン・</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サイズ：大</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:65×165×108mm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:30×165×108mm</a:t>
            </a:r>
            <a:r>
              <a:rPr lang="ja-JP" altLang="en-US" sz="900" dirty="0">
                <a:latin typeface="Meiryo UI" panose="020B0604030504040204" pitchFamily="34" charset="-128"/>
                <a:ea typeface="Meiryo UI" panose="020B0604030504040204" pitchFamily="34" charset="-128"/>
              </a:rPr>
              <a:t>、小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:65×132×97mm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:30×132×97mm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大・小、容量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大</a:t>
            </a:r>
            <a:r>
              <a:rPr lang="en-US" altLang="ja-JP" sz="900" dirty="0">
                <a:latin typeface="Meiryo UI" panose="020B0604030504040204" pitchFamily="34" charset="-128"/>
                <a:ea typeface="Meiryo UI" panose="020B0604030504040204" pitchFamily="34" charset="-128"/>
              </a:rPr>
              <a:t>:550ml</a:t>
            </a:r>
            <a:r>
              <a:rPr lang="ja-JP" altLang="en-US" sz="900" dirty="0">
                <a:latin typeface="Meiryo UI" panose="020B0604030504040204" pitchFamily="34" charset="-128"/>
                <a:ea typeface="Meiryo UI" panose="020B0604030504040204" pitchFamily="34" charset="-128"/>
              </a:rPr>
              <a:t>・小</a:t>
            </a:r>
            <a:r>
              <a:rPr lang="en-US" altLang="ja-JP" sz="900" dirty="0">
                <a:latin typeface="Meiryo UI" panose="020B0604030504040204" pitchFamily="34" charset="-128"/>
                <a:ea typeface="Meiryo UI" panose="020B0604030504040204" pitchFamily="34" charset="-128"/>
              </a:rPr>
              <a:t>:350ml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平たくコンパクトに折りたたむことが可能なため、収納時に邪魔にならない</a:t>
            </a:r>
            <a:r>
              <a:rPr lang="en-US" altLang="ja-JP" sz="1600" dirty="0"/>
              <a:t>550ml</a:t>
            </a:r>
            <a:r>
              <a:rPr lang="ja-JP" altLang="en-US" sz="1600" dirty="0"/>
              <a:t>と</a:t>
            </a:r>
            <a:r>
              <a:rPr lang="en-US" altLang="ja-JP" sz="1600" dirty="0"/>
              <a:t>350ml</a:t>
            </a:r>
            <a:r>
              <a:rPr lang="ja-JP" altLang="en-US" sz="1600" dirty="0"/>
              <a:t>サイズの保存容器</a:t>
            </a:r>
            <a:r>
              <a:rPr lang="en-US" altLang="ja-JP" sz="1600" dirty="0"/>
              <a:t>2</a:t>
            </a:r>
            <a:r>
              <a:rPr lang="ja-JP" altLang="en-US" sz="1600" dirty="0"/>
              <a:t>個セット。冷凍保存も電子レンジも対応しており実用的なアイテムです。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261D7798-7129-0416-6518-6A5911D9811D}"/>
              </a:ext>
            </a:extLst>
          </p:cNvPr>
          <p:cNvPicPr>
            <a:picLocks noChangeAspect="1"/>
          </p:cNvPicPr>
          <p:nvPr/>
        </p:nvPicPr>
        <p:blipFill>
          <a:blip r:embed="rId5"/>
          <a:stretch>
            <a:fillRect/>
          </a:stretch>
        </p:blipFill>
        <p:spPr>
          <a:xfrm>
            <a:off x="709624" y="1414617"/>
            <a:ext cx="3615139" cy="3615139"/>
          </a:xfrm>
          <a:prstGeom prst="rect">
            <a:avLst/>
          </a:prstGeom>
        </p:spPr>
      </p:pic>
    </p:spTree>
    <p:extLst>
      <p:ext uri="{BB962C8B-B14F-4D97-AF65-F5344CB8AC3E}">
        <p14:creationId xmlns:p14="http://schemas.microsoft.com/office/powerpoint/2010/main" val="379617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ハンドストラップ付き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樹脂、ポリプロピレンハンドストラップ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サイズ：ハンディファン時</a:t>
            </a:r>
            <a:r>
              <a:rPr lang="en-US" altLang="ja-JP" sz="900" dirty="0">
                <a:latin typeface="Meiryo UI" panose="020B0604030504040204" pitchFamily="34" charset="-128"/>
                <a:ea typeface="Meiryo UI" panose="020B0604030504040204" pitchFamily="34" charset="-128"/>
              </a:rPr>
              <a:t>:160×78×60mm</a:t>
            </a:r>
            <a:r>
              <a:rPr lang="ja-JP" altLang="en-US" sz="900" dirty="0">
                <a:latin typeface="Meiryo UI" panose="020B0604030504040204" pitchFamily="34" charset="-128"/>
                <a:ea typeface="Meiryo UI" panose="020B0604030504040204" pitchFamily="34" charset="-128"/>
              </a:rPr>
              <a:t>卓上ファン時</a:t>
            </a:r>
            <a:r>
              <a:rPr lang="en-US" altLang="ja-JP" sz="900" dirty="0">
                <a:latin typeface="Meiryo UI" panose="020B0604030504040204" pitchFamily="34" charset="-128"/>
                <a:ea typeface="Meiryo UI" panose="020B0604030504040204" pitchFamily="34" charset="-128"/>
              </a:rPr>
              <a:t>:115×78×60mm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124×84×64mm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本体、ハンドストラップ</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持ち手を回すことでスタンドファンとしても利用可能で便利なハンディファンです。今や暑い夏の必須アイテムでもあり、何個あっても困らないためイベント等の特典用としておすすめです。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 name="図 106">
            <a:extLst>
              <a:ext uri="{FF2B5EF4-FFF2-40B4-BE49-F238E27FC236}">
                <a16:creationId xmlns:a16="http://schemas.microsoft.com/office/drawing/2014/main" id="{FCC09263-34CE-A6C6-6DD8-F77BBEC0D599}"/>
              </a:ext>
            </a:extLst>
          </p:cNvPr>
          <p:cNvPicPr>
            <a:picLocks noChangeAspect="1"/>
          </p:cNvPicPr>
          <p:nvPr/>
        </p:nvPicPr>
        <p:blipFill>
          <a:blip r:embed="rId5"/>
          <a:stretch>
            <a:fillRect/>
          </a:stretch>
        </p:blipFill>
        <p:spPr>
          <a:xfrm>
            <a:off x="651910" y="1371332"/>
            <a:ext cx="3657706" cy="3657706"/>
          </a:xfrm>
          <a:prstGeom prst="rect">
            <a:avLst/>
          </a:prstGeom>
        </p:spPr>
      </p:pic>
    </p:spTree>
    <p:extLst>
      <p:ext uri="{BB962C8B-B14F-4D97-AF65-F5344CB8AC3E}">
        <p14:creationId xmlns:p14="http://schemas.microsoft.com/office/powerpoint/2010/main" val="127754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バッグにもなるシートクッション</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 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320×325</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20×260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160×325×20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スポーツ観戦やライブ会場で販売するオリジナルグッズやノベルティアイテムとして最適な、バッグとしても利用できる便利なシートクッションです。全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色のカラー展開でご用意いたしました。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5F72D80-9CB9-9B44-81B0-E0441C14CD83}"/>
              </a:ext>
            </a:extLst>
          </p:cNvPr>
          <p:cNvPicPr>
            <a:picLocks noChangeAspect="1"/>
          </p:cNvPicPr>
          <p:nvPr/>
        </p:nvPicPr>
        <p:blipFill>
          <a:blip r:embed="rId5"/>
          <a:stretch>
            <a:fillRect/>
          </a:stretch>
        </p:blipFill>
        <p:spPr>
          <a:xfrm>
            <a:off x="496846" y="1397640"/>
            <a:ext cx="3962812" cy="3546717"/>
          </a:xfrm>
          <a:prstGeom prst="rect">
            <a:avLst/>
          </a:prstGeom>
        </p:spPr>
      </p:pic>
    </p:spTree>
    <p:extLst>
      <p:ext uri="{BB962C8B-B14F-4D97-AF65-F5344CB8AC3E}">
        <p14:creationId xmlns:p14="http://schemas.microsoft.com/office/powerpoint/2010/main" val="286130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アルミスポーツボトル</a:t>
            </a:r>
            <a:r>
              <a:rPr lang="en-US" altLang="ja-JP" sz="2000" dirty="0">
                <a:solidFill>
                  <a:schemeClr val="bg1"/>
                </a:solidFill>
                <a:latin typeface="Meiryo UI" panose="020B0604030504040204" pitchFamily="34" charset="-128"/>
                <a:ea typeface="Meiryo UI" panose="020B0604030504040204" pitchFamily="34" charset="-128"/>
              </a:rPr>
              <a:t>500(</a:t>
            </a:r>
            <a:r>
              <a:rPr lang="ja-JP" altLang="en-US" sz="2000">
                <a:solidFill>
                  <a:schemeClr val="bg1"/>
                </a:solidFill>
                <a:latin typeface="Meiryo UI" panose="020B0604030504040204" pitchFamily="34" charset="-128"/>
                <a:ea typeface="Meiryo UI" panose="020B0604030504040204" pitchFamily="34" charset="-128"/>
              </a:rPr>
              <a:t>カラビナ付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φ65×208</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70×70×215mm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115g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アウトドアやスポーツ系ショップのオリジナルグッズとして、またイベント等でばらまくノベルティアイテムとして人気の高いスポーツボトル。アルミ製のため軽量で丈夫ですので便利に活用可能。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771E07-0AFE-D64B-9ABC-4D36CA5EF874}"/>
              </a:ext>
            </a:extLst>
          </p:cNvPr>
          <p:cNvPicPr>
            <a:picLocks noChangeAspect="1"/>
          </p:cNvPicPr>
          <p:nvPr/>
        </p:nvPicPr>
        <p:blipFill>
          <a:blip r:embed="rId5"/>
          <a:stretch>
            <a:fillRect/>
          </a:stretch>
        </p:blipFill>
        <p:spPr>
          <a:xfrm>
            <a:off x="628347" y="1496155"/>
            <a:ext cx="3715075" cy="3362487"/>
          </a:xfrm>
          <a:prstGeom prst="rect">
            <a:avLst/>
          </a:prstGeom>
        </p:spPr>
      </p:pic>
    </p:spTree>
    <p:extLst>
      <p:ext uri="{BB962C8B-B14F-4D97-AF65-F5344CB8AC3E}">
        <p14:creationId xmlns:p14="http://schemas.microsoft.com/office/powerpoint/2010/main" val="344470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スポーツボトル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190×Φ70</a:t>
            </a:r>
            <a:r>
              <a:rPr lang="en-US" altLang="ja-JP" sz="900" dirty="0">
                <a:latin typeface="Meiryo UI" panose="020B0604030504040204" pitchFamily="34" charset="-128"/>
                <a:ea typeface="Meiryo UI" panose="020B0604030504040204" pitchFamily="34" charset="-128"/>
              </a:rPr>
              <a:t>mm </a:t>
            </a: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飲み口を上にきゅっとスライドさせるだけで、片手で飲むことができる、アクティブシーンで人気の高い</a:t>
            </a: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ボトルです。ホワイトとブルーの二色展開から選択可能。特典用などにおすすめです。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548848B-2534-1207-C0F1-593F3ABF84B8}"/>
              </a:ext>
            </a:extLst>
          </p:cNvPr>
          <p:cNvPicPr>
            <a:picLocks noChangeAspect="1"/>
          </p:cNvPicPr>
          <p:nvPr/>
        </p:nvPicPr>
        <p:blipFill>
          <a:blip r:embed="rId5"/>
          <a:stretch>
            <a:fillRect/>
          </a:stretch>
        </p:blipFill>
        <p:spPr>
          <a:xfrm>
            <a:off x="735009" y="1371885"/>
            <a:ext cx="3610747" cy="3610747"/>
          </a:xfrm>
          <a:prstGeom prst="rect">
            <a:avLst/>
          </a:prstGeom>
        </p:spPr>
      </p:pic>
    </p:spTree>
    <p:extLst>
      <p:ext uri="{BB962C8B-B14F-4D97-AF65-F5344CB8AC3E}">
        <p14:creationId xmlns:p14="http://schemas.microsoft.com/office/powerpoint/2010/main" val="338283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スリムクリアボトル</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PET､PP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φ58×150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300ml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ブラック・ピンク・ホワイト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スポーツ系・アウトドア系から飲食系まで、幅広い業種のノベルティグッズとして活用される人気のクリアボトル</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サイズです。カラー展開も豊富ですので名入れデザインに合わせてお選び下さい。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E6A3F6C3-F146-9C4C-8CD6-CB9542B1480A}"/>
              </a:ext>
            </a:extLst>
          </p:cNvPr>
          <p:cNvPicPr>
            <a:picLocks noChangeAspect="1"/>
          </p:cNvPicPr>
          <p:nvPr/>
        </p:nvPicPr>
        <p:blipFill>
          <a:blip r:embed="rId5"/>
          <a:stretch>
            <a:fillRect/>
          </a:stretch>
        </p:blipFill>
        <p:spPr>
          <a:xfrm>
            <a:off x="652120" y="1700127"/>
            <a:ext cx="3639131" cy="3008730"/>
          </a:xfrm>
          <a:prstGeom prst="rect">
            <a:avLst/>
          </a:prstGeom>
        </p:spPr>
      </p:pic>
    </p:spTree>
    <p:extLst>
      <p:ext uri="{BB962C8B-B14F-4D97-AF65-F5344CB8AC3E}">
        <p14:creationId xmlns:p14="http://schemas.microsoft.com/office/powerpoint/2010/main" val="229895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カトラリーセット麦わら入りタイプミニ</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W55×H24×D127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スプーン／組み立て時約</a:t>
            </a:r>
            <a:r>
              <a:rPr lang="en-US" altLang="ja-JP" sz="900" dirty="0">
                <a:latin typeface="Meiryo UI" panose="020B0604030504040204" pitchFamily="34" charset="-128"/>
                <a:ea typeface="Meiryo UI" panose="020B0604030504040204" pitchFamily="34" charset="-128"/>
              </a:rPr>
              <a:t>W29×H174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フォーク／組み立て時約</a:t>
            </a:r>
            <a:r>
              <a:rPr lang="en-US" altLang="ja-JP" sz="900" dirty="0">
                <a:latin typeface="Meiryo UI" panose="020B0604030504040204" pitchFamily="34" charset="-128"/>
                <a:ea typeface="Meiryo UI" panose="020B0604030504040204" pitchFamily="34" charset="-128"/>
              </a:rPr>
              <a:t>W26×H174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箸／組み立て時約</a:t>
            </a:r>
            <a:r>
              <a:rPr lang="en-US" altLang="ja-JP" sz="900" dirty="0">
                <a:latin typeface="Meiryo UI" panose="020B0604030504040204" pitchFamily="34" charset="-128"/>
                <a:ea typeface="Meiryo UI" panose="020B0604030504040204" pitchFamily="34" charset="-128"/>
              </a:rPr>
              <a:t>H187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て作られたエコ商品です。カトラリーはそれぞれ分解して収納できるため、収納時はとてもコンパクトです。ケースはボールチェーン付きで必要な時にサッと取り出して使用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a:extLst>
              <a:ext uri="{FF2B5EF4-FFF2-40B4-BE49-F238E27FC236}">
                <a16:creationId xmlns:a16="http://schemas.microsoft.com/office/drawing/2014/main" id="{7781A59A-FC41-699A-AF65-F7C4DE417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60" y="1469263"/>
            <a:ext cx="3491306" cy="349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6313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TotalTime>
  <Words>2936</Words>
  <Application>Microsoft Office PowerPoint</Application>
  <PresentationFormat>画面に合わせる (4:3)</PresentationFormat>
  <Paragraphs>467</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2025-02-17T03:53:26Z</dcterms:modified>
</cp:coreProperties>
</file>