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68" d="100"/>
          <a:sy n="68" d="100"/>
        </p:scale>
        <p:origin x="312"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2099257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2874380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2104144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59401B0-DBFD-7B47-B666-E4ECC908E170}"/>
              </a:ext>
            </a:extLst>
          </p:cNvPr>
          <p:cNvPicPr>
            <a:picLocks noChangeAspect="1"/>
          </p:cNvPicPr>
          <p:nvPr/>
        </p:nvPicPr>
        <p:blipFill>
          <a:blip r:embed="rId3"/>
          <a:stretch>
            <a:fillRect/>
          </a:stretch>
        </p:blipFill>
        <p:spPr>
          <a:xfrm>
            <a:off x="777566" y="1350187"/>
            <a:ext cx="3448188" cy="376165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370×370×170mm､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23L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図 1033">
            <a:extLst>
              <a:ext uri="{FF2B5EF4-FFF2-40B4-BE49-F238E27FC236}">
                <a16:creationId xmlns:a16="http://schemas.microsoft.com/office/drawing/2014/main" id="{672BFFD9-C6C4-03CC-8044-241BA7261C06}"/>
              </a:ext>
            </a:extLst>
          </p:cNvPr>
          <p:cNvPicPr>
            <a:picLocks noChangeAspect="1"/>
          </p:cNvPicPr>
          <p:nvPr/>
        </p:nvPicPr>
        <p:blipFill>
          <a:blip r:embed="rId5"/>
          <a:stretch>
            <a:fillRect/>
          </a:stretch>
        </p:blipFill>
        <p:spPr>
          <a:xfrm>
            <a:off x="610843" y="1360137"/>
            <a:ext cx="3690787" cy="3690787"/>
          </a:xfrm>
          <a:prstGeom prst="rect">
            <a:avLst/>
          </a:prstGeom>
        </p:spPr>
      </p:pic>
    </p:spTree>
    <p:extLst>
      <p:ext uri="{BB962C8B-B14F-4D97-AF65-F5344CB8AC3E}">
        <p14:creationId xmlns:p14="http://schemas.microsoft.com/office/powerpoint/2010/main" val="58763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113419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74754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缶型サーモステンレスタンブラー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φ71×148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真空二重構造で保温・保冷力に優れたステンレスタンブラーから、見た目も可愛くインパクトのある缶型タイプが登場。オリジナル名入れするデザインもよく映えますので販促に是非ご活用下さい！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D19C482-FF3E-7F4D-9E85-0DB883D3CC6B}"/>
              </a:ext>
            </a:extLst>
          </p:cNvPr>
          <p:cNvPicPr>
            <a:picLocks noChangeAspect="1"/>
          </p:cNvPicPr>
          <p:nvPr/>
        </p:nvPicPr>
        <p:blipFill>
          <a:blip r:embed="rId5"/>
          <a:stretch>
            <a:fillRect/>
          </a:stretch>
        </p:blipFill>
        <p:spPr>
          <a:xfrm>
            <a:off x="803041" y="1615967"/>
            <a:ext cx="3249861" cy="3270215"/>
          </a:xfrm>
          <a:prstGeom prst="rect">
            <a:avLst/>
          </a:prstGeom>
        </p:spPr>
      </p:pic>
    </p:spTree>
    <p:extLst>
      <p:ext uri="{BB962C8B-B14F-4D97-AF65-F5344CB8AC3E}">
        <p14:creationId xmlns:p14="http://schemas.microsoft.com/office/powerpoint/2010/main" val="418630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276147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W79×D75×H178mm(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304g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:W80×D80×H185mm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サイズのサーモボトル。指を引っ掛けられるリングと丸みを帯びたシルエットが可愛らしさを演出。真空二重構造のステンレス素材で保冷保温効果が高く、氷も簡単に入れられます。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7F68F866-BA89-A11F-8AD1-E8024D506D95}"/>
              </a:ext>
            </a:extLst>
          </p:cNvPr>
          <p:cNvPicPr>
            <a:picLocks noChangeAspect="1"/>
          </p:cNvPicPr>
          <p:nvPr/>
        </p:nvPicPr>
        <p:blipFill>
          <a:blip r:embed="rId5"/>
          <a:stretch>
            <a:fillRect/>
          </a:stretch>
        </p:blipFill>
        <p:spPr>
          <a:xfrm>
            <a:off x="642112" y="1355663"/>
            <a:ext cx="3681554" cy="3681554"/>
          </a:xfrm>
          <a:prstGeom prst="rect">
            <a:avLst/>
          </a:prstGeom>
        </p:spPr>
      </p:pic>
    </p:spTree>
    <p:extLst>
      <p:ext uri="{BB962C8B-B14F-4D97-AF65-F5344CB8AC3E}">
        <p14:creationId xmlns:p14="http://schemas.microsoft.com/office/powerpoint/2010/main" val="89434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206632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189233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3142756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カラー展開：チャコールブラック、オフホワイト、スモークピンク、スモークブルー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アルミ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172×54×26(mm)</a:t>
            </a:r>
          </a:p>
          <a:p>
            <a:r>
              <a:rPr lang="ja-JP" altLang="en-US" sz="900" dirty="0">
                <a:latin typeface="Meiryo UI" panose="020B0604030504040204" pitchFamily="34" charset="-128"/>
                <a:ea typeface="Meiryo UI" panose="020B0604030504040204" pitchFamily="34" charset="-128"/>
              </a:rPr>
              <a:t>備考：取説付、食品衛生検査済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お箸・スプーン・フォークの</a:t>
            </a:r>
            <a:r>
              <a:rPr lang="en-US" altLang="ja-JP" sz="1600" dirty="0"/>
              <a:t>3</a:t>
            </a:r>
            <a:r>
              <a:rPr lang="ja-JP" altLang="en-US" sz="1600" dirty="0"/>
              <a:t>点を収納したカトラリーセット。バンブーファイバーやアルミニウムを使用した環境に優しい商品です。名入れをすれば物販品やノベルティに広く活用できます。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0ED8A311-A0F3-7D60-8319-4932E907E3C9}"/>
              </a:ext>
            </a:extLst>
          </p:cNvPr>
          <p:cNvPicPr>
            <a:picLocks noChangeAspect="1"/>
          </p:cNvPicPr>
          <p:nvPr/>
        </p:nvPicPr>
        <p:blipFill>
          <a:blip r:embed="rId5"/>
          <a:stretch>
            <a:fillRect/>
          </a:stretch>
        </p:blipFill>
        <p:spPr>
          <a:xfrm>
            <a:off x="741470" y="1390460"/>
            <a:ext cx="3560089" cy="3560089"/>
          </a:xfrm>
          <a:prstGeom prst="rect">
            <a:avLst/>
          </a:prstGeom>
        </p:spPr>
      </p:pic>
    </p:spTree>
    <p:extLst>
      <p:ext uri="{BB962C8B-B14F-4D97-AF65-F5344CB8AC3E}">
        <p14:creationId xmlns:p14="http://schemas.microsoft.com/office/powerpoint/2010/main" val="57348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C109772-A10B-6E7F-81D6-4A4B60F306C7}"/>
              </a:ext>
            </a:extLst>
          </p:cNvPr>
          <p:cNvPicPr>
            <a:picLocks noChangeAspect="1"/>
          </p:cNvPicPr>
          <p:nvPr/>
        </p:nvPicPr>
        <p:blipFill>
          <a:blip r:embed="rId5"/>
          <a:stretch>
            <a:fillRect/>
          </a:stretch>
        </p:blipFill>
        <p:spPr>
          <a:xfrm>
            <a:off x="694822" y="1357958"/>
            <a:ext cx="3693908" cy="3693908"/>
          </a:xfrm>
          <a:prstGeom prst="rect">
            <a:avLst/>
          </a:prstGeom>
        </p:spPr>
      </p:pic>
    </p:spTree>
    <p:extLst>
      <p:ext uri="{BB962C8B-B14F-4D97-AF65-F5344CB8AC3E}">
        <p14:creationId xmlns:p14="http://schemas.microsoft.com/office/powerpoint/2010/main" val="2237653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FA4A77E2-0073-F38B-9A4F-B8B12F7FDD1A}"/>
              </a:ext>
            </a:extLst>
          </p:cNvPr>
          <p:cNvPicPr>
            <a:picLocks noChangeAspect="1"/>
          </p:cNvPicPr>
          <p:nvPr/>
        </p:nvPicPr>
        <p:blipFill>
          <a:blip r:embed="rId5"/>
          <a:stretch>
            <a:fillRect/>
          </a:stretch>
        </p:blipFill>
        <p:spPr>
          <a:xfrm>
            <a:off x="656415" y="1326020"/>
            <a:ext cx="3726926" cy="3726926"/>
          </a:xfrm>
          <a:prstGeom prst="rect">
            <a:avLst/>
          </a:prstGeom>
        </p:spPr>
      </p:pic>
    </p:spTree>
    <p:extLst>
      <p:ext uri="{BB962C8B-B14F-4D97-AF65-F5344CB8AC3E}">
        <p14:creationId xmlns:p14="http://schemas.microsoft.com/office/powerpoint/2010/main" val="3825305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ハンドルサーモボトル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3</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・ステンレス・シリコン、ハンドル</a:t>
            </a:r>
            <a:r>
              <a:rPr lang="en-US" altLang="ja-JP" sz="900" spc="200" dirty="0">
                <a:latin typeface="Meiryo UI" panose="020B0604030504040204" pitchFamily="34" charset="-128"/>
                <a:ea typeface="Meiryo UI" panose="020B0604030504040204" pitchFamily="34" charset="-128"/>
              </a:rPr>
              <a:t>:EVA</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W80×D74×H153mm(</a:t>
            </a:r>
            <a:r>
              <a:rPr lang="ja-JP" altLang="en-US" sz="900" spc="200" dirty="0">
                <a:latin typeface="Meiryo UI" panose="020B0604030504040204" pitchFamily="34" charset="-128"/>
                <a:ea typeface="Meiryo UI" panose="020B0604030504040204" pitchFamily="34" charset="-128"/>
              </a:rPr>
              <a:t>幅はハンドルを含む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約</a:t>
            </a:r>
            <a:r>
              <a:rPr lang="en-US" altLang="ja-JP" sz="900" spc="200" dirty="0">
                <a:latin typeface="Meiryo UI" panose="020B0604030504040204" pitchFamily="34" charset="-128"/>
                <a:ea typeface="Meiryo UI" panose="020B0604030504040204" pitchFamily="34" charset="-128"/>
              </a:rPr>
              <a:t>270g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r>
              <a:rPr lang="en-US" altLang="ja-JP" sz="900" spc="200" dirty="0">
                <a:latin typeface="Meiryo UI" panose="020B0604030504040204" pitchFamily="34" charset="-128"/>
                <a:ea typeface="Meiryo UI" panose="020B0604030504040204" pitchFamily="34" charset="-128"/>
              </a:rPr>
              <a:t>:W85×D85×H165mm</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503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フタにはハンドルが付いているため持ち運びに便利な</a:t>
            </a:r>
            <a:r>
              <a:rPr lang="en-US" altLang="ja-JP" sz="1600" b="0" i="0" dirty="0">
                <a:solidFill>
                  <a:srgbClr val="333333"/>
                </a:solidFill>
                <a:effectLst/>
                <a:latin typeface="-apple-system"/>
              </a:rPr>
              <a:t>350ml</a:t>
            </a:r>
            <a:r>
              <a:rPr lang="ja-JP" altLang="en-US" sz="1600" b="0" i="0" dirty="0">
                <a:solidFill>
                  <a:srgbClr val="333333"/>
                </a:solidFill>
                <a:effectLst/>
                <a:latin typeface="-apple-system"/>
              </a:rPr>
              <a:t>サイズのサーモボトルです。真空二重構造のステンレス素材で保冷保温効果が高く、大きな飲み口は氷も簡単に入れられます。</a:t>
            </a:r>
          </a:p>
          <a:p>
            <a:pPr algn="just">
              <a:lnSpc>
                <a:spcPts val="2400"/>
              </a:lnSpc>
            </a:pPr>
            <a:endParaRPr lang="ja-JP" altLang="en-US" sz="1600" b="0" i="0" dirty="0">
              <a:solidFill>
                <a:srgbClr val="333333"/>
              </a:solidFill>
              <a:effectLs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10">
            <a:extLst>
              <a:ext uri="{FF2B5EF4-FFF2-40B4-BE49-F238E27FC236}">
                <a16:creationId xmlns:a16="http://schemas.microsoft.com/office/drawing/2014/main" id="{4CE326E8-4C9C-8B76-0C7B-940089E655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742" y="1371901"/>
            <a:ext cx="3584063" cy="358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6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400ml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168×78×78mm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a:t>
            </a:r>
            <a:r>
              <a:rPr lang="ja-JP" altLang="en-US" sz="900">
                <a:latin typeface="Meiryo UI" panose="020B0604030504040204" pitchFamily="34" charset="-128"/>
                <a:ea typeface="Meiryo UI" panose="020B0604030504040204" pitchFamily="34" charset="-128"/>
              </a:rPr>
              <a:t>可能容量</a:t>
            </a:r>
            <a:r>
              <a:rPr lang="ja-JP" altLang="en-US" sz="900" dirty="0">
                <a:latin typeface="Meiryo UI" panose="020B0604030504040204" pitchFamily="34" charset="-128"/>
                <a:ea typeface="Meiryo UI" panose="020B0604030504040204" pitchFamily="34" charset="-128"/>
              </a:rPr>
              <a:t>：</a:t>
            </a:r>
            <a:r>
              <a:rPr lang="en-US" altLang="ja-JP" sz="900">
                <a:latin typeface="Meiryo UI" panose="020B0604030504040204" pitchFamily="34" charset="-128"/>
                <a:ea typeface="Meiryo UI" panose="020B0604030504040204" pitchFamily="34" charset="-128"/>
              </a:rPr>
              <a:t>400ml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400ml</a:t>
            </a:r>
            <a:r>
              <a:rPr lang="ja-JP" altLang="en-US" sz="1600" dirty="0"/>
              <a:t>サイズの、シンプルながら見た目も可愛らしいステンレスボトル。真空二重構造のため保温・保冷性に優れており使い勝手は抜群！オリジナル名入れも比較的大きく可能です。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90DC01DF-2446-D330-8458-7906E3055E15}"/>
              </a:ext>
            </a:extLst>
          </p:cNvPr>
          <p:cNvPicPr>
            <a:picLocks noChangeAspect="1"/>
          </p:cNvPicPr>
          <p:nvPr/>
        </p:nvPicPr>
        <p:blipFill>
          <a:blip r:embed="rId5"/>
          <a:stretch>
            <a:fillRect/>
          </a:stretch>
        </p:blipFill>
        <p:spPr>
          <a:xfrm>
            <a:off x="687592" y="1346547"/>
            <a:ext cx="3690208" cy="3690208"/>
          </a:xfrm>
          <a:prstGeom prst="rect">
            <a:avLst/>
          </a:prstGeom>
        </p:spPr>
      </p:pic>
    </p:spTree>
    <p:extLst>
      <p:ext uri="{BB962C8B-B14F-4D97-AF65-F5344CB8AC3E}">
        <p14:creationId xmlns:p14="http://schemas.microsoft.com/office/powerpoint/2010/main" val="2966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ビーサイド・真空二重ハンドル付きマグボトル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素材：内瓶・胴部：ステンレス鋼　蓋：ポリプロピレン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φ75×215mm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225×78×78mm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注意事項：梱包割れ不可（</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個単位）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サイズの保冷温効果の高い真空二重マグボトルです。ハンドル付きのため持ち歩きもラクラクで使い勝手バツグン。全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色のカラーバリエーションから自由にお選びいただけます。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E582DFB-C01B-BF7E-DB74-49DB1E26740E}"/>
              </a:ext>
            </a:extLst>
          </p:cNvPr>
          <p:cNvPicPr>
            <a:picLocks noChangeAspect="1"/>
          </p:cNvPicPr>
          <p:nvPr/>
        </p:nvPicPr>
        <p:blipFill>
          <a:blip r:embed="rId5"/>
          <a:stretch>
            <a:fillRect/>
          </a:stretch>
        </p:blipFill>
        <p:spPr>
          <a:xfrm>
            <a:off x="660202" y="1357842"/>
            <a:ext cx="3600450" cy="3600450"/>
          </a:xfrm>
          <a:prstGeom prst="rect">
            <a:avLst/>
          </a:prstGeom>
        </p:spPr>
      </p:pic>
    </p:spTree>
    <p:extLst>
      <p:ext uri="{BB962C8B-B14F-4D97-AF65-F5344CB8AC3E}">
        <p14:creationId xmlns:p14="http://schemas.microsoft.com/office/powerpoint/2010/main" val="1113379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レザーマルチフレーム</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120×162×17</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判サイズ対応</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台紙のデザインは弊社の都合により変わることがあります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ミルキーホワイト・リアルブラック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高級感のあるレザー調素材が特徴の、縦置きでも横置きでも使えるスタンダードなフォトスタンドです。カラー展開はリアルブラックとミルキーホワイトの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種類。不カラー名入れも可能です。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630F5CA9-EF3E-E14C-BA98-FAF205D66BEF}"/>
              </a:ext>
            </a:extLst>
          </p:cNvPr>
          <p:cNvPicPr>
            <a:picLocks noChangeAspect="1"/>
          </p:cNvPicPr>
          <p:nvPr/>
        </p:nvPicPr>
        <p:blipFill>
          <a:blip r:embed="rId5"/>
          <a:stretch>
            <a:fillRect/>
          </a:stretch>
        </p:blipFill>
        <p:spPr>
          <a:xfrm>
            <a:off x="622873" y="1470284"/>
            <a:ext cx="3870563" cy="3432026"/>
          </a:xfrm>
          <a:prstGeom prst="rect">
            <a:avLst/>
          </a:prstGeom>
        </p:spPr>
      </p:pic>
    </p:spTree>
    <p:extLst>
      <p:ext uri="{BB962C8B-B14F-4D97-AF65-F5344CB8AC3E}">
        <p14:creationId xmlns:p14="http://schemas.microsoft.com/office/powerpoint/2010/main" val="263828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4267638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lnSpc>
                <a:spcPct val="100000"/>
              </a:lnSpc>
            </a:pPr>
            <a:r>
              <a:rPr lang="ja-JP" altLang="ja-JP" sz="2000" b="0" strike="noStrike" spc="-1" dirty="0">
                <a:solidFill>
                  <a:srgbClr val="FFFFFF"/>
                </a:solidFill>
                <a:latin typeface="Meiryo UI"/>
                <a:ea typeface="Meiryo UI"/>
              </a:rPr>
              <a:t>スリムサーモステンレスボトル </a:t>
            </a:r>
            <a:r>
              <a:rPr lang="en-US" altLang="ja-JP" sz="2000" b="0" strike="noStrike" spc="-1" dirty="0">
                <a:solidFill>
                  <a:srgbClr val="FFFFFF"/>
                </a:solidFill>
                <a:latin typeface="Meiryo UI"/>
                <a:ea typeface="Meiryo UI"/>
              </a:rPr>
              <a:t>200ml</a:t>
            </a:r>
            <a:endParaRPr lang="en-US" altLang="ja-JP" sz="2000" b="0" strike="noStrike" spc="-1" dirty="0">
              <a:latin typeface="Arial"/>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33178"/>
          </a:xfrm>
          <a:prstGeom prst="rect">
            <a:avLst/>
          </a:prstGeom>
          <a:noFill/>
        </p:spPr>
        <p:txBody>
          <a:bodyPr wrap="square" lIns="90000" tIns="46800" rIns="0" bIns="46800" rtlCol="0">
            <a:spAutoFit/>
          </a:bodyPr>
          <a:lstStyle/>
          <a:p>
            <a:pPr>
              <a:lnSpc>
                <a:spcPct val="100000"/>
              </a:lnSpc>
            </a:pPr>
            <a:r>
              <a:rPr lang="ja-JP" altLang="ja-JP" sz="800" b="0" strike="noStrike" spc="-1" dirty="0">
                <a:solidFill>
                  <a:srgbClr val="000000"/>
                </a:solidFill>
                <a:latin typeface="Meiryo UI"/>
                <a:ea typeface="Meiryo UI"/>
              </a:rPr>
              <a:t>素</a:t>
            </a:r>
            <a:r>
              <a:rPr lang="en-US" altLang="ja-JP" sz="800" b="0" strike="noStrike" spc="-1" dirty="0">
                <a:solidFill>
                  <a:srgbClr val="000000"/>
                </a:solidFill>
                <a:latin typeface="Meiryo UI"/>
                <a:ea typeface="Meiryo UI"/>
              </a:rPr>
              <a:t>   </a:t>
            </a:r>
            <a:r>
              <a:rPr lang="en-US" altLang="ja-JP" sz="800" b="0" strike="noStrike" spc="-1" dirty="0" err="1">
                <a:solidFill>
                  <a:srgbClr val="000000"/>
                </a:solidFill>
                <a:latin typeface="Meiryo UI"/>
                <a:ea typeface="Meiryo UI"/>
              </a:rPr>
              <a:t>材：ステンレス</a:t>
            </a:r>
            <a:r>
              <a:rPr lang="en-US" altLang="ja-JP" sz="800" b="0" strike="noStrike" spc="-1" dirty="0">
                <a:solidFill>
                  <a:srgbClr val="000000"/>
                </a:solidFill>
                <a:latin typeface="Meiryo UI"/>
                <a:ea typeface="Meiryo UI"/>
              </a:rPr>
              <a:t>(18-8)</a:t>
            </a:r>
            <a:r>
              <a:rPr lang="ja-JP" altLang="ja-JP" sz="800" b="0" strike="noStrike" spc="-1" dirty="0">
                <a:solidFill>
                  <a:srgbClr val="000000"/>
                </a:solidFill>
                <a:latin typeface="Meiryo UI"/>
                <a:ea typeface="Meiryo UI"/>
              </a:rPr>
              <a:t>､</a:t>
            </a:r>
            <a:r>
              <a:rPr lang="en-US" altLang="ja-JP" sz="800" b="0" strike="noStrike" spc="-1" dirty="0">
                <a:solidFill>
                  <a:srgbClr val="000000"/>
                </a:solidFill>
                <a:latin typeface="Meiryo UI"/>
                <a:ea typeface="Meiryo UI"/>
              </a:rPr>
              <a:t>PP </a:t>
            </a:r>
            <a:r>
              <a:rPr lang="ja-JP" altLang="ja-JP" sz="800" b="0" strike="noStrike" spc="-1" dirty="0">
                <a:solidFill>
                  <a:srgbClr val="000000"/>
                </a:solidFill>
                <a:latin typeface="Meiryo UI"/>
                <a:ea typeface="Meiryo UI"/>
              </a:rPr>
              <a:t>他</a:t>
            </a:r>
            <a:endParaRPr lang="en-US" altLang="ja-JP" sz="800" b="0" strike="noStrike" spc="-1" dirty="0">
              <a:latin typeface="Arial"/>
            </a:endParaRPr>
          </a:p>
          <a:p>
            <a:pPr>
              <a:lnSpc>
                <a:spcPct val="100000"/>
              </a:lnSpc>
            </a:pPr>
            <a:r>
              <a:rPr lang="ja-JP" altLang="ja-JP" sz="800" b="0" strike="noStrike" spc="199" dirty="0">
                <a:solidFill>
                  <a:srgbClr val="000000"/>
                </a:solidFill>
                <a:latin typeface="Meiryo UI"/>
                <a:ea typeface="Meiryo UI"/>
              </a:rPr>
              <a:t>サイズ</a:t>
            </a:r>
            <a:r>
              <a:rPr lang="ja-JP" altLang="ja-JP" sz="800" b="0" strike="noStrike" spc="-1" dirty="0">
                <a:solidFill>
                  <a:srgbClr val="000000"/>
                </a:solidFill>
                <a:latin typeface="Meiryo UI"/>
                <a:ea typeface="Meiryo UI"/>
              </a:rPr>
              <a:t>：</a:t>
            </a:r>
            <a:r>
              <a:rPr lang="en-US" altLang="ja-JP" sz="800" b="0" strike="noStrike" spc="-1" dirty="0">
                <a:solidFill>
                  <a:srgbClr val="000000"/>
                </a:solidFill>
                <a:latin typeface="Meiryo UI"/>
                <a:ea typeface="Meiryo UI"/>
              </a:rPr>
              <a:t>Φ57×154mm</a:t>
            </a:r>
            <a:endParaRPr lang="en-US" altLang="ja-JP" sz="800" b="0" strike="noStrike" spc="-1" dirty="0">
              <a:latin typeface="Arial"/>
            </a:endParaRPr>
          </a:p>
          <a:p>
            <a:pPr>
              <a:lnSpc>
                <a:spcPct val="100000"/>
              </a:lnSpc>
            </a:pPr>
            <a:r>
              <a:rPr lang="ja-JP" altLang="ja-JP" sz="800" b="0" strike="noStrike" spc="-1" dirty="0">
                <a:solidFill>
                  <a:srgbClr val="000000"/>
                </a:solidFill>
                <a:latin typeface="Meiryo UI"/>
                <a:ea typeface="Meiryo UI"/>
              </a:rPr>
              <a:t>容　 量：</a:t>
            </a:r>
            <a:r>
              <a:rPr lang="en-US" altLang="ja-JP" sz="800" b="0" strike="noStrike" spc="-1" dirty="0">
                <a:solidFill>
                  <a:srgbClr val="000000"/>
                </a:solidFill>
                <a:latin typeface="Meiryo UI"/>
                <a:ea typeface="Meiryo UI"/>
              </a:rPr>
              <a:t>200ml</a:t>
            </a:r>
            <a:endParaRPr lang="en-US" altLang="ja-JP" sz="800" b="0" strike="noStrike" spc="-1" dirty="0">
              <a:latin typeface="Arial"/>
            </a:endParaRPr>
          </a:p>
          <a:p>
            <a:pPr>
              <a:lnSpc>
                <a:spcPct val="100000"/>
              </a:lnSpc>
            </a:pPr>
            <a:r>
              <a:rPr lang="ja-JP" altLang="ja-JP" sz="800" b="0" strike="noStrike" spc="-1" dirty="0">
                <a:solidFill>
                  <a:srgbClr val="000000"/>
                </a:solidFill>
                <a:latin typeface="Meiryo UI"/>
                <a:ea typeface="Meiryo UI"/>
              </a:rPr>
              <a:t>付属品：取説付</a:t>
            </a:r>
            <a:r>
              <a:rPr lang="en-US" altLang="ja-JP" sz="800" b="0" strike="noStrike" spc="-1" dirty="0">
                <a:solidFill>
                  <a:srgbClr val="000000"/>
                </a:solidFill>
                <a:latin typeface="Meiryo UI"/>
                <a:ea typeface="Meiryo UI"/>
              </a:rPr>
              <a:t>(</a:t>
            </a:r>
            <a:r>
              <a:rPr lang="ja-JP" altLang="ja-JP" sz="800" b="0" strike="noStrike" spc="-1" dirty="0">
                <a:solidFill>
                  <a:srgbClr val="000000"/>
                </a:solidFill>
                <a:latin typeface="Meiryo UI"/>
                <a:ea typeface="Meiryo UI"/>
              </a:rPr>
              <a:t>紙箱面</a:t>
            </a:r>
            <a:r>
              <a:rPr lang="en-US" altLang="ja-JP" sz="800" b="0" strike="noStrike" spc="-1" dirty="0">
                <a:solidFill>
                  <a:srgbClr val="000000"/>
                </a:solidFill>
                <a:latin typeface="Meiryo UI"/>
                <a:ea typeface="Meiryo UI"/>
              </a:rPr>
              <a:t>)</a:t>
            </a:r>
            <a:endParaRPr lang="en-US" altLang="ja-JP" sz="800" b="0" strike="noStrike" spc="-1" dirty="0">
              <a:latin typeface="Arial"/>
            </a:endParaRPr>
          </a:p>
          <a:p>
            <a:pPr>
              <a:lnSpc>
                <a:spcPct val="100000"/>
              </a:lnSpc>
            </a:pPr>
            <a:r>
              <a:rPr lang="ja-JP" altLang="ja-JP" sz="800" b="0" strike="noStrike" spc="-1" dirty="0">
                <a:solidFill>
                  <a:srgbClr val="000000"/>
                </a:solidFill>
                <a:latin typeface="Meiryo UI"/>
                <a:ea typeface="Meiryo UI"/>
              </a:rPr>
              <a:t>備   考：シルバー、ネイビー、ブラック、ホワイト</a:t>
            </a:r>
            <a:endParaRPr lang="en-US" altLang="ja-JP" sz="800" b="0" strike="noStrike" spc="-1" dirty="0">
              <a:latin typeface="Arial"/>
            </a:endParaRPr>
          </a:p>
          <a:p>
            <a:pPr>
              <a:lnSpc>
                <a:spcPct val="100000"/>
              </a:lnSpc>
            </a:pPr>
            <a:r>
              <a:rPr lang="ja-JP" altLang="ja-JP" sz="800" b="0" strike="noStrike" spc="-1" dirty="0">
                <a:solidFill>
                  <a:srgbClr val="000000"/>
                </a:solidFill>
                <a:latin typeface="Meiryo UI"/>
                <a:ea typeface="Meiryo UI"/>
              </a:rPr>
              <a:t>　　　　　　食品衛生検査済</a:t>
            </a:r>
            <a:endParaRPr lang="en-US" altLang="ja-JP" sz="800" b="0" strike="noStrike" spc="-1" dirty="0">
              <a:latin typeface="Arial"/>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8729"/>
          </a:xfrm>
          <a:prstGeom prst="rect">
            <a:avLst/>
          </a:prstGeom>
          <a:noFill/>
        </p:spPr>
        <p:txBody>
          <a:bodyPr wrap="square" lIns="0" tIns="46800" rIns="0" spcCol="360000" rtlCol="0">
            <a:spAutoFit/>
          </a:bodyPr>
          <a:lstStyle/>
          <a:p>
            <a:pPr algn="just">
              <a:lnSpc>
                <a:spcPts val="2401"/>
              </a:lnSpc>
            </a:pPr>
            <a:r>
              <a:rPr lang="ja-JP" altLang="ja-JP" sz="1600" b="0" strike="noStrike" spc="-1" dirty="0">
                <a:solidFill>
                  <a:srgbClr val="000000"/>
                </a:solidFill>
                <a:latin typeface="Meiryo UI"/>
                <a:ea typeface="Meiryo UI"/>
              </a:rPr>
              <a:t>真空二重構造のステンレス素材で保冷・保温力抜群のシンプルな</a:t>
            </a:r>
            <a:r>
              <a:rPr lang="en-US" altLang="ja-JP" sz="1600" b="0" strike="noStrike" spc="-1" dirty="0">
                <a:solidFill>
                  <a:srgbClr val="000000"/>
                </a:solidFill>
                <a:latin typeface="Meiryo UI"/>
                <a:ea typeface="Meiryo UI"/>
              </a:rPr>
              <a:t>200ml</a:t>
            </a:r>
            <a:r>
              <a:rPr lang="ja-JP" altLang="ja-JP" sz="1600" b="0" strike="noStrike" spc="-1" dirty="0">
                <a:solidFill>
                  <a:srgbClr val="000000"/>
                </a:solidFill>
                <a:latin typeface="Meiryo UI"/>
                <a:ea typeface="Meiryo UI"/>
              </a:rPr>
              <a:t>ボトル。洗う時も簡単に分解でき、氷が飛び出ない内蓋もポイント。この他</a:t>
            </a:r>
            <a:r>
              <a:rPr lang="en-US" altLang="ja-JP" sz="1600" b="0" strike="noStrike" spc="-1" dirty="0">
                <a:solidFill>
                  <a:srgbClr val="000000"/>
                </a:solidFill>
                <a:latin typeface="Meiryo UI"/>
                <a:ea typeface="Meiryo UI"/>
              </a:rPr>
              <a:t>300ml</a:t>
            </a:r>
            <a:r>
              <a:rPr lang="ja-JP" altLang="ja-JP" sz="1600" b="0" strike="noStrike" spc="-1" dirty="0">
                <a:solidFill>
                  <a:srgbClr val="000000"/>
                </a:solidFill>
                <a:latin typeface="Meiryo UI"/>
                <a:ea typeface="Meiryo UI"/>
              </a:rPr>
              <a:t>、</a:t>
            </a:r>
            <a:r>
              <a:rPr lang="en-US" altLang="ja-JP" sz="1600" b="0" strike="noStrike" spc="-1" dirty="0">
                <a:solidFill>
                  <a:srgbClr val="000000"/>
                </a:solidFill>
                <a:latin typeface="Meiryo UI"/>
                <a:ea typeface="Meiryo UI"/>
              </a:rPr>
              <a:t>500ml</a:t>
            </a:r>
            <a:r>
              <a:rPr lang="ja-JP" altLang="ja-JP" sz="1600" b="0" strike="noStrike" spc="-1" dirty="0">
                <a:solidFill>
                  <a:srgbClr val="000000"/>
                </a:solidFill>
                <a:latin typeface="Meiryo UI"/>
                <a:ea typeface="Meiryo UI"/>
              </a:rPr>
              <a:t>タイプもございます。</a:t>
            </a:r>
            <a:endParaRPr lang="en-US" altLang="ja-JP" sz="1600" b="0" strike="noStrike" spc="-1" dirty="0">
              <a:latin typeface="Arial"/>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9FEFA992-AAF2-60C2-E392-79CB1A6DDB7A}"/>
              </a:ext>
            </a:extLst>
          </p:cNvPr>
          <p:cNvPicPr/>
          <p:nvPr/>
        </p:nvPicPr>
        <p:blipFill>
          <a:blip r:embed="rId5"/>
          <a:stretch/>
        </p:blipFill>
        <p:spPr>
          <a:xfrm>
            <a:off x="900000" y="1620000"/>
            <a:ext cx="3240000" cy="3240000"/>
          </a:xfrm>
          <a:prstGeom prst="rect">
            <a:avLst/>
          </a:prstGeom>
          <a:ln w="0">
            <a:noFill/>
          </a:ln>
        </p:spPr>
      </p:pic>
    </p:spTree>
    <p:extLst>
      <p:ext uri="{BB962C8B-B14F-4D97-AF65-F5344CB8AC3E}">
        <p14:creationId xmlns:p14="http://schemas.microsoft.com/office/powerpoint/2010/main" val="2756070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ワンタッチ真空ステンレスボトル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φ70×227mm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サイズの真空ステンレスボトル。保冷温効果に優れている上に、ワンタッチで開けることができる上に直飲みが可能なため、スポーツ時などには非常に便利なアイテムです。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7B9F1CEA-3832-F730-0910-15CCB93A25B7}"/>
              </a:ext>
            </a:extLst>
          </p:cNvPr>
          <p:cNvPicPr>
            <a:picLocks noChangeAspect="1"/>
          </p:cNvPicPr>
          <p:nvPr/>
        </p:nvPicPr>
        <p:blipFill>
          <a:blip r:embed="rId5"/>
          <a:stretch>
            <a:fillRect/>
          </a:stretch>
        </p:blipFill>
        <p:spPr>
          <a:xfrm>
            <a:off x="700376" y="1329585"/>
            <a:ext cx="3720691" cy="3720691"/>
          </a:xfrm>
          <a:prstGeom prst="rect">
            <a:avLst/>
          </a:prstGeom>
        </p:spPr>
      </p:pic>
    </p:spTree>
    <p:extLst>
      <p:ext uri="{BB962C8B-B14F-4D97-AF65-F5344CB8AC3E}">
        <p14:creationId xmlns:p14="http://schemas.microsoft.com/office/powerpoint/2010/main" val="3263178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a:t>
            </a: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本体／（外側）</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（内容物）</a:t>
            </a:r>
            <a:r>
              <a:rPr lang="en-US" altLang="ja-JP" sz="900" dirty="0">
                <a:latin typeface="Meiryo UI" panose="020B0604030504040204" pitchFamily="34" charset="-128"/>
                <a:ea typeface="Meiryo UI" panose="020B0604030504040204" pitchFamily="34" charset="-128"/>
              </a:rPr>
              <a:t>PCM</a:t>
            </a:r>
            <a:r>
              <a:rPr lang="ja-JP" altLang="en-US" sz="900" dirty="0">
                <a:latin typeface="Meiryo UI" panose="020B0604030504040204" pitchFamily="34" charset="-128"/>
                <a:ea typeface="Meiryo UI" panose="020B0604030504040204" pitchFamily="34" charset="-128"/>
              </a:rPr>
              <a:t>　　ポーチ／</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本体／首回り約</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ポーチ／約</a:t>
            </a:r>
            <a:r>
              <a:rPr lang="en-US" altLang="ja-JP" sz="900" dirty="0">
                <a:latin typeface="Meiryo UI" panose="020B0604030504040204" pitchFamily="34" charset="-128"/>
                <a:ea typeface="Meiryo UI" panose="020B0604030504040204" pitchFamily="34" charset="-128"/>
              </a:rPr>
              <a:t>W185×H195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真夏の熱中症対策にオススメのアイスネックリング。冷蔵庫・冷凍庫・冷水でリングを冷やせばくり返し何度も使用することができます。冷やしたリングを収納して持ち歩ける専用ポーチ付きです。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94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290ml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W74×D65×H149mm(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233g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:W70×D70×H158mm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指を引っ掛けられるリングと丸みを帯びたシルエットが可愛らしさを演出する</a:t>
            </a:r>
            <a:r>
              <a:rPr lang="en-US" altLang="ja-JP" sz="1600" dirty="0"/>
              <a:t>290ml</a:t>
            </a:r>
            <a:r>
              <a:rPr lang="ja-JP" altLang="en-US" sz="1600" dirty="0"/>
              <a:t>サイズのサーモボトルです。真空二重構造のステンレス素材で保冷保温効果が高く、氷も簡単に入れられます。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6F041B23-5497-B6C8-DCB0-A98CF893C54B}"/>
              </a:ext>
            </a:extLst>
          </p:cNvPr>
          <p:cNvPicPr>
            <a:picLocks noChangeAspect="1"/>
          </p:cNvPicPr>
          <p:nvPr/>
        </p:nvPicPr>
        <p:blipFill>
          <a:blip r:embed="rId5"/>
          <a:stretch>
            <a:fillRect/>
          </a:stretch>
        </p:blipFill>
        <p:spPr>
          <a:xfrm>
            <a:off x="710621" y="1427332"/>
            <a:ext cx="3560089" cy="3560089"/>
          </a:xfrm>
          <a:prstGeom prst="rect">
            <a:avLst/>
          </a:prstGeom>
        </p:spPr>
      </p:pic>
    </p:spTree>
    <p:extLst>
      <p:ext uri="{BB962C8B-B14F-4D97-AF65-F5344CB8AC3E}">
        <p14:creationId xmlns:p14="http://schemas.microsoft.com/office/powerpoint/2010/main" val="3253295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内ポケット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390×210×170(mm)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35×350(mm)</a:t>
            </a:r>
            <a:r>
              <a:rPr lang="ja-JP" altLang="en-US" sz="900" dirty="0">
                <a:latin typeface="Meiryo UI" panose="020B0604030504040204" pitchFamily="34" charset="-128"/>
                <a:ea typeface="Meiryo UI" panose="020B0604030504040204" pitchFamily="34" charset="-128"/>
              </a:rPr>
              <a:t>・内ポケット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180×100(mm)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サイズの可愛らしいサイズ感でお弁当用などにぴったりなトートバッグ。フェアトレードコットンを使用しており</a:t>
            </a:r>
            <a:r>
              <a:rPr lang="en-US" altLang="ja-JP" sz="1600" dirty="0" err="1"/>
              <a:t>SDgs</a:t>
            </a:r>
            <a:r>
              <a:rPr lang="ja-JP" altLang="en-US" sz="1600" dirty="0"/>
              <a:t>に貢献できるアイテムです。この他</a:t>
            </a:r>
            <a:r>
              <a:rPr lang="en-US" altLang="ja-JP" sz="1600" dirty="0"/>
              <a:t>M</a:t>
            </a:r>
            <a:r>
              <a:rPr lang="ja-JP" altLang="en-US" sz="1600" dirty="0"/>
              <a:t>、</a:t>
            </a:r>
            <a:r>
              <a:rPr lang="en-US" altLang="ja-JP" sz="1600" dirty="0"/>
              <a:t>L</a:t>
            </a:r>
            <a:r>
              <a:rPr lang="ja-JP" altLang="en-US" sz="1600" dirty="0"/>
              <a:t>サイズもございます。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9" name="図 68">
            <a:extLst>
              <a:ext uri="{FF2B5EF4-FFF2-40B4-BE49-F238E27FC236}">
                <a16:creationId xmlns:a16="http://schemas.microsoft.com/office/drawing/2014/main" id="{28DE7A65-9731-B733-58DC-6796D1F32B3D}"/>
              </a:ext>
            </a:extLst>
          </p:cNvPr>
          <p:cNvPicPr>
            <a:picLocks noChangeAspect="1"/>
          </p:cNvPicPr>
          <p:nvPr/>
        </p:nvPicPr>
        <p:blipFill>
          <a:blip r:embed="rId5"/>
          <a:stretch>
            <a:fillRect/>
          </a:stretch>
        </p:blipFill>
        <p:spPr>
          <a:xfrm>
            <a:off x="684359" y="1354226"/>
            <a:ext cx="3655868" cy="3655868"/>
          </a:xfrm>
          <a:prstGeom prst="rect">
            <a:avLst/>
          </a:prstGeom>
        </p:spPr>
      </p:pic>
    </p:spTree>
    <p:extLst>
      <p:ext uri="{BB962C8B-B14F-4D97-AF65-F5344CB8AC3E}">
        <p14:creationId xmlns:p14="http://schemas.microsoft.com/office/powerpoint/2010/main" val="314328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04A9C23A-40EC-0329-273B-C0CBBA44E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25" y="1325219"/>
            <a:ext cx="3739293" cy="37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62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530mm､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雨傘としても日傘としても利用できる便利なスタンダードな折りたたみ傘です。カラーバリエーションは全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色でご用意しており、専用の収納袋にはオリジナルデザインの名入れが可能です。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9B64A7A3-066F-CF5A-66AE-CCA26E49C4F8}"/>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93523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34712"/>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2776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12347"/>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304643"/>
            <a:ext cx="3628872" cy="3628872"/>
          </a:xfrm>
          <a:prstGeom prst="rect">
            <a:avLst/>
          </a:prstGeom>
        </p:spPr>
      </p:pic>
    </p:spTree>
    <p:extLst>
      <p:ext uri="{BB962C8B-B14F-4D97-AF65-F5344CB8AC3E}">
        <p14:creationId xmlns:p14="http://schemas.microsoft.com/office/powerpoint/2010/main" val="269344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竹製ウッドキャップがアクセントになっている、</a:t>
            </a:r>
            <a:r>
              <a:rPr lang="en-US" altLang="ja-JP" sz="1600" dirty="0"/>
              <a:t>350ml</a:t>
            </a:r>
            <a:r>
              <a:rPr lang="ja-JP" altLang="en-US" sz="1600" dirty="0"/>
              <a:t>サイズのステンレスボトル。保冷温効果抜群の真空</a:t>
            </a:r>
            <a:r>
              <a:rPr lang="en-US" altLang="ja-JP" sz="1600" dirty="0"/>
              <a:t>2</a:t>
            </a:r>
            <a:r>
              <a:rPr lang="ja-JP" altLang="en-US" sz="1600" dirty="0"/>
              <a:t>重構造で、高級感があって見た目もおしゃれ。シンプルな構造でお手入れも簡単です。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CC22BB-2B82-34E7-9F48-CE85B32A8D11}"/>
              </a:ext>
            </a:extLst>
          </p:cNvPr>
          <p:cNvPicPr>
            <a:picLocks noChangeAspect="1"/>
          </p:cNvPicPr>
          <p:nvPr/>
        </p:nvPicPr>
        <p:blipFill>
          <a:blip r:embed="rId5"/>
          <a:stretch>
            <a:fillRect/>
          </a:stretch>
        </p:blipFill>
        <p:spPr>
          <a:xfrm>
            <a:off x="680266" y="1373616"/>
            <a:ext cx="3613805" cy="3613805"/>
          </a:xfrm>
          <a:prstGeom prst="rect">
            <a:avLst/>
          </a:prstGeom>
        </p:spPr>
      </p:pic>
    </p:spTree>
    <p:extLst>
      <p:ext uri="{BB962C8B-B14F-4D97-AF65-F5344CB8AC3E}">
        <p14:creationId xmlns:p14="http://schemas.microsoft.com/office/powerpoint/2010/main" val="150258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ビーサイド・真空二重蓋付きタンブラー</a:t>
            </a:r>
            <a:r>
              <a:rPr lang="en-US" altLang="ja-JP" sz="2000" dirty="0">
                <a:solidFill>
                  <a:schemeClr val="bg1"/>
                </a:solidFill>
                <a:latin typeface="Meiryo UI" panose="020B0604030504040204" pitchFamily="34" charset="-128"/>
                <a:ea typeface="Meiryo UI" panose="020B0604030504040204" pitchFamily="34" charset="-128"/>
              </a:rPr>
              <a:t>380ml(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ステンレス鋼、ナイロン蓋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φ88×145mm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150×92×90mm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:380ml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真空二重ステンレスに加え、フタ付きのため、非常に保冷・保温性に優れた</a:t>
            </a:r>
            <a:r>
              <a:rPr lang="en-US" altLang="ja-JP" sz="1600" dirty="0"/>
              <a:t>380ml</a:t>
            </a:r>
            <a:r>
              <a:rPr lang="ja-JP" altLang="en-US" sz="1600" dirty="0"/>
              <a:t>サイズのタンブラーです。ストラップ付きのため持ち歩きにも非常に便利でポップな見た目も可愛い商品です。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37528993-AB44-F188-0757-0EE16594D6DF}"/>
              </a:ext>
            </a:extLst>
          </p:cNvPr>
          <p:cNvPicPr>
            <a:picLocks noChangeAspect="1"/>
          </p:cNvPicPr>
          <p:nvPr/>
        </p:nvPicPr>
        <p:blipFill>
          <a:blip r:embed="rId5"/>
          <a:stretch>
            <a:fillRect/>
          </a:stretch>
        </p:blipFill>
        <p:spPr>
          <a:xfrm>
            <a:off x="674795" y="1353849"/>
            <a:ext cx="3709775" cy="3709775"/>
          </a:xfrm>
          <a:prstGeom prst="rect">
            <a:avLst/>
          </a:prstGeom>
        </p:spPr>
      </p:pic>
    </p:spTree>
    <p:extLst>
      <p:ext uri="{BB962C8B-B14F-4D97-AF65-F5344CB8AC3E}">
        <p14:creationId xmlns:p14="http://schemas.microsoft.com/office/powerpoint/2010/main" val="131723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369934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・真空二重構造ステンレスフードポット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カラー展開：ライトグリーン、ライトブルー、ライトブラウン</a:t>
            </a:r>
          </a:p>
          <a:p>
            <a:r>
              <a:rPr lang="ja-JP" altLang="en-US" sz="1000" dirty="0">
                <a:latin typeface="Meiryo UI" panose="020B0604030504040204" pitchFamily="34" charset="-128"/>
                <a:ea typeface="Meiryo UI" panose="020B0604030504040204" pitchFamily="34" charset="-128"/>
              </a:rPr>
              <a:t>素材：ステンレス鋼、ポリプロピレン、シリコーンゴム</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φ90×136mm</a:t>
            </a:r>
            <a:r>
              <a:rPr lang="ja-JP" altLang="en-US" sz="1000" dirty="0">
                <a:latin typeface="Meiryo UI" panose="020B0604030504040204" pitchFamily="34" charset="-128"/>
                <a:ea typeface="Meiryo UI" panose="020B0604030504040204" pitchFamily="34" charset="-128"/>
              </a:rPr>
              <a:t>箱サイズ</a:t>
            </a:r>
            <a:r>
              <a:rPr lang="en-US" altLang="ja-JP" sz="1000" dirty="0">
                <a:latin typeface="Meiryo UI" panose="020B0604030504040204" pitchFamily="34" charset="-128"/>
                <a:ea typeface="Meiryo UI" panose="020B0604030504040204" pitchFamily="34" charset="-128"/>
              </a:rPr>
              <a:t>145×95×95mm</a:t>
            </a:r>
          </a:p>
          <a:p>
            <a:r>
              <a:rPr lang="ja-JP" altLang="en-US" sz="1000" dirty="0">
                <a:latin typeface="Meiryo UI" panose="020B0604030504040204" pitchFamily="34" charset="-128"/>
                <a:ea typeface="Meiryo UI" panose="020B0604030504040204" pitchFamily="34" charset="-128"/>
              </a:rPr>
              <a:t>包装：化粧箱入</a:t>
            </a:r>
          </a:p>
          <a:p>
            <a:r>
              <a:rPr lang="ja-JP" altLang="en-US" sz="1000" dirty="0">
                <a:latin typeface="Meiryo UI" panose="020B0604030504040204" pitchFamily="34" charset="-128"/>
                <a:ea typeface="Meiryo UI" panose="020B0604030504040204" pitchFamily="34" charset="-128"/>
              </a:rPr>
              <a:t>備考：名入れ可能容量</a:t>
            </a:r>
            <a:r>
              <a:rPr lang="en-US" altLang="ja-JP" sz="10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r>
              <a:rPr lang="ja-JP" altLang="en-US" sz="1600" dirty="0"/>
              <a:t>高級感あるステンレス蓋と淡いくすみカラーの本体がおしゃれなフードポット。真空二重構造により保冷温効果が高く、中身の美味しさも長時間保持します。オリジナルの物販品製作にオススメです。</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B4470E4D-D999-BA5F-F3B5-411F412750B2}"/>
              </a:ext>
            </a:extLst>
          </p:cNvPr>
          <p:cNvPicPr>
            <a:picLocks noChangeAspect="1"/>
          </p:cNvPicPr>
          <p:nvPr/>
        </p:nvPicPr>
        <p:blipFill>
          <a:blip r:embed="rId5"/>
          <a:stretch>
            <a:fillRect/>
          </a:stretch>
        </p:blipFill>
        <p:spPr>
          <a:xfrm>
            <a:off x="698274" y="1388243"/>
            <a:ext cx="3560088" cy="3560088"/>
          </a:xfrm>
          <a:prstGeom prst="rect">
            <a:avLst/>
          </a:prstGeom>
        </p:spPr>
      </p:pic>
    </p:spTree>
    <p:extLst>
      <p:ext uri="{BB962C8B-B14F-4D97-AF65-F5344CB8AC3E}">
        <p14:creationId xmlns:p14="http://schemas.microsoft.com/office/powerpoint/2010/main" val="367160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素材：内瓶・胴部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φ66×232mm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243×75×75mm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:430ml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ワンタッチでフタを開けることができるため片手で操作が可能で、スポーツ用などには最適なステンレスボトルです。保冷保温効果にも優れているため一年中通して便利に使えます。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FE75C46-3A08-0E38-6AE5-57D26DD8F54B}"/>
              </a:ext>
            </a:extLst>
          </p:cNvPr>
          <p:cNvPicPr>
            <a:picLocks noChangeAspect="1"/>
          </p:cNvPicPr>
          <p:nvPr/>
        </p:nvPicPr>
        <p:blipFill>
          <a:blip r:embed="rId5"/>
          <a:stretch>
            <a:fillRect/>
          </a:stretch>
        </p:blipFill>
        <p:spPr>
          <a:xfrm>
            <a:off x="731162" y="1411958"/>
            <a:ext cx="3560090" cy="3560090"/>
          </a:xfrm>
          <a:prstGeom prst="rect">
            <a:avLst/>
          </a:prstGeom>
        </p:spPr>
      </p:pic>
    </p:spTree>
    <p:extLst>
      <p:ext uri="{BB962C8B-B14F-4D97-AF65-F5344CB8AC3E}">
        <p14:creationId xmlns:p14="http://schemas.microsoft.com/office/powerpoint/2010/main" val="190468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F57AB3-3B1C-1DF6-D88F-DFBCF268B402}"/>
              </a:ext>
            </a:extLst>
          </p:cNvPr>
          <p:cNvPicPr>
            <a:picLocks noChangeAspect="1"/>
          </p:cNvPicPr>
          <p:nvPr/>
        </p:nvPicPr>
        <p:blipFill>
          <a:blip r:embed="rId5"/>
          <a:stretch>
            <a:fillRect/>
          </a:stretch>
        </p:blipFill>
        <p:spPr>
          <a:xfrm>
            <a:off x="668009" y="1371901"/>
            <a:ext cx="3639927" cy="3639927"/>
          </a:xfrm>
          <a:prstGeom prst="rect">
            <a:avLst/>
          </a:prstGeom>
        </p:spPr>
      </p:pic>
    </p:spTree>
    <p:extLst>
      <p:ext uri="{BB962C8B-B14F-4D97-AF65-F5344CB8AC3E}">
        <p14:creationId xmlns:p14="http://schemas.microsoft.com/office/powerpoint/2010/main" val="14545541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TotalTime>
  <Words>3281</Words>
  <Application>Microsoft Office PowerPoint</Application>
  <PresentationFormat>画面に合わせる (4:3)</PresentationFormat>
  <Paragraphs>490</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239</cp:revision>
  <cp:lastPrinted>2021-07-20T08:57:41Z</cp:lastPrinted>
  <dcterms:created xsi:type="dcterms:W3CDTF">2021-06-21T09:41:39Z</dcterms:created>
  <dcterms:modified xsi:type="dcterms:W3CDTF">2024-07-19T06:50:39Z</dcterms:modified>
</cp:coreProperties>
</file>