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67" r:id="rId2"/>
    <p:sldId id="279" r:id="rId3"/>
    <p:sldId id="257" r:id="rId4"/>
    <p:sldId id="265" r:id="rId5"/>
    <p:sldId id="274" r:id="rId6"/>
    <p:sldId id="258" r:id="rId7"/>
    <p:sldId id="273" r:id="rId8"/>
    <p:sldId id="281" r:id="rId9"/>
    <p:sldId id="272" r:id="rId10"/>
    <p:sldId id="287" r:id="rId11"/>
    <p:sldId id="276" r:id="rId12"/>
    <p:sldId id="275" r:id="rId13"/>
    <p:sldId id="285" r:id="rId14"/>
    <p:sldId id="280" r:id="rId15"/>
    <p:sldId id="270" r:id="rId16"/>
    <p:sldId id="260" r:id="rId17"/>
    <p:sldId id="286" r:id="rId18"/>
    <p:sldId id="264" r:id="rId19"/>
    <p:sldId id="268" r:id="rId20"/>
    <p:sldId id="278" r:id="rId21"/>
    <p:sldId id="262" r:id="rId22"/>
    <p:sldId id="282" r:id="rId23"/>
    <p:sldId id="259" r:id="rId24"/>
    <p:sldId id="277" r:id="rId25"/>
    <p:sldId id="283" r:id="rId26"/>
    <p:sldId id="271" r:id="rId27"/>
    <p:sldId id="256" r:id="rId28"/>
    <p:sldId id="288" r:id="rId29"/>
    <p:sldId id="289" r:id="rId30"/>
    <p:sldId id="290" r:id="rId31"/>
    <p:sldId id="291" r:id="rId32"/>
    <p:sldId id="292"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717" autoAdjust="0"/>
    <p:restoredTop sz="94926" autoAdjust="0"/>
  </p:normalViewPr>
  <p:slideViewPr>
    <p:cSldViewPr snapToGrid="0" snapToObjects="1">
      <p:cViewPr varScale="1">
        <p:scale>
          <a:sx n="78" d="100"/>
          <a:sy n="78" d="100"/>
        </p:scale>
        <p:origin x="102" y="52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2025/2/18</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2359250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48185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11014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513383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42884434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2697672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2025/2/18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2025/2/18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2025/2/18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2025/2/18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bmp"/><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bmp"/><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bmp"/><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bmp"/><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bmp"/><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ウォッシャブルスムーストート </a:t>
            </a:r>
            <a:r>
              <a:rPr lang="en-US" altLang="ja-JP" sz="2000" dirty="0">
                <a:solidFill>
                  <a:schemeClr val="bg1"/>
                </a:solidFill>
                <a:latin typeface="Meiryo UI" panose="020B0604030504040204" pitchFamily="34" charset="-128"/>
                <a:ea typeface="Meiryo UI" panose="020B0604030504040204" pitchFamily="34" charset="-128"/>
              </a:rPr>
              <a:t>mini</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縦</a:t>
            </a:r>
            <a:r>
              <a:rPr lang="en-US" altLang="zh-CN" sz="900" b="0" i="0" dirty="0">
                <a:solidFill>
                  <a:srgbClr val="333333"/>
                </a:solidFill>
                <a:effectLst/>
                <a:latin typeface="-apple-system"/>
              </a:rPr>
              <a:t>410×</a:t>
            </a:r>
            <a:r>
              <a:rPr lang="zh-CN" altLang="en-US" sz="900" b="0" i="0" dirty="0">
                <a:solidFill>
                  <a:srgbClr val="333333"/>
                </a:solidFill>
                <a:effectLst/>
                <a:latin typeface="-apple-system"/>
              </a:rPr>
              <a:t>横</a:t>
            </a:r>
            <a:r>
              <a:rPr lang="en-US" altLang="zh-CN" sz="900" b="0" i="0" dirty="0">
                <a:solidFill>
                  <a:srgbClr val="333333"/>
                </a:solidFill>
                <a:effectLst/>
                <a:latin typeface="-apple-system"/>
              </a:rPr>
              <a:t>270×</a:t>
            </a:r>
            <a:r>
              <a:rPr lang="zh-CN" altLang="en-US" sz="900" b="0" i="0" dirty="0">
                <a:solidFill>
                  <a:srgbClr val="333333"/>
                </a:solidFill>
                <a:effectLst/>
                <a:latin typeface="-apple-system"/>
              </a:rPr>
              <a:t>奥行</a:t>
            </a:r>
            <a:r>
              <a:rPr lang="en-US" altLang="zh-CN" sz="900" b="0" i="0" dirty="0">
                <a:solidFill>
                  <a:srgbClr val="333333"/>
                </a:solidFill>
                <a:effectLst/>
                <a:latin typeface="-apple-system"/>
              </a:rPr>
              <a:t>180mm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コットンのような質感の上質なポリエステル素材を使用したミニサイズのトートです。丸洗い出来る上に撥水性にも優れているため使い勝手も抜群。オリジナル名入れも格安で承ります。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図 4">
            <a:extLst>
              <a:ext uri="{FF2B5EF4-FFF2-40B4-BE49-F238E27FC236}">
                <a16:creationId xmlns:a16="http://schemas.microsoft.com/office/drawing/2014/main" id="{12FB8B2C-2C8E-49AD-2D94-FCC98B21D46C}"/>
              </a:ext>
            </a:extLst>
          </p:cNvPr>
          <p:cNvPicPr>
            <a:picLocks noChangeAspect="1"/>
          </p:cNvPicPr>
          <p:nvPr/>
        </p:nvPicPr>
        <p:blipFill>
          <a:blip r:embed="rId5"/>
          <a:srcRect/>
          <a:stretch/>
        </p:blipFill>
        <p:spPr>
          <a:xfrm>
            <a:off x="1006737" y="1583462"/>
            <a:ext cx="3174086" cy="3174086"/>
          </a:xfrm>
          <a:prstGeom prst="rect">
            <a:avLst/>
          </a:prstGeom>
        </p:spPr>
      </p:pic>
    </p:spTree>
    <p:extLst>
      <p:ext uri="{BB962C8B-B14F-4D97-AF65-F5344CB8AC3E}">
        <p14:creationId xmlns:p14="http://schemas.microsoft.com/office/powerpoint/2010/main" val="1555608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ラバーウッドスタンド ワイド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材：ゴムの木</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120×70×17mm</a:t>
            </a:r>
          </a:p>
          <a:p>
            <a:r>
              <a:rPr lang="ja-JP" altLang="en-US" sz="900">
                <a:latin typeface="Meiryo UI" panose="020B0604030504040204" pitchFamily="34" charset="-128"/>
                <a:ea typeface="Meiryo UI" panose="020B0604030504040204" pitchFamily="34" charset="-128"/>
              </a:rPr>
              <a:t>付属品：取説付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考：ダークウッド・ナチュラルウッド</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無機質なデスク上にナチュラルな温もりを与えてくれる、ゴムの木の素材で作られたワイド型のウッドスタンドです。オリジナルデザインの名入れ印刷も可能ですのでノベルティ用におすすめです。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BF1D335-8003-D84C-9372-4AC902B34842}"/>
              </a:ext>
            </a:extLst>
          </p:cNvPr>
          <p:cNvPicPr>
            <a:picLocks noChangeAspect="1"/>
          </p:cNvPicPr>
          <p:nvPr/>
        </p:nvPicPr>
        <p:blipFill>
          <a:blip r:embed="rId5"/>
          <a:stretch>
            <a:fillRect/>
          </a:stretch>
        </p:blipFill>
        <p:spPr>
          <a:xfrm>
            <a:off x="575320" y="1496155"/>
            <a:ext cx="3691609" cy="3542621"/>
          </a:xfrm>
          <a:prstGeom prst="rect">
            <a:avLst/>
          </a:prstGeom>
        </p:spPr>
      </p:pic>
    </p:spTree>
    <p:extLst>
      <p:ext uri="{BB962C8B-B14F-4D97-AF65-F5344CB8AC3E}">
        <p14:creationId xmlns:p14="http://schemas.microsoft.com/office/powerpoint/2010/main" val="3262908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lnSpc>
                <a:spcPct val="100000"/>
              </a:lnSpc>
            </a:pPr>
            <a:r>
              <a:rPr lang="ja-JP" altLang="ja-JP" sz="2000" b="0" strike="noStrike" spc="-1" dirty="0">
                <a:solidFill>
                  <a:srgbClr val="FFFFFF"/>
                </a:solidFill>
                <a:latin typeface="Meiryo UI"/>
                <a:ea typeface="Meiryo UI"/>
              </a:rPr>
              <a:t>ラバーウッドマルチスタンド</a:t>
            </a:r>
            <a:endParaRPr lang="en-US" altLang="ja-JP" sz="2000" b="0" strike="noStrike" spc="-1" dirty="0">
              <a:latin typeface="Arial"/>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lnSpc>
                <a:spcPct val="100000"/>
              </a:lnSpc>
            </a:pPr>
            <a:r>
              <a:rPr lang="ja-JP" altLang="ja-JP" sz="900" b="0" strike="noStrike" spc="-1" dirty="0">
                <a:solidFill>
                  <a:srgbClr val="000000"/>
                </a:solidFill>
                <a:latin typeface="Meiryo UI"/>
                <a:ea typeface="Meiryo UI"/>
              </a:rPr>
              <a:t>素</a:t>
            </a:r>
            <a:r>
              <a:rPr lang="en-US" altLang="ja-JP" sz="900" b="0" strike="noStrike" spc="-1" dirty="0">
                <a:solidFill>
                  <a:srgbClr val="000000"/>
                </a:solidFill>
                <a:latin typeface="Meiryo UI"/>
                <a:ea typeface="Meiryo UI"/>
              </a:rPr>
              <a:t>   </a:t>
            </a:r>
            <a:r>
              <a:rPr lang="en-US" altLang="ja-JP" sz="900" b="0" strike="noStrike" spc="-1" dirty="0" err="1">
                <a:solidFill>
                  <a:srgbClr val="000000"/>
                </a:solidFill>
                <a:latin typeface="Meiryo UI"/>
                <a:ea typeface="Meiryo UI"/>
              </a:rPr>
              <a:t>材：ゴムの木</a:t>
            </a:r>
            <a:endParaRPr lang="en-US" altLang="ja-JP" sz="900" b="0" strike="noStrike" spc="-1" dirty="0">
              <a:latin typeface="Arial"/>
            </a:endParaRPr>
          </a:p>
          <a:p>
            <a:pPr>
              <a:lnSpc>
                <a:spcPct val="100000"/>
              </a:lnSpc>
            </a:pPr>
            <a:r>
              <a:rPr lang="ja-JP" altLang="ja-JP" sz="900" b="0" strike="noStrike" spc="199" dirty="0">
                <a:solidFill>
                  <a:srgbClr val="000000"/>
                </a:solidFill>
                <a:latin typeface="Meiryo UI"/>
                <a:ea typeface="Meiryo UI"/>
              </a:rPr>
              <a:t>サイズ</a:t>
            </a:r>
            <a:r>
              <a:rPr lang="ja-JP" altLang="ja-JP" sz="900" b="0" strike="noStrike" spc="-1" dirty="0">
                <a:solidFill>
                  <a:srgbClr val="000000"/>
                </a:solidFill>
                <a:latin typeface="Meiryo UI"/>
                <a:ea typeface="Meiryo UI"/>
              </a:rPr>
              <a:t>：</a:t>
            </a:r>
            <a:r>
              <a:rPr lang="en-US" altLang="ja-JP" sz="900" b="0" strike="noStrike" spc="-1" dirty="0">
                <a:solidFill>
                  <a:srgbClr val="000000"/>
                </a:solidFill>
                <a:latin typeface="Meiryo UI"/>
                <a:ea typeface="Meiryo UI"/>
              </a:rPr>
              <a:t>70×110×24mm</a:t>
            </a:r>
            <a:endParaRPr lang="en-US" altLang="ja-JP" sz="900" b="0" strike="noStrike" spc="-1" dirty="0">
              <a:latin typeface="Arial"/>
            </a:endParaRPr>
          </a:p>
          <a:p>
            <a:pPr>
              <a:lnSpc>
                <a:spcPct val="100000"/>
              </a:lnSpc>
            </a:pPr>
            <a:r>
              <a:rPr lang="ja-JP" altLang="ja-JP" sz="900" b="0" strike="noStrike" spc="-1" dirty="0">
                <a:solidFill>
                  <a:srgbClr val="000000"/>
                </a:solidFill>
                <a:latin typeface="Meiryo UI"/>
                <a:ea typeface="Meiryo UI"/>
              </a:rPr>
              <a:t>付属品：取説付</a:t>
            </a:r>
            <a:endParaRPr lang="en-US" altLang="ja-JP" sz="900" b="0" strike="noStrike" spc="-1" dirty="0">
              <a:latin typeface="Arial"/>
            </a:endParaRPr>
          </a:p>
          <a:p>
            <a:pPr>
              <a:lnSpc>
                <a:spcPct val="100000"/>
              </a:lnSpc>
            </a:pPr>
            <a:r>
              <a:rPr lang="ja-JP" altLang="ja-JP" sz="900" b="0" strike="noStrike" spc="-1" dirty="0">
                <a:solidFill>
                  <a:srgbClr val="000000"/>
                </a:solidFill>
                <a:latin typeface="Meiryo UI"/>
                <a:ea typeface="Meiryo UI"/>
              </a:rPr>
              <a:t>備   考：ダークウッド、ナチュラルウッド</a:t>
            </a:r>
            <a:endParaRPr lang="en-US" altLang="ja-JP" sz="900" b="0" strike="noStrike" spc="-1" dirty="0">
              <a:latin typeface="Arial"/>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1"/>
              </a:lnSpc>
            </a:pPr>
            <a:r>
              <a:rPr lang="ja-JP" altLang="ja-JP" sz="1600" b="0" strike="noStrike" spc="-1" dirty="0">
                <a:solidFill>
                  <a:srgbClr val="000000"/>
                </a:solidFill>
                <a:latin typeface="Meiryo UI"/>
                <a:ea typeface="Meiryo UI"/>
              </a:rPr>
              <a:t>無機質なデスク上にナチュラルな温もりを与えてくれる、ゴムの木の素材で作られたマルチなウッドスタンドです。オリジナルデザインの名入れ印刷も可能ですのでノベルティ用におすすめです。</a:t>
            </a:r>
            <a:endParaRPr lang="en-US" altLang="ja-JP" sz="1600" b="0" strike="noStrike" spc="-1" dirty="0">
              <a:latin typeface="Arial"/>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図 4">
            <a:extLst>
              <a:ext uri="{FF2B5EF4-FFF2-40B4-BE49-F238E27FC236}">
                <a16:creationId xmlns:a16="http://schemas.microsoft.com/office/drawing/2014/main" id="{E674EED8-7690-E94D-ADAB-FECCC67DFF18}"/>
              </a:ext>
            </a:extLst>
          </p:cNvPr>
          <p:cNvPicPr/>
          <p:nvPr/>
        </p:nvPicPr>
        <p:blipFill>
          <a:blip r:embed="rId5"/>
          <a:stretch/>
        </p:blipFill>
        <p:spPr>
          <a:xfrm>
            <a:off x="817920" y="1537920"/>
            <a:ext cx="3322080" cy="3322080"/>
          </a:xfrm>
          <a:prstGeom prst="rect">
            <a:avLst/>
          </a:prstGeom>
          <a:ln w="0">
            <a:noFill/>
          </a:ln>
        </p:spPr>
      </p:pic>
    </p:spTree>
    <p:extLst>
      <p:ext uri="{BB962C8B-B14F-4D97-AF65-F5344CB8AC3E}">
        <p14:creationId xmlns:p14="http://schemas.microsoft.com/office/powerpoint/2010/main" val="1219882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ラバーウッドスタンド ラウンド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材：ゴムの木</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φ90×17</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考：ダークウッド・ナチュラルウッド</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無機質なデスク上にナチュラルな温もりを与えてくれる、ゴムの木の素材で作られたラウンド型のウッドスタンドです。オリジナルデザインの名入れ印刷も可能ですのでノベルティ用におすすめです。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145AC2B-66D4-7E44-8919-4D43936A6C93}"/>
              </a:ext>
            </a:extLst>
          </p:cNvPr>
          <p:cNvPicPr>
            <a:picLocks noChangeAspect="1"/>
          </p:cNvPicPr>
          <p:nvPr/>
        </p:nvPicPr>
        <p:blipFill>
          <a:blip r:embed="rId5"/>
          <a:stretch>
            <a:fillRect/>
          </a:stretch>
        </p:blipFill>
        <p:spPr>
          <a:xfrm>
            <a:off x="745183" y="1410831"/>
            <a:ext cx="3528815" cy="3665857"/>
          </a:xfrm>
          <a:prstGeom prst="rect">
            <a:avLst/>
          </a:prstGeom>
        </p:spPr>
      </p:pic>
    </p:spTree>
    <p:extLst>
      <p:ext uri="{BB962C8B-B14F-4D97-AF65-F5344CB8AC3E}">
        <p14:creationId xmlns:p14="http://schemas.microsoft.com/office/powerpoint/2010/main" val="992787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テントクロスクリアポーチ</a:t>
            </a:r>
            <a:r>
              <a:rPr lang="en-US" altLang="ja-JP" sz="2000" dirty="0">
                <a:solidFill>
                  <a:schemeClr val="bg1"/>
                </a:solidFill>
                <a:latin typeface="Meiryo UI" panose="020B0604030504040204" pitchFamily="34" charset="-128"/>
                <a:ea typeface="Meiryo UI" panose="020B0604030504040204" pitchFamily="34" charset="-128"/>
              </a:rPr>
              <a:t>A5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TPU</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165×</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240×</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ｍｍ</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包装：台紙、</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袋入</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200</a:t>
            </a:r>
            <a:r>
              <a:rPr lang="ja-JP" altLang="en-US" sz="900" dirty="0">
                <a:latin typeface="Meiryo UI" panose="020B0604030504040204" pitchFamily="34" charset="-128"/>
                <a:ea typeface="Meiryo UI" panose="020B0604030504040204" pitchFamily="34" charset="-128"/>
              </a:rPr>
              <a:t>個以上元払いサービス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表面はクリアで中身が視認でき、その他の生地は丈夫なテントクロスで使い勝手の良い</a:t>
            </a:r>
            <a:r>
              <a:rPr lang="en-US" altLang="ja-JP" sz="1600" dirty="0"/>
              <a:t>B5</a:t>
            </a:r>
            <a:r>
              <a:rPr lang="ja-JP" altLang="en-US" sz="1600" dirty="0"/>
              <a:t>ポーチ。撥水加工が施されているためちょっとした水濡れからも中身を守ってくれる点も◎！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6" name="図 55">
            <a:extLst>
              <a:ext uri="{FF2B5EF4-FFF2-40B4-BE49-F238E27FC236}">
                <a16:creationId xmlns:a16="http://schemas.microsoft.com/office/drawing/2014/main" id="{919DDD4F-88CD-5BA9-CE5C-85421F5315AE}"/>
              </a:ext>
            </a:extLst>
          </p:cNvPr>
          <p:cNvPicPr>
            <a:picLocks noChangeAspect="1"/>
          </p:cNvPicPr>
          <p:nvPr/>
        </p:nvPicPr>
        <p:blipFill>
          <a:blip r:embed="rId5"/>
          <a:stretch>
            <a:fillRect/>
          </a:stretch>
        </p:blipFill>
        <p:spPr>
          <a:xfrm>
            <a:off x="656678" y="1353795"/>
            <a:ext cx="3708476" cy="3708476"/>
          </a:xfrm>
          <a:prstGeom prst="rect">
            <a:avLst/>
          </a:prstGeom>
        </p:spPr>
      </p:pic>
    </p:spTree>
    <p:extLst>
      <p:ext uri="{BB962C8B-B14F-4D97-AF65-F5344CB8AC3E}">
        <p14:creationId xmlns:p14="http://schemas.microsoft.com/office/powerpoint/2010/main" val="4074790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テントクロス保冷温ランチバッグ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カラー展開：ブラック、グレー、ネイビー、オリーブ</a:t>
            </a:r>
          </a:p>
          <a:p>
            <a:r>
              <a:rPr lang="ja-JP" altLang="en-US" sz="900" dirty="0">
                <a:latin typeface="Meiryo UI" panose="020B0604030504040204" pitchFamily="34" charset="-128"/>
                <a:ea typeface="Meiryo UI" panose="020B0604030504040204" pitchFamily="34" charset="-128"/>
              </a:rPr>
              <a:t>素材：ポリエステル、アルミ蒸着フィルム他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320×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325×</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170mm</a:t>
            </a:r>
          </a:p>
          <a:p>
            <a:r>
              <a:rPr lang="ja-JP" altLang="en-US" sz="900" dirty="0">
                <a:latin typeface="Meiryo UI" panose="020B0604030504040204" pitchFamily="34" charset="-128"/>
                <a:ea typeface="Meiryo UI" panose="020B0604030504040204" pitchFamily="34" charset="-128"/>
              </a:rPr>
              <a:t>包装：台紙、</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テントクロス生地を使った小さく畳める保冷温ランチバッグ。丈夫でしなやかな生地で雨や汚れに強く、保冷温効果抜群！マチ付きで底が広く、中身に合わせてくるくる巻けば高さ調整が可能です。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5A720E1-7A30-0C36-15AE-EA486222E809}"/>
              </a:ext>
            </a:extLst>
          </p:cNvPr>
          <p:cNvPicPr>
            <a:picLocks noChangeAspect="1"/>
          </p:cNvPicPr>
          <p:nvPr/>
        </p:nvPicPr>
        <p:blipFill>
          <a:blip r:embed="rId5"/>
          <a:stretch>
            <a:fillRect/>
          </a:stretch>
        </p:blipFill>
        <p:spPr>
          <a:xfrm>
            <a:off x="713072" y="1382852"/>
            <a:ext cx="3604569" cy="3604569"/>
          </a:xfrm>
          <a:prstGeom prst="rect">
            <a:avLst/>
          </a:prstGeom>
        </p:spPr>
      </p:pic>
    </p:spTree>
    <p:extLst>
      <p:ext uri="{BB962C8B-B14F-4D97-AF65-F5344CB8AC3E}">
        <p14:creationId xmlns:p14="http://schemas.microsoft.com/office/powerpoint/2010/main" val="3720940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 折りたたみ抗菌トート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縦</a:t>
            </a:r>
            <a:r>
              <a:rPr lang="en-US" altLang="zh-CN" sz="900" b="0" i="0" dirty="0">
                <a:solidFill>
                  <a:srgbClr val="333333"/>
                </a:solidFill>
                <a:effectLst/>
                <a:latin typeface="-apple-system"/>
              </a:rPr>
              <a:t>550×</a:t>
            </a:r>
            <a:r>
              <a:rPr lang="zh-CN" altLang="en-US" sz="900" b="0" i="0" dirty="0">
                <a:solidFill>
                  <a:srgbClr val="333333"/>
                </a:solidFill>
                <a:effectLst/>
                <a:latin typeface="-apple-system"/>
              </a:rPr>
              <a:t>横</a:t>
            </a:r>
            <a:r>
              <a:rPr lang="en-US" altLang="zh-CN" sz="900" b="0" i="0" dirty="0">
                <a:solidFill>
                  <a:srgbClr val="333333"/>
                </a:solidFill>
                <a:effectLst/>
                <a:latin typeface="-apple-system"/>
              </a:rPr>
              <a:t>300×</a:t>
            </a:r>
            <a:r>
              <a:rPr lang="zh-CN" altLang="en-US" sz="900" b="0" i="0" dirty="0">
                <a:solidFill>
                  <a:srgbClr val="333333"/>
                </a:solidFill>
                <a:effectLst/>
                <a:latin typeface="-apple-system"/>
              </a:rPr>
              <a:t>奥行</a:t>
            </a:r>
            <a:r>
              <a:rPr lang="en-US" altLang="zh-CN" sz="900" b="0" i="0" dirty="0">
                <a:solidFill>
                  <a:srgbClr val="333333"/>
                </a:solidFill>
                <a:effectLst/>
                <a:latin typeface="-apple-system"/>
              </a:rPr>
              <a:t>180mm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抗菌防臭加工済みの耐久性に優れたテント生地を使用したトートバッグです。折りたたんでコンパクトに収納できるため、持ち歩き用にも便利。名入れ印刷可能で、ノベルティ用等におすすめです。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9629028-4132-4474-DA3B-F2C866A15297}"/>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765578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メモリ付きフロスティボトル </a:t>
            </a:r>
            <a:r>
              <a:rPr lang="en-US" altLang="ja-JP" sz="2000" dirty="0">
                <a:solidFill>
                  <a:schemeClr val="bg1"/>
                </a:solidFill>
                <a:latin typeface="Meiryo UI" panose="020B0604030504040204" pitchFamily="34" charset="-128"/>
                <a:ea typeface="Meiryo UI" panose="020B0604030504040204" pitchFamily="34" charset="-128"/>
              </a:rPr>
              <a:t>350ml(</a:t>
            </a:r>
            <a:r>
              <a:rPr lang="ja-JP" altLang="en-US" sz="2000" dirty="0">
                <a:solidFill>
                  <a:schemeClr val="bg1"/>
                </a:solidFill>
                <a:latin typeface="Meiryo UI" panose="020B0604030504040204" pitchFamily="34" charset="-128"/>
                <a:ea typeface="Meiryo UI" panose="020B0604030504040204" pitchFamily="34" charset="-128"/>
              </a:rPr>
              <a:t>ストラップ付き</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:AS</a:t>
            </a:r>
            <a:r>
              <a:rPr lang="ja-JP" altLang="en-US" sz="900" dirty="0">
                <a:latin typeface="Meiryo UI" panose="020B0604030504040204" pitchFamily="34" charset="-128"/>
                <a:ea typeface="Meiryo UI" panose="020B0604030504040204" pitchFamily="34" charset="-128"/>
              </a:rPr>
              <a:t>樹脂蓋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ステンレス、ポリプロピレン、シリコーンゴム 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φ57×187mm </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195×60×60mm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備考：名入れ可能、容量</a:t>
            </a:r>
            <a:r>
              <a:rPr lang="en-US" altLang="ja-JP" sz="900" dirty="0">
                <a:latin typeface="Meiryo UI" panose="020B0604030504040204" pitchFamily="34" charset="-128"/>
                <a:ea typeface="Meiryo UI" panose="020B0604030504040204" pitchFamily="34" charset="-128"/>
              </a:rPr>
              <a:t>:350ml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en-US" altLang="ja-JP" sz="1600" dirty="0"/>
              <a:t>350ml</a:t>
            </a:r>
            <a:r>
              <a:rPr lang="ja-JP" altLang="en-US" sz="1600" dirty="0"/>
              <a:t>サイズのフロスティボトルです。すっきりとしたシンプルなデザインながらハイセンスなデザインで、どんなオリジナル名入れにもマッチします。メモリ付きでダイエットなどにも最適！</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4" name="図 73">
            <a:extLst>
              <a:ext uri="{FF2B5EF4-FFF2-40B4-BE49-F238E27FC236}">
                <a16:creationId xmlns:a16="http://schemas.microsoft.com/office/drawing/2014/main" id="{3F0EC3B2-CFDD-13EA-2D25-7DF5A8648312}"/>
              </a:ext>
            </a:extLst>
          </p:cNvPr>
          <p:cNvPicPr>
            <a:picLocks noChangeAspect="1"/>
          </p:cNvPicPr>
          <p:nvPr/>
        </p:nvPicPr>
        <p:blipFill>
          <a:blip r:embed="rId5"/>
          <a:stretch>
            <a:fillRect/>
          </a:stretch>
        </p:blipFill>
        <p:spPr>
          <a:xfrm>
            <a:off x="661438" y="1329942"/>
            <a:ext cx="3704048" cy="3704048"/>
          </a:xfrm>
          <a:prstGeom prst="rect">
            <a:avLst/>
          </a:prstGeom>
        </p:spPr>
      </p:pic>
    </p:spTree>
    <p:extLst>
      <p:ext uri="{BB962C8B-B14F-4D97-AF65-F5344CB8AC3E}">
        <p14:creationId xmlns:p14="http://schemas.microsoft.com/office/powerpoint/2010/main" val="3667100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フェアトレードコットンキャンバスファスナーポーチ</a:t>
            </a:r>
            <a:r>
              <a:rPr lang="en-US" altLang="ja-JP" sz="2000" dirty="0">
                <a:solidFill>
                  <a:schemeClr val="bg1"/>
                </a:solidFill>
                <a:latin typeface="Meiryo UI" panose="020B0604030504040204" pitchFamily="34" charset="-128"/>
                <a:ea typeface="Meiryo UI" panose="020B0604030504040204" pitchFamily="34" charset="-128"/>
              </a:rPr>
              <a:t>(S)</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コットン</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120×120×60(mm)</a:t>
            </a:r>
          </a:p>
          <a:p>
            <a:r>
              <a:rPr lang="ja-JP" altLang="en-US" sz="900" dirty="0">
                <a:latin typeface="Meiryo UI" panose="020B0604030504040204" pitchFamily="34" charset="-128"/>
                <a:ea typeface="Meiryo UI" panose="020B0604030504040204" pitchFamily="34" charset="-128"/>
              </a:rPr>
              <a:t>備   考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フェアトレードオーガニックコットン使用、取説付</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可愛い</a:t>
            </a:r>
            <a:r>
              <a:rPr lang="en-US" altLang="ja-JP" sz="1600" dirty="0">
                <a:latin typeface="Meiryo UI" panose="020B0604030504040204" pitchFamily="34" charset="-128"/>
                <a:ea typeface="Meiryo UI" panose="020B0604030504040204" pitchFamily="34" charset="-128"/>
              </a:rPr>
              <a:t>S</a:t>
            </a:r>
            <a:r>
              <a:rPr lang="ja-JP" altLang="en-US" sz="1600" dirty="0">
                <a:latin typeface="Meiryo UI" panose="020B0604030504040204" pitchFamily="34" charset="-128"/>
                <a:ea typeface="Meiryo UI" panose="020B0604030504040204" pitchFamily="34" charset="-128"/>
              </a:rPr>
              <a:t>サイズのシンプルなファスナーポーチです。国際フェアトレード認証ラベル付きで地球環境に優しいアイテムのため</a:t>
            </a:r>
            <a:r>
              <a:rPr lang="en-US" altLang="ja-JP" sz="1600" dirty="0" err="1">
                <a:latin typeface="Meiryo UI" panose="020B0604030504040204" pitchFamily="34" charset="-128"/>
                <a:ea typeface="Meiryo UI" panose="020B0604030504040204" pitchFamily="34" charset="-128"/>
              </a:rPr>
              <a:t>SDgs</a:t>
            </a:r>
            <a:r>
              <a:rPr lang="ja-JP" altLang="en-US" sz="1600" dirty="0">
                <a:latin typeface="Meiryo UI" panose="020B0604030504040204" pitchFamily="34" charset="-128"/>
                <a:ea typeface="Meiryo UI" panose="020B0604030504040204" pitchFamily="34" charset="-128"/>
              </a:rPr>
              <a:t>関連のイベントやキャンペーン等にもおすすめです。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BB59341-A7F3-FB17-325B-1B38C2FA4893}"/>
              </a:ext>
            </a:extLst>
          </p:cNvPr>
          <p:cNvPicPr>
            <a:picLocks noChangeAspect="1"/>
          </p:cNvPicPr>
          <p:nvPr/>
        </p:nvPicPr>
        <p:blipFill>
          <a:blip r:embed="rId5"/>
          <a:stretch>
            <a:fillRect/>
          </a:stretch>
        </p:blipFill>
        <p:spPr>
          <a:xfrm>
            <a:off x="819984" y="1431394"/>
            <a:ext cx="3487180" cy="3487180"/>
          </a:xfrm>
          <a:prstGeom prst="rect">
            <a:avLst/>
          </a:prstGeom>
        </p:spPr>
      </p:pic>
    </p:spTree>
    <p:extLst>
      <p:ext uri="{BB962C8B-B14F-4D97-AF65-F5344CB8AC3E}">
        <p14:creationId xmlns:p14="http://schemas.microsoft.com/office/powerpoint/2010/main" val="2090387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カフェタンブラースタッキング</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バンブーファイバー配合</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カラー展開：ブラック、ホワイト、カーキ、ネイビー、アンバー</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、バンブーファイバー、シリコーンゴム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φ83×126(mm)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370ml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、食品衛生検査済、本体耐熱温度</a:t>
            </a:r>
            <a:r>
              <a:rPr lang="en-US" altLang="ja-JP" sz="900" dirty="0">
                <a:latin typeface="Meiryo UI" panose="020B0604030504040204" pitchFamily="34" charset="-128"/>
                <a:ea typeface="Meiryo UI" panose="020B0604030504040204" pitchFamily="34" charset="-128"/>
              </a:rPr>
              <a:t>80℃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バンブーファイバー配合のエシカルなカフェタンブラー。ホット用の小飲み口とアイス用の大飲み口付きで、分解＆重ねてコンパクトに収納できます。オリジナルの名入れをすれば物販品に最適です。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92293A24-039C-E568-BE43-753FCA0E6890}"/>
              </a:ext>
            </a:extLst>
          </p:cNvPr>
          <p:cNvPicPr>
            <a:picLocks noChangeAspect="1"/>
          </p:cNvPicPr>
          <p:nvPr/>
        </p:nvPicPr>
        <p:blipFill>
          <a:blip r:embed="rId5"/>
          <a:stretch>
            <a:fillRect/>
          </a:stretch>
        </p:blipFill>
        <p:spPr>
          <a:xfrm>
            <a:off x="724180" y="1411148"/>
            <a:ext cx="3628910" cy="3628910"/>
          </a:xfrm>
          <a:prstGeom prst="rect">
            <a:avLst/>
          </a:prstGeom>
        </p:spPr>
      </p:pic>
    </p:spTree>
    <p:extLst>
      <p:ext uri="{BB962C8B-B14F-4D97-AF65-F5344CB8AC3E}">
        <p14:creationId xmlns:p14="http://schemas.microsoft.com/office/powerpoint/2010/main" val="4070750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カトラリーセット バンブーファイバー入タイプ</a:t>
            </a: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点</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50" charset="-128"/>
                <a:ea typeface="Meiryo UI" panose="020B0604030504040204" pitchFamily="50" charset="-128"/>
              </a:rPr>
              <a:t>素材：</a:t>
            </a:r>
            <a:r>
              <a:rPr lang="en-US" altLang="ja-JP" sz="900" dirty="0">
                <a:latin typeface="Meiryo UI" panose="020B0604030504040204" pitchFamily="50" charset="-128"/>
                <a:ea typeface="Meiryo UI" panose="020B0604030504040204" pitchFamily="50" charset="-128"/>
              </a:rPr>
              <a:t>PP</a:t>
            </a:r>
            <a:r>
              <a:rPr lang="ja-JP" altLang="en-US" sz="900" dirty="0">
                <a:latin typeface="Meiryo UI" panose="020B0604030504040204" pitchFamily="50" charset="-128"/>
                <a:ea typeface="Meiryo UI" panose="020B0604030504040204" pitchFamily="50" charset="-128"/>
              </a:rPr>
              <a:t>、バンブーファイバー 他</a:t>
            </a:r>
          </a:p>
          <a:p>
            <a:pPr>
              <a:tabLst>
                <a:tab pos="542925" algn="l"/>
                <a:tab pos="715963" algn="l"/>
              </a:tabLst>
            </a:pPr>
            <a:r>
              <a:rPr lang="ja-JP" altLang="en-US" sz="900" dirty="0">
                <a:latin typeface="Meiryo UI" panose="020B0604030504040204" pitchFamily="50" charset="-128"/>
                <a:ea typeface="Meiryo UI" panose="020B0604030504040204" pitchFamily="50" charset="-128"/>
              </a:rPr>
              <a:t>サイズ：ケース</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約</a:t>
            </a:r>
            <a:r>
              <a:rPr lang="en-US" altLang="ja-JP" sz="900" dirty="0">
                <a:latin typeface="Meiryo UI" panose="020B0604030504040204" pitchFamily="50" charset="-128"/>
                <a:ea typeface="Meiryo UI" panose="020B0604030504040204" pitchFamily="50" charset="-128"/>
              </a:rPr>
              <a:t>W54×H26×D207(mm)</a:t>
            </a:r>
            <a:r>
              <a:rPr lang="ja-JP" altLang="en-US" sz="900" dirty="0">
                <a:latin typeface="Meiryo UI" panose="020B0604030504040204" pitchFamily="50" charset="-128"/>
                <a:ea typeface="Meiryo UI" panose="020B0604030504040204" pitchFamily="50" charset="-128"/>
              </a:rPr>
              <a:t>、スプーン</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組み立て時約</a:t>
            </a:r>
            <a:r>
              <a:rPr lang="en-US" altLang="ja-JP" sz="900" dirty="0">
                <a:latin typeface="Meiryo UI" panose="020B0604030504040204" pitchFamily="50" charset="-128"/>
                <a:ea typeface="Meiryo UI" panose="020B0604030504040204" pitchFamily="50" charset="-128"/>
              </a:rPr>
              <a:t>W31×H160(mm)</a:t>
            </a:r>
            <a:r>
              <a:rPr lang="ja-JP" altLang="en-US" sz="900" dirty="0">
                <a:latin typeface="Meiryo UI" panose="020B0604030504040204" pitchFamily="50" charset="-128"/>
                <a:ea typeface="Meiryo UI" panose="020B0604030504040204" pitchFamily="50" charset="-128"/>
              </a:rPr>
              <a:t>、フォーク</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約</a:t>
            </a:r>
            <a:r>
              <a:rPr lang="en-US" altLang="ja-JP" sz="900" dirty="0">
                <a:latin typeface="Meiryo UI" panose="020B0604030504040204" pitchFamily="50" charset="-128"/>
                <a:ea typeface="Meiryo UI" panose="020B0604030504040204" pitchFamily="50" charset="-128"/>
              </a:rPr>
              <a:t>W27×H154(mm)</a:t>
            </a:r>
            <a:r>
              <a:rPr lang="ja-JP" altLang="en-US" sz="900" dirty="0">
                <a:latin typeface="Meiryo UI" panose="020B0604030504040204" pitchFamily="50" charset="-128"/>
                <a:ea typeface="Meiryo UI" panose="020B0604030504040204" pitchFamily="50" charset="-128"/>
              </a:rPr>
              <a:t>、箸</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約</a:t>
            </a:r>
            <a:r>
              <a:rPr lang="en-US" altLang="ja-JP" sz="900" dirty="0">
                <a:latin typeface="Meiryo UI" panose="020B0604030504040204" pitchFamily="50" charset="-128"/>
                <a:ea typeface="Meiryo UI" panose="020B0604030504040204" pitchFamily="50" charset="-128"/>
              </a:rPr>
              <a:t>185(mm)</a:t>
            </a:r>
          </a:p>
          <a:p>
            <a:pPr>
              <a:tabLst>
                <a:tab pos="542925" algn="l"/>
                <a:tab pos="715963" algn="l"/>
              </a:tabLst>
            </a:pPr>
            <a:r>
              <a:rPr lang="ja-JP" altLang="en-US" sz="900" dirty="0">
                <a:latin typeface="Meiryo UI" panose="020B0604030504040204" pitchFamily="50" charset="-128"/>
                <a:ea typeface="Meiryo UI" panose="020B0604030504040204" pitchFamily="50" charset="-128"/>
              </a:rPr>
              <a:t>付属：取説付き</a:t>
            </a:r>
          </a:p>
          <a:p>
            <a:pPr>
              <a:tabLst>
                <a:tab pos="542925" algn="l"/>
                <a:tab pos="715963" algn="l"/>
              </a:tabLst>
            </a:pPr>
            <a:r>
              <a:rPr lang="ja-JP" altLang="en-US" sz="900" dirty="0">
                <a:latin typeface="Meiryo UI" panose="020B0604030504040204" pitchFamily="50" charset="-128"/>
                <a:ea typeface="Meiryo UI" panose="020B0604030504040204" pitchFamily="50" charset="-128"/>
              </a:rPr>
              <a:t>包装：</a:t>
            </a:r>
            <a:r>
              <a:rPr lang="en-US" altLang="ja-JP" sz="900" dirty="0">
                <a:latin typeface="Meiryo UI" panose="020B0604030504040204" pitchFamily="50" charset="-128"/>
                <a:ea typeface="Meiryo UI" panose="020B0604030504040204" pitchFamily="50" charset="-128"/>
              </a:rPr>
              <a:t>PP</a:t>
            </a:r>
            <a:r>
              <a:rPr lang="ja-JP" altLang="en-US" sz="900" dirty="0">
                <a:latin typeface="Meiryo UI" panose="020B0604030504040204" pitchFamily="50" charset="-128"/>
                <a:ea typeface="Meiryo UI" panose="020B0604030504040204" pitchFamily="50" charset="-128"/>
              </a:rPr>
              <a:t>袋</a:t>
            </a:r>
            <a:endParaRPr lang="en-US" altLang="ja-JP" sz="900" b="0" i="0" dirty="0">
              <a:solidFill>
                <a:srgbClr val="333333"/>
              </a:solidFill>
              <a:effectLst/>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Meiryo UI" panose="020B0604030504040204" pitchFamily="50" charset="-128"/>
                <a:ea typeface="Meiryo UI" panose="020B0604030504040204" pitchFamily="50" charset="-128"/>
              </a:rPr>
              <a:t>スプーン、フォーク、お箸の</a:t>
            </a:r>
            <a:r>
              <a:rPr lang="en-US" altLang="ja-JP" sz="1600" b="0" i="0" dirty="0">
                <a:solidFill>
                  <a:srgbClr val="333333"/>
                </a:solidFill>
                <a:effectLst/>
                <a:latin typeface="Meiryo UI" panose="020B0604030504040204" pitchFamily="50" charset="-128"/>
                <a:ea typeface="Meiryo UI" panose="020B0604030504040204" pitchFamily="50" charset="-128"/>
              </a:rPr>
              <a:t>3</a:t>
            </a:r>
            <a:r>
              <a:rPr lang="ja-JP" altLang="en-US" sz="1600" b="0" i="0" dirty="0">
                <a:solidFill>
                  <a:srgbClr val="333333"/>
                </a:solidFill>
                <a:effectLst/>
                <a:latin typeface="Meiryo UI" panose="020B0604030504040204" pitchFamily="50" charset="-128"/>
                <a:ea typeface="Meiryo UI" panose="020B0604030504040204" pitchFamily="50" charset="-128"/>
              </a:rPr>
              <a:t>点をコンパクトに携帯できる、折りたたみ式のカトラリーセットです。繰り返し使用できるため地球環境に優しく、</a:t>
            </a:r>
            <a:r>
              <a:rPr lang="en-US" altLang="ja-JP" sz="1600" b="0" i="0" dirty="0">
                <a:solidFill>
                  <a:srgbClr val="333333"/>
                </a:solidFill>
                <a:effectLst/>
                <a:latin typeface="Meiryo UI" panose="020B0604030504040204" pitchFamily="50" charset="-128"/>
                <a:ea typeface="Meiryo UI" panose="020B0604030504040204" pitchFamily="50" charset="-128"/>
              </a:rPr>
              <a:t>3</a:t>
            </a:r>
            <a:r>
              <a:rPr lang="ja-JP" altLang="en-US" sz="1600" b="0" i="0" dirty="0">
                <a:solidFill>
                  <a:srgbClr val="333333"/>
                </a:solidFill>
                <a:effectLst/>
                <a:latin typeface="Meiryo UI" panose="020B0604030504040204" pitchFamily="50" charset="-128"/>
                <a:ea typeface="Meiryo UI" panose="020B0604030504040204" pitchFamily="50" charset="-128"/>
              </a:rPr>
              <a:t>色のカラー展開から自由にお選びいただけます。</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DF217BE-DA3A-8A70-DBCF-79673A147EBD}"/>
              </a:ext>
            </a:extLst>
          </p:cNvPr>
          <p:cNvPicPr>
            <a:picLocks noChangeAspect="1"/>
          </p:cNvPicPr>
          <p:nvPr/>
        </p:nvPicPr>
        <p:blipFill>
          <a:blip r:embed="rId5"/>
          <a:stretch>
            <a:fillRect/>
          </a:stretch>
        </p:blipFill>
        <p:spPr>
          <a:xfrm>
            <a:off x="686818" y="1411959"/>
            <a:ext cx="3560089" cy="3560089"/>
          </a:xfrm>
          <a:prstGeom prst="rect">
            <a:avLst/>
          </a:prstGeom>
        </p:spPr>
      </p:pic>
    </p:spTree>
    <p:extLst>
      <p:ext uri="{BB962C8B-B14F-4D97-AF65-F5344CB8AC3E}">
        <p14:creationId xmlns:p14="http://schemas.microsoft.com/office/powerpoint/2010/main" val="3820137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キャンバスフロントポケットサコッシュ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(320</a:t>
            </a:r>
            <a:r>
              <a:rPr lang="en" altLang="ja-JP" sz="900" dirty="0">
                <a:latin typeface="Meiryo UI" panose="020B0604030504040204" pitchFamily="34" charset="-128"/>
                <a:ea typeface="Meiryo UI" panose="020B0604030504040204" pitchFamily="34" charset="-128"/>
              </a:rPr>
              <a:t>g/㎡) </a:t>
            </a:r>
            <a:r>
              <a:rPr lang="ja-JP" altLang="en-US" sz="900">
                <a:latin typeface="Meiryo UI" panose="020B0604030504040204" pitchFamily="34" charset="-128"/>
                <a:ea typeface="Meiryo UI" panose="020B0604030504040204" pitchFamily="34" charset="-128"/>
              </a:rPr>
              <a:t>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170×240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ショルダー部分</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10×1150</a:t>
            </a:r>
            <a:r>
              <a:rPr lang="en" altLang="ja-JP" sz="900" dirty="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考：ミッドナイトブルー・ナチュラル・ナイトブラック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10</a:t>
            </a:r>
            <a:r>
              <a:rPr lang="ja-JP" altLang="en-US" sz="1600">
                <a:latin typeface="Meiryo UI" panose="020B0604030504040204" pitchFamily="34" charset="-128"/>
                <a:ea typeface="Meiryo UI" panose="020B0604030504040204" pitchFamily="34" charset="-128"/>
              </a:rPr>
              <a:t>オンスと手頃に厚手で耐久性にも優れた縦長タイプのサコッシュです。外側にあるポケットはスマートフォンを入れるのにぴったり。</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色展開の中から、名入れデザインに合わせてお選び下さい。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C44D1E12-2D3E-B02F-5705-374A6CEA1F36}"/>
              </a:ext>
            </a:extLst>
          </p:cNvPr>
          <p:cNvPicPr>
            <a:picLocks noChangeAspect="1"/>
          </p:cNvPicPr>
          <p:nvPr/>
        </p:nvPicPr>
        <p:blipFill>
          <a:blip r:embed="rId5"/>
          <a:stretch>
            <a:fillRect/>
          </a:stretch>
        </p:blipFill>
        <p:spPr>
          <a:xfrm>
            <a:off x="733682" y="1422052"/>
            <a:ext cx="3586034" cy="3586034"/>
          </a:xfrm>
          <a:prstGeom prst="rect">
            <a:avLst/>
          </a:prstGeom>
        </p:spPr>
      </p:pic>
    </p:spTree>
    <p:extLst>
      <p:ext uri="{BB962C8B-B14F-4D97-AF65-F5344CB8AC3E}">
        <p14:creationId xmlns:p14="http://schemas.microsoft.com/office/powerpoint/2010/main" val="2720785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Re:</a:t>
            </a:r>
            <a:r>
              <a:rPr lang="ja-JP" altLang="en-US" sz="2000" dirty="0">
                <a:solidFill>
                  <a:schemeClr val="bg1"/>
                </a:solidFill>
                <a:latin typeface="Meiryo UI" panose="020B0604030504040204" pitchFamily="34" charset="-128"/>
                <a:ea typeface="Meiryo UI" panose="020B0604030504040204" pitchFamily="34" charset="-128"/>
              </a:rPr>
              <a:t>キャンバス</a:t>
            </a: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トート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素材：再生コットン、再生ポリエステル</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280×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360(</a:t>
            </a:r>
            <a:r>
              <a:rPr lang="ja-JP" altLang="en-US" sz="900" dirty="0">
                <a:latin typeface="Meiryo UI" panose="020B0604030504040204" pitchFamily="34" charset="-128"/>
                <a:ea typeface="Meiryo UI" panose="020B0604030504040204" pitchFamily="34" charset="-128"/>
              </a:rPr>
              <a:t>ｍｍ</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枚ごとに</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袋入り</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160</a:t>
            </a:r>
            <a:r>
              <a:rPr lang="ja-JP" altLang="en-US" sz="900" dirty="0">
                <a:latin typeface="Meiryo UI" panose="020B0604030504040204" pitchFamily="34" charset="-128"/>
                <a:ea typeface="Meiryo UI" panose="020B0604030504040204" pitchFamily="34" charset="-128"/>
              </a:rPr>
              <a:t>個以上元払いサービス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底面のボタンを留めるとマチ付きトート、外すと薄型トートと、用途に合わせて形を変えられる</a:t>
            </a:r>
            <a:r>
              <a:rPr lang="en-US" altLang="ja-JP" sz="1600" dirty="0"/>
              <a:t>2WAY</a:t>
            </a:r>
            <a:r>
              <a:rPr lang="ja-JP" altLang="en-US" sz="1600" dirty="0"/>
              <a:t>バッグです。素材はナチュラルなキャンバス素材のためどんなファッションにも◎！</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0" name="図 69">
            <a:extLst>
              <a:ext uri="{FF2B5EF4-FFF2-40B4-BE49-F238E27FC236}">
                <a16:creationId xmlns:a16="http://schemas.microsoft.com/office/drawing/2014/main" id="{55B40495-08D4-9154-03F1-5BA98CBDF398}"/>
              </a:ext>
            </a:extLst>
          </p:cNvPr>
          <p:cNvPicPr>
            <a:picLocks noChangeAspect="1"/>
          </p:cNvPicPr>
          <p:nvPr/>
        </p:nvPicPr>
        <p:blipFill>
          <a:blip r:embed="rId5"/>
          <a:stretch>
            <a:fillRect/>
          </a:stretch>
        </p:blipFill>
        <p:spPr>
          <a:xfrm>
            <a:off x="639328" y="1338869"/>
            <a:ext cx="3711286" cy="3711286"/>
          </a:xfrm>
          <a:prstGeom prst="rect">
            <a:avLst/>
          </a:prstGeom>
        </p:spPr>
      </p:pic>
    </p:spTree>
    <p:extLst>
      <p:ext uri="{BB962C8B-B14F-4D97-AF65-F5344CB8AC3E}">
        <p14:creationId xmlns:p14="http://schemas.microsoft.com/office/powerpoint/2010/main" val="847702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マイノート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紙・</a:t>
            </a:r>
            <a:r>
              <a:rPr lang="en-US" altLang="ja-JP" sz="900" b="0" i="0" dirty="0">
                <a:solidFill>
                  <a:srgbClr val="333333"/>
                </a:solidFill>
                <a:effectLst/>
                <a:latin typeface="-apple-system"/>
              </a:rPr>
              <a:t>PU</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PVC</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220×123×15mm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個人的なさまざまな情報を整理して記録しておきたい場合などに最適なマイノートです。内ポケット付きの非常に便利で高ポイント。カラーバリエーションはオレンジ、グリーン、ネイビーの</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色。</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図 4">
            <a:extLst>
              <a:ext uri="{FF2B5EF4-FFF2-40B4-BE49-F238E27FC236}">
                <a16:creationId xmlns:a16="http://schemas.microsoft.com/office/drawing/2014/main" id="{BEC1EFD7-0785-0D3B-9AF3-4D7495AACB2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6357367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ホワイトボード型</a:t>
            </a:r>
            <a:r>
              <a:rPr lang="en-US" altLang="ja-JP" sz="2000" dirty="0">
                <a:solidFill>
                  <a:schemeClr val="bg1"/>
                </a:solidFill>
                <a:latin typeface="Meiryo UI" panose="020B0604030504040204" pitchFamily="34" charset="-128"/>
                <a:ea typeface="Meiryo UI" panose="020B0604030504040204" pitchFamily="34" charset="-128"/>
              </a:rPr>
              <a:t>A5</a:t>
            </a:r>
            <a:r>
              <a:rPr lang="ja-JP" altLang="en-US" sz="2000" dirty="0">
                <a:solidFill>
                  <a:schemeClr val="bg1"/>
                </a:solidFill>
                <a:latin typeface="Meiryo UI" panose="020B0604030504040204" pitchFamily="34" charset="-128"/>
                <a:ea typeface="Meiryo UI" panose="020B0604030504040204" pitchFamily="34" charset="-128"/>
              </a:rPr>
              <a:t>ノート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素材：紙、</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210×153×12(mm)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注意事項：ホワイトボード</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8</a:t>
            </a:r>
            <a:r>
              <a:rPr lang="ja-JP" altLang="en-US" sz="900" dirty="0">
                <a:latin typeface="Meiryo UI" panose="020B0604030504040204" pitchFamily="34" charset="-128"/>
                <a:ea typeface="Meiryo UI" panose="020B0604030504040204" pitchFamily="34" charset="-128"/>
              </a:rPr>
              <a:t>ページ）、クリアシート（</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枚）、ホワイトボード専用マーカー</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本、取説付</a:t>
            </a:r>
          </a:p>
          <a:p>
            <a:r>
              <a:rPr lang="ja-JP" altLang="en-US" sz="900" dirty="0">
                <a:latin typeface="Meiryo UI" panose="020B0604030504040204" pitchFamily="34" charset="-128"/>
                <a:ea typeface="Meiryo UI" panose="020B0604030504040204" pitchFamily="34" charset="-128"/>
              </a:rPr>
              <a:t>備考：ホワイトボード</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8</a:t>
            </a:r>
            <a:r>
              <a:rPr lang="ja-JP" altLang="en-US" sz="900" dirty="0">
                <a:latin typeface="Meiryo UI" panose="020B0604030504040204" pitchFamily="34" charset="-128"/>
                <a:ea typeface="Meiryo UI" panose="020B0604030504040204" pitchFamily="34" charset="-128"/>
              </a:rPr>
              <a:t>ページ）、クリアシート（</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枚）、ホワイトボード専用マーカー</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本、取説付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en-US" altLang="ja-JP" sz="1600" dirty="0"/>
              <a:t>A5</a:t>
            </a:r>
            <a:r>
              <a:rPr lang="ja-JP" altLang="en-US" sz="1600" dirty="0"/>
              <a:t>サイズでコンパクトなため持ち歩きにも便利な、ホワイトボード型のノートです。カラーバリエーションはホワイトとブラックの二色展開。ペーパーレス化にも貢献できるアイテムです。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6" name="図 65">
            <a:extLst>
              <a:ext uri="{FF2B5EF4-FFF2-40B4-BE49-F238E27FC236}">
                <a16:creationId xmlns:a16="http://schemas.microsoft.com/office/drawing/2014/main" id="{1A46335A-0A9A-2806-3A3C-E871491AE1FB}"/>
              </a:ext>
            </a:extLst>
          </p:cNvPr>
          <p:cNvPicPr>
            <a:picLocks noChangeAspect="1"/>
          </p:cNvPicPr>
          <p:nvPr/>
        </p:nvPicPr>
        <p:blipFill>
          <a:blip r:embed="rId5"/>
          <a:stretch>
            <a:fillRect/>
          </a:stretch>
        </p:blipFill>
        <p:spPr>
          <a:xfrm>
            <a:off x="714901" y="1390748"/>
            <a:ext cx="3528349" cy="3528349"/>
          </a:xfrm>
          <a:prstGeom prst="rect">
            <a:avLst/>
          </a:prstGeom>
        </p:spPr>
      </p:pic>
    </p:spTree>
    <p:extLst>
      <p:ext uri="{BB962C8B-B14F-4D97-AF65-F5344CB8AC3E}">
        <p14:creationId xmlns:p14="http://schemas.microsoft.com/office/powerpoint/2010/main" val="631172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涼感マフラータオル 抗菌タイプ</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ボトル ケース付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863955"/>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カラー展開：全</a:t>
            </a:r>
            <a:r>
              <a:rPr lang="en-US" altLang="ja-JP" sz="1000" dirty="0">
                <a:latin typeface="Meiryo UI" panose="020B0604030504040204" pitchFamily="34" charset="-128"/>
                <a:ea typeface="Meiryo UI" panose="020B0604030504040204" pitchFamily="34" charset="-128"/>
              </a:rPr>
              <a:t>2</a:t>
            </a:r>
            <a:r>
              <a:rPr lang="ja-JP" altLang="en-US" sz="1000" dirty="0">
                <a:latin typeface="Meiryo UI" panose="020B0604030504040204" pitchFamily="34" charset="-128"/>
                <a:ea typeface="Meiryo UI" panose="020B0604030504040204" pitchFamily="34" charset="-128"/>
              </a:rPr>
              <a:t>色</a:t>
            </a:r>
          </a:p>
          <a:p>
            <a:r>
              <a:rPr lang="ja-JP" altLang="en-US" sz="1000" dirty="0">
                <a:latin typeface="Meiryo UI" panose="020B0604030504040204" pitchFamily="34" charset="-128"/>
                <a:ea typeface="Meiryo UI" panose="020B0604030504040204" pitchFamily="34" charset="-128"/>
              </a:rPr>
              <a:t>素材：タオル</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ポリエステル、ボトル</a:t>
            </a:r>
            <a:r>
              <a:rPr lang="en-US" altLang="ja-JP" sz="1000" dirty="0">
                <a:latin typeface="Meiryo UI" panose="020B0604030504040204" pitchFamily="34" charset="-128"/>
                <a:ea typeface="Meiryo UI" panose="020B0604030504040204" pitchFamily="34" charset="-128"/>
              </a:rPr>
              <a:t>/PET </a:t>
            </a:r>
            <a:r>
              <a:rPr lang="ja-JP" altLang="en-US" sz="1000" dirty="0">
                <a:latin typeface="Meiryo UI" panose="020B0604030504040204" pitchFamily="34" charset="-128"/>
                <a:ea typeface="Meiryo UI" panose="020B0604030504040204" pitchFamily="34" charset="-128"/>
              </a:rPr>
              <a:t>他</a:t>
            </a:r>
          </a:p>
          <a:p>
            <a:r>
              <a:rPr lang="ja-JP" altLang="en-US" sz="1000" dirty="0">
                <a:latin typeface="Meiryo UI" panose="020B0604030504040204" pitchFamily="34" charset="-128"/>
                <a:ea typeface="Meiryo UI" panose="020B0604030504040204" pitchFamily="34" charset="-128"/>
              </a:rPr>
              <a:t>サイズ：タオル</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約</a:t>
            </a:r>
            <a:r>
              <a:rPr lang="en-US" altLang="ja-JP" sz="1000" dirty="0">
                <a:latin typeface="Meiryo UI" panose="020B0604030504040204" pitchFamily="34" charset="-128"/>
                <a:ea typeface="Meiryo UI" panose="020B0604030504040204" pitchFamily="34" charset="-128"/>
              </a:rPr>
              <a:t>900×200(mm)</a:t>
            </a:r>
            <a:r>
              <a:rPr lang="ja-JP" altLang="en-US" sz="1000" dirty="0">
                <a:latin typeface="Meiryo UI" panose="020B0604030504040204" pitchFamily="34" charset="-128"/>
                <a:ea typeface="Meiryo UI" panose="020B0604030504040204" pitchFamily="34" charset="-128"/>
              </a:rPr>
              <a:t>、ボトル</a:t>
            </a:r>
            <a:r>
              <a:rPr lang="en-US" altLang="ja-JP" sz="1000" dirty="0">
                <a:latin typeface="Meiryo UI" panose="020B0604030504040204" pitchFamily="34" charset="-128"/>
                <a:ea typeface="Meiryo UI" panose="020B0604030504040204" pitchFamily="34" charset="-128"/>
              </a:rPr>
              <a:t>/φ67×159(mm)</a:t>
            </a:r>
          </a:p>
          <a:p>
            <a:r>
              <a:rPr lang="ja-JP" altLang="en-US" sz="1000" dirty="0">
                <a:latin typeface="Meiryo UI" panose="020B0604030504040204" pitchFamily="34" charset="-128"/>
                <a:ea typeface="Meiryo UI" panose="020B0604030504040204" pitchFamily="34" charset="-128"/>
              </a:rPr>
              <a:t>包装：</a:t>
            </a:r>
            <a:r>
              <a:rPr lang="en-US" altLang="ja-JP" sz="1000" dirty="0">
                <a:latin typeface="Meiryo UI" panose="020B0604030504040204" pitchFamily="34" charset="-128"/>
                <a:ea typeface="Meiryo UI" panose="020B0604030504040204" pitchFamily="34" charset="-128"/>
              </a:rPr>
              <a:t>PE</a:t>
            </a:r>
            <a:r>
              <a:rPr lang="ja-JP" altLang="en-US" sz="1000" dirty="0">
                <a:latin typeface="Meiryo UI" panose="020B0604030504040204" pitchFamily="34" charset="-128"/>
                <a:ea typeface="Meiryo UI" panose="020B0604030504040204" pitchFamily="34" charset="-128"/>
              </a:rPr>
              <a:t>袋、紙箱</a:t>
            </a:r>
          </a:p>
          <a:p>
            <a:r>
              <a:rPr lang="ja-JP" altLang="en-US" sz="1000" dirty="0">
                <a:latin typeface="Meiryo UI" panose="020B0604030504040204" pitchFamily="34" charset="-128"/>
                <a:ea typeface="Meiryo UI" panose="020B0604030504040204" pitchFamily="34" charset="-128"/>
              </a:rPr>
              <a:t>備考：取説付 </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水に濡らして絞るだけでひんやりと気持ち良い涼感マフラータオルと専用のボトルケースです。ボトルは持ち手付きのため携帯するのにも便利で、スポーツイベントの特典用などに人気です。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ED40A794-5619-1F44-8F34-21BE3777276C}"/>
              </a:ext>
            </a:extLst>
          </p:cNvPr>
          <p:cNvPicPr>
            <a:picLocks noChangeAspect="1"/>
          </p:cNvPicPr>
          <p:nvPr/>
        </p:nvPicPr>
        <p:blipFill>
          <a:blip r:embed="rId5"/>
          <a:stretch>
            <a:fillRect/>
          </a:stretch>
        </p:blipFill>
        <p:spPr>
          <a:xfrm>
            <a:off x="709624" y="1390470"/>
            <a:ext cx="3643520" cy="3643520"/>
          </a:xfrm>
          <a:prstGeom prst="rect">
            <a:avLst/>
          </a:prstGeom>
        </p:spPr>
      </p:pic>
    </p:spTree>
    <p:extLst>
      <p:ext uri="{BB962C8B-B14F-4D97-AF65-F5344CB8AC3E}">
        <p14:creationId xmlns:p14="http://schemas.microsoft.com/office/powerpoint/2010/main" val="3780553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クリアマリンボトル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PET､PP､</a:t>
            </a:r>
            <a:r>
              <a:rPr lang="ja-JP" altLang="en-US" sz="900">
                <a:latin typeface="Meiryo UI" panose="020B0604030504040204" pitchFamily="34" charset="-128"/>
                <a:ea typeface="Meiryo UI" panose="020B0604030504040204" pitchFamily="34" charset="-128"/>
              </a:rPr>
              <a:t>アルミ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Φ71×198</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500ml</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60℃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考：クリアブルー・クリアレッド・クリア・クリアブラック</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スポーツ系やアウトドア系のイベント、もしくはキャンペーンのノベルティグッズとして人気の高い、カラビナ付きのクリアボトル。軽量なため持ち運びも容易ですので二次的な広告効果も期待大！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36CE5EB-EE92-B645-AAFA-8A2CB595048A}"/>
              </a:ext>
            </a:extLst>
          </p:cNvPr>
          <p:cNvPicPr>
            <a:picLocks noChangeAspect="1"/>
          </p:cNvPicPr>
          <p:nvPr/>
        </p:nvPicPr>
        <p:blipFill>
          <a:blip r:embed="rId5"/>
          <a:stretch>
            <a:fillRect/>
          </a:stretch>
        </p:blipFill>
        <p:spPr>
          <a:xfrm>
            <a:off x="392837" y="1596069"/>
            <a:ext cx="4193888" cy="3395052"/>
          </a:xfrm>
          <a:prstGeom prst="rect">
            <a:avLst/>
          </a:prstGeom>
        </p:spPr>
      </p:pic>
    </p:spTree>
    <p:extLst>
      <p:ext uri="{BB962C8B-B14F-4D97-AF65-F5344CB8AC3E}">
        <p14:creationId xmlns:p14="http://schemas.microsoft.com/office/powerpoint/2010/main" val="2293456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涼感フェイスタオル</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巾着付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素材：タオル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 他</a:t>
            </a:r>
          </a:p>
          <a:p>
            <a:r>
              <a:rPr lang="ja-JP" altLang="en-US" sz="900" dirty="0">
                <a:latin typeface="Meiryo UI" panose="020B0604030504040204" pitchFamily="34" charset="-128"/>
                <a:ea typeface="Meiryo UI" panose="020B0604030504040204" pitchFamily="34" charset="-128"/>
              </a:rPr>
              <a:t>サイズ：タオル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850×340(mm)</a:t>
            </a:r>
            <a:r>
              <a:rPr lang="ja-JP" altLang="en-US" sz="900" dirty="0">
                <a:latin typeface="Meiryo UI" panose="020B0604030504040204" pitchFamily="34" charset="-128"/>
                <a:ea typeface="Meiryo UI" panose="020B0604030504040204" pitchFamily="34" charset="-128"/>
              </a:rPr>
              <a:t>、巾着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120×160〈mm〉</a:t>
            </a:r>
            <a:r>
              <a:rPr lang="ja-JP" altLang="en-US" sz="900" dirty="0">
                <a:latin typeface="Meiryo UI" panose="020B0604030504040204" pitchFamily="34" charset="-128"/>
                <a:ea typeface="Meiryo UI" panose="020B0604030504040204" pitchFamily="34" charset="-128"/>
              </a:rPr>
              <a:t>、巾着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底面</a:t>
            </a:r>
            <a:r>
              <a:rPr lang="en-US" altLang="ja-JP" sz="900" dirty="0">
                <a:latin typeface="Meiryo UI" panose="020B0604030504040204" pitchFamily="34" charset="-128"/>
                <a:ea typeface="Meiryo UI" panose="020B0604030504040204" pitchFamily="34" charset="-128"/>
              </a:rPr>
              <a:t>)/φ57(mm)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台紙</a:t>
            </a:r>
          </a:p>
          <a:p>
            <a:r>
              <a:rPr lang="ja-JP" altLang="en-US" sz="900" dirty="0">
                <a:latin typeface="Meiryo UI" panose="020B0604030504040204" pitchFamily="34" charset="-128"/>
                <a:ea typeface="Meiryo UI" panose="020B0604030504040204" pitchFamily="34" charset="-128"/>
              </a:rPr>
              <a:t>備考：取説付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水に濡らすとひんやりとした涼感を得ることができるフェイスタオルです。暑い夏の屋外イベントなどでは熱中症対策用としても非常に有効なため、ノベルティ用としてもおすすめです。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81836EF-2A23-5D85-AC74-A52244ECECD2}"/>
              </a:ext>
            </a:extLst>
          </p:cNvPr>
          <p:cNvPicPr>
            <a:picLocks noChangeAspect="1"/>
          </p:cNvPicPr>
          <p:nvPr/>
        </p:nvPicPr>
        <p:blipFill>
          <a:blip r:embed="rId5"/>
          <a:stretch>
            <a:fillRect/>
          </a:stretch>
        </p:blipFill>
        <p:spPr>
          <a:xfrm>
            <a:off x="724120" y="1395261"/>
            <a:ext cx="3619302" cy="3619302"/>
          </a:xfrm>
          <a:prstGeom prst="rect">
            <a:avLst/>
          </a:prstGeom>
        </p:spPr>
      </p:pic>
    </p:spTree>
    <p:extLst>
      <p:ext uri="{BB962C8B-B14F-4D97-AF65-F5344CB8AC3E}">
        <p14:creationId xmlns:p14="http://schemas.microsoft.com/office/powerpoint/2010/main" val="40818556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アルミスポーツボトル</a:t>
            </a:r>
            <a:r>
              <a:rPr lang="en-US" altLang="ja-JP" sz="2000" dirty="0">
                <a:solidFill>
                  <a:schemeClr val="bg1"/>
                </a:solidFill>
                <a:latin typeface="Meiryo UI" panose="020B0604030504040204" pitchFamily="34" charset="-128"/>
                <a:ea typeface="Meiryo UI" panose="020B0604030504040204" pitchFamily="34" charset="-128"/>
              </a:rPr>
              <a:t>500(</a:t>
            </a:r>
            <a:r>
              <a:rPr lang="ja-JP" altLang="en-US" sz="2000">
                <a:solidFill>
                  <a:schemeClr val="bg1"/>
                </a:solidFill>
                <a:latin typeface="Meiryo UI" panose="020B0604030504040204" pitchFamily="34" charset="-128"/>
                <a:ea typeface="Meiryo UI" panose="020B0604030504040204" pitchFamily="34" charset="-128"/>
              </a:rPr>
              <a:t>カラビナ付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材：アルミ、</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、シリコン</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φ65×208</a:t>
            </a:r>
            <a:r>
              <a:rPr lang="en-US"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（包装形態：化粧箱：</a:t>
            </a:r>
            <a:r>
              <a:rPr lang="en-US" altLang="ja-JP" sz="900" dirty="0">
                <a:latin typeface="Meiryo UI" panose="020B0604030504040204" pitchFamily="34" charset="-128"/>
                <a:ea typeface="Meiryo UI" panose="020B0604030504040204" pitchFamily="34" charset="-128"/>
              </a:rPr>
              <a:t>70×70×215mm</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500ml</a:t>
            </a: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115g</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考：シルバー・ブラック・ブルー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アウトドアやスポーツ系ショップのオリジナルグッズとして、またイベント等でばらまくノベルティアイテムとして人気の高いスポーツボトル。アルミ製のため軽量で丈夫ですので便利に活用可能。</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A771E07-0AFE-D64B-9ABC-4D36CA5EF874}"/>
              </a:ext>
            </a:extLst>
          </p:cNvPr>
          <p:cNvPicPr>
            <a:picLocks noChangeAspect="1"/>
          </p:cNvPicPr>
          <p:nvPr/>
        </p:nvPicPr>
        <p:blipFill>
          <a:blip r:embed="rId5"/>
          <a:stretch>
            <a:fillRect/>
          </a:stretch>
        </p:blipFill>
        <p:spPr>
          <a:xfrm>
            <a:off x="628347" y="1496155"/>
            <a:ext cx="3715075" cy="3362487"/>
          </a:xfrm>
          <a:prstGeom prst="rect">
            <a:avLst/>
          </a:prstGeom>
        </p:spPr>
      </p:pic>
    </p:spTree>
    <p:extLst>
      <p:ext uri="{BB962C8B-B14F-4D97-AF65-F5344CB8AC3E}">
        <p14:creationId xmlns:p14="http://schemas.microsoft.com/office/powerpoint/2010/main" val="33741042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キャンバストート</a:t>
            </a:r>
            <a:r>
              <a:rPr lang="en-US"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(370g/㎡)</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360×370×110mm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25×560mm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10L</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考：ロイヤルブルー・レッド・ミッドナイトブルー・ナチュラル・ナイトブラック</a:t>
            </a:r>
          </a:p>
          <a:p>
            <a:r>
              <a:rPr lang="ja-JP" altLang="en-US" sz="900">
                <a:latin typeface="Meiryo UI" panose="020B0604030504040204" pitchFamily="34" charset="-128"/>
                <a:ea typeface="Meiryo UI" panose="020B0604030504040204" pitchFamily="34" charset="-128"/>
              </a:rPr>
              <a:t>　　　　　　スカイグレー・ダークグリーン・ワインレッド・カーキ・サンドベージュ</a:t>
            </a:r>
          </a:p>
          <a:p>
            <a:r>
              <a:rPr lang="ja-JP" altLang="en-US" sz="900">
                <a:latin typeface="Meiryo UI" panose="020B0604030504040204" pitchFamily="34" charset="-128"/>
                <a:ea typeface="Meiryo UI" panose="020B0604030504040204" pitchFamily="34" charset="-128"/>
              </a:rPr>
              <a:t>　　　　　　ピンク・ライトブルー・ホワイト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12</a:t>
            </a:r>
            <a:r>
              <a:rPr lang="ja-JP" altLang="en-US" sz="1600">
                <a:latin typeface="Meiryo UI" panose="020B0604030504040204" pitchFamily="34" charset="-128"/>
                <a:ea typeface="Meiryo UI" panose="020B0604030504040204" pitchFamily="34" charset="-128"/>
              </a:rPr>
              <a:t>オンスのしっかりとした厚みのあるキャンバス素材を使用したシンプルなトートバッグです。マチ付きのため見た目以上に容量があります。こちらは使い勝手の良い</a:t>
            </a:r>
            <a:r>
              <a:rPr lang="en-US"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A98AD9C-0E67-5741-A8E4-C7B215A9B27C}"/>
              </a:ext>
            </a:extLst>
          </p:cNvPr>
          <p:cNvPicPr>
            <a:picLocks noChangeAspect="1"/>
          </p:cNvPicPr>
          <p:nvPr/>
        </p:nvPicPr>
        <p:blipFill>
          <a:blip r:embed="rId5"/>
          <a:stretch>
            <a:fillRect/>
          </a:stretch>
        </p:blipFill>
        <p:spPr>
          <a:xfrm>
            <a:off x="1163744" y="1401892"/>
            <a:ext cx="2785224" cy="3696156"/>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コットン保冷温トートバッグ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素材：コットン・アルミ蒸着フィルム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320×130×300mm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注意事項：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セット商品の色・柄は写真と異なる場合があります</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内側がアルミ蒸着フィルム仕様となっており、保冷温性に優れたコットントートバッグです。持ち手は長く取られているため肩掛けもでき、お買い物用に非常に便利アイテムです。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1" name="図 30">
            <a:extLst>
              <a:ext uri="{FF2B5EF4-FFF2-40B4-BE49-F238E27FC236}">
                <a16:creationId xmlns:a16="http://schemas.microsoft.com/office/drawing/2014/main" id="{CE0760B7-417D-16F3-0D09-CB298130F1B5}"/>
              </a:ext>
            </a:extLst>
          </p:cNvPr>
          <p:cNvPicPr>
            <a:picLocks noChangeAspect="1"/>
          </p:cNvPicPr>
          <p:nvPr/>
        </p:nvPicPr>
        <p:blipFill>
          <a:blip r:embed="rId5"/>
          <a:stretch>
            <a:fillRect/>
          </a:stretch>
        </p:blipFill>
        <p:spPr>
          <a:xfrm>
            <a:off x="664623" y="1343764"/>
            <a:ext cx="3685992" cy="3685992"/>
          </a:xfrm>
          <a:prstGeom prst="rect">
            <a:avLst/>
          </a:prstGeom>
        </p:spPr>
      </p:pic>
    </p:spTree>
    <p:extLst>
      <p:ext uri="{BB962C8B-B14F-4D97-AF65-F5344CB8AC3E}">
        <p14:creationId xmlns:p14="http://schemas.microsoft.com/office/powerpoint/2010/main" val="1475862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ポーチ</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タイベック製</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材：高密度ポリエチレン 他</a:t>
            </a:r>
            <a:endParaRPr lang="en"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W198×H145×D70mm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注意事項 	</a:t>
            </a:r>
          </a:p>
          <a:p>
            <a:r>
              <a:rPr lang="ja-JP" altLang="en-US" sz="900">
                <a:latin typeface="Meiryo UI" panose="020B0604030504040204" pitchFamily="34" charset="-128"/>
                <a:ea typeface="Meiryo UI" panose="020B0604030504040204" pitchFamily="34" charset="-128"/>
              </a:rPr>
              <a:t>サイズは標準値です。縫製品の為実際のサイズは異なる場合があります。</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考：クラフト・白</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タイベック製素材で作られたシンプルながらオシャレで丈夫な小物入れにぴったりのポーチです。カラーバリエーションはクラフトと白の二種類ご用意しておりますのでご自由にお選びください。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1" name="図 70">
            <a:extLst>
              <a:ext uri="{FF2B5EF4-FFF2-40B4-BE49-F238E27FC236}">
                <a16:creationId xmlns:a16="http://schemas.microsoft.com/office/drawing/2014/main" id="{0E778D7B-9A53-B34B-B710-CE97A3743725}"/>
              </a:ext>
            </a:extLst>
          </p:cNvPr>
          <p:cNvPicPr>
            <a:picLocks noChangeAspect="1"/>
          </p:cNvPicPr>
          <p:nvPr/>
        </p:nvPicPr>
        <p:blipFill>
          <a:blip r:embed="rId5"/>
          <a:stretch>
            <a:fillRect/>
          </a:stretch>
        </p:blipFill>
        <p:spPr>
          <a:xfrm>
            <a:off x="648459" y="1422052"/>
            <a:ext cx="3546213" cy="3420205"/>
          </a:xfrm>
          <a:prstGeom prst="rect">
            <a:avLst/>
          </a:prstGeom>
        </p:spPr>
      </p:pic>
    </p:spTree>
    <p:extLst>
      <p:ext uri="{BB962C8B-B14F-4D97-AF65-F5344CB8AC3E}">
        <p14:creationId xmlns:p14="http://schemas.microsoft.com/office/powerpoint/2010/main" val="268621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スタジアムクッション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330×320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20×185</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　　　　　　</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折りたたみ時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80×320×50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考：ネイビーブルー・インクブラック・ダークグリーン・ワインレッド</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優しいクッション素材でお尻をサポートしてくれる上、折りたたんでゴムバンドで留めればコンパクトに持ち運ぶことも出来る便利クッションです。</a:t>
            </a:r>
            <a:endParaRPr lang="en-US" altLang="ja-JP" sz="1600" dirty="0">
              <a:latin typeface="Meiryo UI" panose="020B0604030504040204" pitchFamily="34" charset="-128"/>
              <a:ea typeface="Meiryo UI" panose="020B0604030504040204" pitchFamily="34" charset="-128"/>
            </a:endParaRPr>
          </a:p>
          <a:p>
            <a:pPr algn="just">
              <a:lnSpc>
                <a:spcPts val="2400"/>
              </a:lnSpc>
            </a:pPr>
            <a:r>
              <a:rPr lang="ja-JP" altLang="en-US" sz="1600">
                <a:latin typeface="Meiryo UI" panose="020B0604030504040204" pitchFamily="34" charset="-128"/>
                <a:ea typeface="Meiryo UI" panose="020B0604030504040204" pitchFamily="34" charset="-128"/>
              </a:rPr>
              <a:t>全</a:t>
            </a:r>
            <a:r>
              <a:rPr lang="en-US" altLang="ja-JP" sz="1600" dirty="0">
                <a:latin typeface="Meiryo UI" panose="020B0604030504040204" pitchFamily="34" charset="-128"/>
                <a:ea typeface="Meiryo UI" panose="020B0604030504040204" pitchFamily="34" charset="-128"/>
              </a:rPr>
              <a:t>5</a:t>
            </a:r>
            <a:r>
              <a:rPr lang="ja-JP" altLang="en-US" sz="1600">
                <a:latin typeface="Meiryo UI" panose="020B0604030504040204" pitchFamily="34" charset="-128"/>
                <a:ea typeface="Meiryo UI" panose="020B0604030504040204" pitchFamily="34" charset="-128"/>
              </a:rPr>
              <a:t>色のカラー展開でご用意いたしました。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210A9E8B-2F57-0F4E-8D5A-470D286D3FA2}"/>
              </a:ext>
            </a:extLst>
          </p:cNvPr>
          <p:cNvPicPr>
            <a:picLocks noChangeAspect="1"/>
          </p:cNvPicPr>
          <p:nvPr/>
        </p:nvPicPr>
        <p:blipFill>
          <a:blip r:embed="rId5"/>
          <a:stretch>
            <a:fillRect/>
          </a:stretch>
        </p:blipFill>
        <p:spPr>
          <a:xfrm>
            <a:off x="669360" y="1429710"/>
            <a:ext cx="3614699" cy="3557711"/>
          </a:xfrm>
          <a:prstGeom prst="rect">
            <a:avLst/>
          </a:prstGeom>
        </p:spPr>
      </p:pic>
    </p:spTree>
    <p:extLst>
      <p:ext uri="{BB962C8B-B14F-4D97-AF65-F5344CB8AC3E}">
        <p14:creationId xmlns:p14="http://schemas.microsoft.com/office/powerpoint/2010/main" val="7709351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今治産タオル ふんわり香るランドリーセット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素材：今治ハンドタオル／綿</a:t>
            </a:r>
          </a:p>
          <a:p>
            <a:r>
              <a:rPr lang="ja-JP" altLang="en-US" sz="900" dirty="0">
                <a:latin typeface="Meiryo UI" panose="020B0604030504040204" pitchFamily="34" charset="-128"/>
                <a:ea typeface="Meiryo UI" panose="020B0604030504040204" pitchFamily="34" charset="-128"/>
              </a:rPr>
              <a:t>サイズ：今治ハンドタオル／約</a:t>
            </a:r>
            <a:r>
              <a:rPr lang="en-US" altLang="ja-JP" sz="900" dirty="0">
                <a:latin typeface="Meiryo UI" panose="020B0604030504040204" pitchFamily="34" charset="-128"/>
                <a:ea typeface="Meiryo UI" panose="020B0604030504040204" pitchFamily="34" charset="-128"/>
              </a:rPr>
              <a:t>34×35cm </a:t>
            </a:r>
            <a:r>
              <a:rPr lang="ja-JP" altLang="en-US" sz="900" dirty="0">
                <a:latin typeface="Meiryo UI" panose="020B0604030504040204" pitchFamily="34" charset="-128"/>
                <a:ea typeface="Meiryo UI" panose="020B0604030504040204" pitchFamily="34" charset="-128"/>
              </a:rPr>
              <a:t>柔軟仕上げ剤</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ダウニー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8×8.5×0.4cm</a:t>
            </a:r>
          </a:p>
          <a:p>
            <a:r>
              <a:rPr lang="ja-JP" altLang="en-US" sz="900" dirty="0">
                <a:latin typeface="Meiryo UI" panose="020B0604030504040204" pitchFamily="34" charset="-128"/>
                <a:ea typeface="Meiryo UI" panose="020B0604030504040204" pitchFamily="34" charset="-128"/>
              </a:rPr>
              <a:t>包装：化粧箱入り</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今治ハンドタオル</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・柔軟仕上げ剤</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ダウニー</a:t>
            </a:r>
            <a:r>
              <a:rPr lang="en-US" altLang="ja-JP" sz="900" dirty="0">
                <a:latin typeface="Meiryo UI" panose="020B0604030504040204" pitchFamily="34" charset="-128"/>
                <a:ea typeface="Meiryo UI" panose="020B0604030504040204" pitchFamily="34" charset="-128"/>
              </a:rPr>
              <a:t>)×3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高い吸水性と優しく柔らかな肌触りから人気の高い今治産のタオルと、優しく香る柔軟剤ダウニー</a:t>
            </a:r>
            <a:r>
              <a:rPr lang="en-US" altLang="ja-JP" sz="1600" dirty="0"/>
              <a:t>3</a:t>
            </a:r>
            <a:r>
              <a:rPr lang="ja-JP" altLang="en-US" sz="1600" dirty="0"/>
              <a:t>包のセットです。イベントやキャンペーンの特典用、景品用などに人気のアイテムです。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45EB646D-5280-21B5-4FDC-8B67BC184F64}"/>
              </a:ext>
            </a:extLst>
          </p:cNvPr>
          <p:cNvPicPr>
            <a:picLocks noChangeAspect="1"/>
          </p:cNvPicPr>
          <p:nvPr/>
        </p:nvPicPr>
        <p:blipFill>
          <a:blip r:embed="rId5"/>
          <a:stretch>
            <a:fillRect/>
          </a:stretch>
        </p:blipFill>
        <p:spPr>
          <a:xfrm>
            <a:off x="725419" y="1435831"/>
            <a:ext cx="3560089" cy="3560089"/>
          </a:xfrm>
          <a:prstGeom prst="rect">
            <a:avLst/>
          </a:prstGeom>
        </p:spPr>
      </p:pic>
    </p:spTree>
    <p:extLst>
      <p:ext uri="{BB962C8B-B14F-4D97-AF65-F5344CB8AC3E}">
        <p14:creationId xmlns:p14="http://schemas.microsoft.com/office/powerpoint/2010/main" val="3771086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真空ステンレスタンブラー </a:t>
            </a:r>
            <a:r>
              <a:rPr lang="en-US" altLang="ja-JP" sz="2000" dirty="0">
                <a:solidFill>
                  <a:schemeClr val="bg1"/>
                </a:solidFill>
                <a:latin typeface="Meiryo UI" panose="020B0604030504040204" pitchFamily="34" charset="-128"/>
                <a:ea typeface="Meiryo UI" panose="020B0604030504040204" pitchFamily="34" charset="-128"/>
              </a:rPr>
              <a:t>450ml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材：ステンレス</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a:t>
            </a:r>
            <a:r>
              <a:rPr lang="zh-CN" altLang="en-US" sz="900" dirty="0">
                <a:latin typeface="Meiryo UI" panose="020B0604030504040204" pitchFamily="34" charset="-128"/>
                <a:ea typeface="Meiryo UI" panose="020B0604030504040204" pitchFamily="34" charset="-128"/>
              </a:rPr>
              <a:t>口径</a:t>
            </a:r>
            <a:r>
              <a:rPr lang="en-US" altLang="zh-CN" sz="900" dirty="0">
                <a:latin typeface="Meiryo UI" panose="020B0604030504040204" pitchFamily="34" charset="-128"/>
                <a:ea typeface="Meiryo UI" panose="020B0604030504040204" pitchFamily="34" charset="-128"/>
              </a:rPr>
              <a:t>7.8cm×</a:t>
            </a:r>
            <a:r>
              <a:rPr lang="zh-CN" altLang="en-US" sz="900" dirty="0">
                <a:latin typeface="Meiryo UI" panose="020B0604030504040204" pitchFamily="34" charset="-128"/>
                <a:ea typeface="Meiryo UI" panose="020B0604030504040204" pitchFamily="34" charset="-128"/>
              </a:rPr>
              <a:t>高</a:t>
            </a:r>
            <a:r>
              <a:rPr lang="ja-JP" altLang="en-US" sz="900" dirty="0">
                <a:latin typeface="Meiryo UI" panose="020B0604030504040204" pitchFamily="34" charset="-128"/>
                <a:ea typeface="Meiryo UI" panose="020B0604030504040204" pitchFamily="34" charset="-128"/>
              </a:rPr>
              <a:t>さ</a:t>
            </a:r>
            <a:r>
              <a:rPr lang="en-US" altLang="ja-JP" sz="900" dirty="0">
                <a:latin typeface="Meiryo UI" panose="020B0604030504040204" pitchFamily="34" charset="-128"/>
                <a:ea typeface="Meiryo UI" panose="020B0604030504040204" pitchFamily="34" charset="-128"/>
              </a:rPr>
              <a:t>14.6</a:t>
            </a:r>
            <a:r>
              <a:rPr lang="en-US" altLang="zh-CN" sz="900" dirty="0">
                <a:latin typeface="Meiryo UI" panose="020B0604030504040204" pitchFamily="34" charset="-128"/>
                <a:ea typeface="Meiryo UI" panose="020B0604030504040204" pitchFamily="34" charset="-128"/>
              </a:rPr>
              <a:t>cm</a:t>
            </a:r>
          </a:p>
          <a:p>
            <a:r>
              <a:rPr lang="ja-JP" altLang="en-US" sz="900" dirty="0">
                <a:latin typeface="Meiryo UI" panose="020B0604030504040204" pitchFamily="34" charset="-128"/>
                <a:ea typeface="Meiryo UI" panose="020B0604030504040204" pitchFamily="34" charset="-128"/>
              </a:rPr>
              <a:t>包   装：化粧箱入り</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重   量 </a:t>
            </a:r>
            <a:r>
              <a:rPr lang="en-US" altLang="ja-JP" sz="900" dirty="0">
                <a:latin typeface="Meiryo UI" panose="020B0604030504040204" pitchFamily="34" charset="-128"/>
                <a:ea typeface="Meiryo UI" panose="020B0604030504040204" pitchFamily="34" charset="-128"/>
              </a:rPr>
              <a:t>: 202g</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手に馴染みやすい美しいフォルムな上、保温性・保冷性の高い真空ステンレスタンブラーの</a:t>
            </a:r>
            <a:r>
              <a:rPr lang="en-US" altLang="ja-JP" sz="1600" dirty="0">
                <a:latin typeface="Meiryo UI" panose="020B0604030504040204" pitchFamily="34" charset="-128"/>
                <a:ea typeface="Meiryo UI" panose="020B0604030504040204" pitchFamily="34" charset="-128"/>
              </a:rPr>
              <a:t>450ml</a:t>
            </a:r>
            <a:r>
              <a:rPr lang="ja-JP" altLang="en-US" sz="1600" dirty="0">
                <a:latin typeface="Meiryo UI" panose="020B0604030504040204" pitchFamily="34" charset="-128"/>
                <a:ea typeface="Meiryo UI" panose="020B0604030504040204" pitchFamily="34" charset="-128"/>
              </a:rPr>
              <a:t>タイプです。オリジナル名入れも可能ですので、記念用や贈答用、販促用におすすめです。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4" name="Picture 10">
            <a:extLst>
              <a:ext uri="{FF2B5EF4-FFF2-40B4-BE49-F238E27FC236}">
                <a16:creationId xmlns:a16="http://schemas.microsoft.com/office/drawing/2014/main" id="{FF8E1855-8DB6-4BDE-ABDA-63468151A7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120" y="1400986"/>
            <a:ext cx="3590620" cy="3590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9392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厚手キャンバスパイプハンドルトート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(475</a:t>
            </a:r>
            <a:r>
              <a:rPr lang="en" altLang="ja-JP" sz="900" dirty="0">
                <a:latin typeface="Meiryo UI" panose="020B0604030504040204" pitchFamily="34" charset="-128"/>
                <a:ea typeface="Meiryo UI" panose="020B0604030504040204" pitchFamily="34" charset="-128"/>
              </a:rPr>
              <a:t>g/㎡)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340×210×160</a:t>
            </a:r>
            <a:r>
              <a:rPr lang="en"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20×320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6</a:t>
            </a:r>
            <a:r>
              <a:rPr lang="en" altLang="ja-JP" sz="900" dirty="0">
                <a:latin typeface="Meiryo UI" panose="020B0604030504040204" pitchFamily="34" charset="-128"/>
                <a:ea typeface="Meiryo UI" panose="020B0604030504040204" pitchFamily="34" charset="-128"/>
              </a:rPr>
              <a:t>L</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考：ナチュラル・ナイトブラック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ランチ用などにぴったりの小ぶりサイズのトートバッグ。パイプハンドルは手によく馴染んで持ちやすく、またデザイン的にもアクセントとなって◎！二色のカラー展開からお選びください。</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A60E9E7-7F61-034C-A22F-EFBCE4B57503}"/>
              </a:ext>
            </a:extLst>
          </p:cNvPr>
          <p:cNvPicPr>
            <a:picLocks noChangeAspect="1"/>
          </p:cNvPicPr>
          <p:nvPr/>
        </p:nvPicPr>
        <p:blipFill>
          <a:blip r:embed="rId5"/>
          <a:stretch>
            <a:fillRect/>
          </a:stretch>
        </p:blipFill>
        <p:spPr>
          <a:xfrm>
            <a:off x="912356" y="1403867"/>
            <a:ext cx="3195800" cy="3481886"/>
          </a:xfrm>
          <a:prstGeom prst="rect">
            <a:avLst/>
          </a:prstGeom>
        </p:spPr>
      </p:pic>
    </p:spTree>
    <p:extLst>
      <p:ext uri="{BB962C8B-B14F-4D97-AF65-F5344CB8AC3E}">
        <p14:creationId xmlns:p14="http://schemas.microsoft.com/office/powerpoint/2010/main" val="3958095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ハードカバーノート </a:t>
            </a:r>
            <a:r>
              <a:rPr lang="en-US" altLang="ja-JP" sz="2000" dirty="0">
                <a:solidFill>
                  <a:schemeClr val="bg1"/>
                </a:solidFill>
                <a:latin typeface="Meiryo UI" panose="020B0604030504040204" pitchFamily="34" charset="-128"/>
                <a:ea typeface="Meiryo UI" panose="020B0604030504040204" pitchFamily="34" charset="-128"/>
              </a:rPr>
              <a:t>A5</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PU</a:t>
            </a:r>
            <a:r>
              <a:rPr lang="ja-JP" altLang="en-US" sz="900" b="0" i="0" dirty="0">
                <a:solidFill>
                  <a:srgbClr val="333333"/>
                </a:solidFill>
                <a:effectLst/>
                <a:latin typeface="-apple-system"/>
              </a:rPr>
              <a:t>・紙</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210×143×18mm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ノート</a:t>
            </a:r>
            <a:r>
              <a:rPr lang="en-US" altLang="ja-JP" sz="900" b="0" i="0" dirty="0">
                <a:solidFill>
                  <a:srgbClr val="333333"/>
                </a:solidFill>
                <a:effectLst/>
                <a:latin typeface="-apple-system"/>
              </a:rPr>
              <a:t>96</a:t>
            </a:r>
            <a:r>
              <a:rPr lang="ja-JP" altLang="en-US" sz="900" b="0" i="0" dirty="0">
                <a:solidFill>
                  <a:srgbClr val="333333"/>
                </a:solidFill>
                <a:effectLst/>
                <a:latin typeface="-apple-system"/>
              </a:rPr>
              <a:t>枚</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本革のような重厚感のあるハードカバーが印象的で格好良い</a:t>
            </a:r>
            <a:r>
              <a:rPr lang="en-US" altLang="ja-JP" sz="1600" b="0" i="0" dirty="0">
                <a:solidFill>
                  <a:srgbClr val="333333"/>
                </a:solidFill>
                <a:effectLst/>
                <a:latin typeface="-apple-system"/>
              </a:rPr>
              <a:t>A5</a:t>
            </a:r>
            <a:r>
              <a:rPr lang="ja-JP" altLang="en-US" sz="1600" b="0" i="0" dirty="0">
                <a:solidFill>
                  <a:srgbClr val="333333"/>
                </a:solidFill>
                <a:effectLst/>
                <a:latin typeface="-apple-system"/>
              </a:rPr>
              <a:t>サイズのノートです。型押しでオリジナル名入れも可能です記念品などにも最適。カラー展開はレッド、ブラック、ネイビーの</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色。</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図 4">
            <a:extLst>
              <a:ext uri="{FF2B5EF4-FFF2-40B4-BE49-F238E27FC236}">
                <a16:creationId xmlns:a16="http://schemas.microsoft.com/office/drawing/2014/main" id="{6D121E1A-2151-4AB5-4918-D3EC61BE1576}"/>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703898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スタンド付き</a:t>
            </a: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ファン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素材：本体・卓上スタンド</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:175×89×45mm</a:t>
            </a:r>
            <a:r>
              <a:rPr lang="ja-JP" altLang="en-US" sz="900" dirty="0">
                <a:latin typeface="Meiryo UI" panose="020B0604030504040204" pitchFamily="34" charset="-128"/>
                <a:ea typeface="Meiryo UI" panose="020B0604030504040204" pitchFamily="34" charset="-128"/>
              </a:rPr>
              <a:t>卓上スタンド</a:t>
            </a:r>
            <a:r>
              <a:rPr lang="en-US" altLang="ja-JP" sz="900" dirty="0">
                <a:latin typeface="Meiryo UI" panose="020B0604030504040204" pitchFamily="34" charset="-128"/>
                <a:ea typeface="Meiryo UI" panose="020B0604030504040204" pitchFamily="34" charset="-128"/>
              </a:rPr>
              <a:t>:29×56×45mm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181×95×50mm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備考：名入れ可能、単三乾電池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本体、卓上スタンド</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月上旬入荷予定</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職場のデスク上や勉強机などでスタンドファンとしても利用できるハンディファンです。暑さ対策グッズとして今や定番であり、いくつあっても困らないため、特典用としても喜ばれます。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8392AD7-75F3-6547-7AEC-B1539C7348BE}"/>
              </a:ext>
            </a:extLst>
          </p:cNvPr>
          <p:cNvPicPr>
            <a:picLocks noChangeAspect="1"/>
          </p:cNvPicPr>
          <p:nvPr/>
        </p:nvPicPr>
        <p:blipFill>
          <a:blip r:embed="rId5"/>
          <a:stretch>
            <a:fillRect/>
          </a:stretch>
        </p:blipFill>
        <p:spPr>
          <a:xfrm>
            <a:off x="717428" y="1371901"/>
            <a:ext cx="3615520" cy="3615520"/>
          </a:xfrm>
          <a:prstGeom prst="rect">
            <a:avLst/>
          </a:prstGeom>
        </p:spPr>
      </p:pic>
    </p:spTree>
    <p:extLst>
      <p:ext uri="{BB962C8B-B14F-4D97-AF65-F5344CB8AC3E}">
        <p14:creationId xmlns:p14="http://schemas.microsoft.com/office/powerpoint/2010/main" val="1555313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スリムボトル</a:t>
            </a:r>
            <a:r>
              <a:rPr lang="en-US" altLang="ja-JP" sz="2000" dirty="0">
                <a:solidFill>
                  <a:schemeClr val="bg1"/>
                </a:solidFill>
                <a:latin typeface="Meiryo UI" panose="020B0604030504040204" pitchFamily="34" charset="-128"/>
                <a:ea typeface="Meiryo UI" panose="020B0604030504040204" pitchFamily="34" charset="-128"/>
              </a:rPr>
              <a:t>350ml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色アソート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シルバー・ブルー・グリーン</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素材：アルミ</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φ50×235mm</a:t>
            </a:r>
          </a:p>
          <a:p>
            <a:r>
              <a:rPr lang="ja-JP" altLang="en-US" sz="900" dirty="0">
                <a:latin typeface="Meiryo UI" panose="020B0604030504040204" pitchFamily="34" charset="-128"/>
                <a:ea typeface="Meiryo UI" panose="020B0604030504040204" pitchFamily="34" charset="-128"/>
              </a:rPr>
              <a:t>包装：化粧箱入り</a:t>
            </a:r>
            <a:r>
              <a:rPr lang="en-US" altLang="ja-JP" sz="900" dirty="0">
                <a:latin typeface="Meiryo UI" panose="020B0604030504040204" pitchFamily="34" charset="-128"/>
                <a:ea typeface="Meiryo UI" panose="020B0604030504040204" pitchFamily="34" charset="-128"/>
              </a:rPr>
              <a:t>,53×53×240mm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軽くてスリムな</a:t>
            </a:r>
            <a:r>
              <a:rPr lang="en-US" altLang="ja-JP" sz="1600" dirty="0"/>
              <a:t>350ml</a:t>
            </a:r>
            <a:r>
              <a:rPr lang="ja-JP" altLang="en-US" sz="1600" dirty="0"/>
              <a:t>のアルミボトルは名入れができて、オリジナルの記念品・物販・ノベルティ製作にぴったり。カバンに入れても場所を取らず、携帯に便利なカラナビが付いています。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74F13E43-D1F1-86F5-F8F3-6FA7E79CDC83}"/>
              </a:ext>
            </a:extLst>
          </p:cNvPr>
          <p:cNvPicPr>
            <a:picLocks noChangeAspect="1"/>
          </p:cNvPicPr>
          <p:nvPr/>
        </p:nvPicPr>
        <p:blipFill>
          <a:blip r:embed="rId5"/>
          <a:stretch>
            <a:fillRect/>
          </a:stretch>
        </p:blipFill>
        <p:spPr>
          <a:xfrm>
            <a:off x="757673" y="1364462"/>
            <a:ext cx="3571046" cy="3571046"/>
          </a:xfrm>
          <a:prstGeom prst="rect">
            <a:avLst/>
          </a:prstGeom>
        </p:spPr>
      </p:pic>
    </p:spTree>
    <p:extLst>
      <p:ext uri="{BB962C8B-B14F-4D97-AF65-F5344CB8AC3E}">
        <p14:creationId xmlns:p14="http://schemas.microsoft.com/office/powerpoint/2010/main" val="512050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ハンドル付スポーティリュック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380×450mm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25×300mm</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考：ロイヤルブルー・ネイビー・ブラック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アウトドアイベントや野外フェスのノベルティアイテムとしても人気の高い、スポーティリュックに、手持ち用のハンドルを付けてみました。防災グッズ入れとしてもおすすめです。</a:t>
            </a:r>
          </a:p>
          <a:p>
            <a:pPr algn="just">
              <a:lnSpc>
                <a:spcPts val="2400"/>
              </a:lnSpc>
            </a:pPr>
            <a:endParaRPr lang="ja-JP" altLang="en-US" sz="160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3ADC75F-3153-E145-B36C-5613C0D20AF6}"/>
              </a:ext>
            </a:extLst>
          </p:cNvPr>
          <p:cNvPicPr>
            <a:picLocks noChangeAspect="1"/>
          </p:cNvPicPr>
          <p:nvPr/>
        </p:nvPicPr>
        <p:blipFill>
          <a:blip r:embed="rId5"/>
          <a:stretch>
            <a:fillRect/>
          </a:stretch>
        </p:blipFill>
        <p:spPr>
          <a:xfrm>
            <a:off x="443382" y="1657737"/>
            <a:ext cx="4122299" cy="3099302"/>
          </a:xfrm>
          <a:prstGeom prst="rect">
            <a:avLst/>
          </a:prstGeom>
        </p:spPr>
      </p:pic>
    </p:spTree>
    <p:extLst>
      <p:ext uri="{BB962C8B-B14F-4D97-AF65-F5344CB8AC3E}">
        <p14:creationId xmlns:p14="http://schemas.microsoft.com/office/powerpoint/2010/main" val="2010694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スペンザ・ソフト再生</a:t>
            </a:r>
            <a:r>
              <a:rPr lang="en-US" altLang="ja-JP" sz="2000" dirty="0">
                <a:solidFill>
                  <a:schemeClr val="bg1"/>
                </a:solidFill>
                <a:latin typeface="Meiryo UI" panose="020B0604030504040204" pitchFamily="34" charset="-128"/>
                <a:ea typeface="Meiryo UI" panose="020B0604030504040204" pitchFamily="34" charset="-128"/>
              </a:rPr>
              <a:t>PET</a:t>
            </a:r>
            <a:r>
              <a:rPr lang="ja-JP" altLang="en-US" sz="2000" dirty="0">
                <a:solidFill>
                  <a:schemeClr val="bg1"/>
                </a:solidFill>
                <a:latin typeface="Meiryo UI" panose="020B0604030504040204" pitchFamily="34" charset="-128"/>
                <a:ea typeface="Meiryo UI" panose="020B0604030504040204" pitchFamily="34" charset="-128"/>
              </a:rPr>
              <a:t>マチ広デリバッグ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カラー展開：レッド、カーキ、ネイビー、グレー、ブラック</a:t>
            </a:r>
          </a:p>
          <a:p>
            <a:r>
              <a:rPr lang="ja-JP" altLang="en-US" sz="900" dirty="0">
                <a:latin typeface="Meiryo UI" panose="020B0604030504040204" pitchFamily="34" charset="-128"/>
                <a:ea typeface="Meiryo UI" panose="020B0604030504040204" pitchFamily="34" charset="-128"/>
              </a:rPr>
              <a:t>素材：ポリエステル（再生</a:t>
            </a:r>
            <a:r>
              <a:rPr lang="en-US" altLang="ja-JP" sz="900" dirty="0">
                <a:latin typeface="Meiryo UI" panose="020B0604030504040204" pitchFamily="34" charset="-128"/>
                <a:ea typeface="Meiryo UI" panose="020B0604030504040204" pitchFamily="34" charset="-128"/>
              </a:rPr>
              <a:t>PET</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サイズ：使用時：約</a:t>
            </a:r>
            <a:r>
              <a:rPr lang="en-US" altLang="ja-JP" sz="900" dirty="0">
                <a:latin typeface="Meiryo UI" panose="020B0604030504040204" pitchFamily="34" charset="-128"/>
                <a:ea typeface="Meiryo UI" panose="020B0604030504040204" pitchFamily="34" charset="-128"/>
              </a:rPr>
              <a:t>250×230×220mm</a:t>
            </a:r>
            <a:r>
              <a:rPr lang="ja-JP" altLang="en-US" sz="900" dirty="0">
                <a:latin typeface="Meiryo UI" panose="020B0604030504040204" pitchFamily="34" charset="-128"/>
                <a:ea typeface="Meiryo UI" panose="020B0604030504040204" pitchFamily="34" charset="-128"/>
              </a:rPr>
              <a:t>（間口</a:t>
            </a:r>
            <a:r>
              <a:rPr lang="en-US" altLang="ja-JP" sz="900" dirty="0">
                <a:latin typeface="Meiryo UI" panose="020B0604030504040204" pitchFamily="34" charset="-128"/>
                <a:ea typeface="Meiryo UI" panose="020B0604030504040204" pitchFamily="34" charset="-128"/>
              </a:rPr>
              <a:t>450mm</a:t>
            </a:r>
            <a:r>
              <a:rPr lang="ja-JP" altLang="en-US" sz="900" dirty="0">
                <a:latin typeface="Meiryo UI" panose="020B0604030504040204" pitchFamily="34" charset="-128"/>
                <a:ea typeface="Meiryo UI" panose="020B0604030504040204" pitchFamily="34" charset="-128"/>
              </a:rPr>
              <a:t>）収納時：約</a:t>
            </a:r>
            <a:r>
              <a:rPr lang="en-US" altLang="ja-JP" sz="900" dirty="0">
                <a:latin typeface="Meiryo UI" panose="020B0604030504040204" pitchFamily="34" charset="-128"/>
                <a:ea typeface="Meiryo UI" panose="020B0604030504040204" pitchFamily="34" charset="-128"/>
              </a:rPr>
              <a:t>110×120×30mm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マチが広めに作られているためお弁当なども平置きで入れることもできる便利なエコバッグです。再生</a:t>
            </a:r>
            <a:r>
              <a:rPr lang="en-US" altLang="ja-JP" sz="1600" dirty="0"/>
              <a:t>PET</a:t>
            </a:r>
            <a:r>
              <a:rPr lang="ja-JP" altLang="en-US" sz="1600" dirty="0"/>
              <a:t>素材をしているため環境に優しく</a:t>
            </a:r>
            <a:r>
              <a:rPr lang="en-US" altLang="ja-JP" sz="1600" dirty="0"/>
              <a:t>SDGs</a:t>
            </a:r>
            <a:r>
              <a:rPr lang="ja-JP" altLang="en-US" sz="1600" dirty="0"/>
              <a:t>に貢献でき、ノベルティ用等にもおすすめです。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BAB5669-039D-4422-DF8B-4163F278184E}"/>
              </a:ext>
            </a:extLst>
          </p:cNvPr>
          <p:cNvPicPr>
            <a:picLocks noChangeAspect="1"/>
          </p:cNvPicPr>
          <p:nvPr/>
        </p:nvPicPr>
        <p:blipFill>
          <a:blip r:embed="rId5"/>
          <a:stretch>
            <a:fillRect/>
          </a:stretch>
        </p:blipFill>
        <p:spPr>
          <a:xfrm>
            <a:off x="761915" y="1398458"/>
            <a:ext cx="3537050" cy="3537050"/>
          </a:xfrm>
          <a:prstGeom prst="rect">
            <a:avLst/>
          </a:prstGeom>
        </p:spPr>
      </p:pic>
    </p:spTree>
    <p:extLst>
      <p:ext uri="{BB962C8B-B14F-4D97-AF65-F5344CB8AC3E}">
        <p14:creationId xmlns:p14="http://schemas.microsoft.com/office/powerpoint/2010/main" val="1278186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スリムフロストボトル </a:t>
            </a:r>
            <a:r>
              <a:rPr lang="en-US" altLang="ja-JP" sz="2000" dirty="0">
                <a:solidFill>
                  <a:schemeClr val="bg1"/>
                </a:solidFill>
                <a:latin typeface="Meiryo UI" panose="020B0604030504040204" pitchFamily="34" charset="-128"/>
                <a:ea typeface="Meiryo UI" panose="020B0604030504040204" pitchFamily="34" charset="-128"/>
              </a:rPr>
              <a:t>500</a:t>
            </a:r>
            <a:r>
              <a:rPr lang="en" altLang="ja-JP" sz="2000" dirty="0">
                <a:solidFill>
                  <a:schemeClr val="bg1"/>
                </a:solidFill>
                <a:latin typeface="Meiryo UI" panose="020B0604030504040204" pitchFamily="34" charset="-128"/>
                <a:ea typeface="Meiryo UI" panose="020B0604030504040204" pitchFamily="34" charset="-128"/>
              </a:rPr>
              <a:t>ml </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AS</a:t>
            </a:r>
            <a:r>
              <a:rPr lang="ja-JP" altLang="en"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PP</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φ67×187</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500ml</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機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80℃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考：食品衛生検査済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ブルー、クリア、ブラック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ノベルティ用にも最適な、フロストな半透明ボディが爽やかかつシンプルなスリムボディです。カラーバリエーションは全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色。オリジナルデザインの名入れプリントに合わせてお選びください。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6AD08ED-4F6B-EB4B-52D3-C8C500DB5B5B}"/>
              </a:ext>
            </a:extLst>
          </p:cNvPr>
          <p:cNvPicPr>
            <a:picLocks noChangeAspect="1"/>
          </p:cNvPicPr>
          <p:nvPr/>
        </p:nvPicPr>
        <p:blipFill>
          <a:blip r:embed="rId5"/>
          <a:stretch>
            <a:fillRect/>
          </a:stretch>
        </p:blipFill>
        <p:spPr>
          <a:xfrm>
            <a:off x="673995" y="1326165"/>
            <a:ext cx="3734315" cy="3734315"/>
          </a:xfrm>
          <a:prstGeom prst="rect">
            <a:avLst/>
          </a:prstGeom>
        </p:spPr>
      </p:pic>
    </p:spTree>
    <p:extLst>
      <p:ext uri="{BB962C8B-B14F-4D97-AF65-F5344CB8AC3E}">
        <p14:creationId xmlns:p14="http://schemas.microsoft.com/office/powerpoint/2010/main" val="323027649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1156</TotalTime>
  <Words>2866</Words>
  <Application>Microsoft Office PowerPoint</Application>
  <PresentationFormat>画面に合わせる (4:3)</PresentationFormat>
  <Paragraphs>469</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985</cp:revision>
  <cp:lastPrinted>2021-07-20T08:57:41Z</cp:lastPrinted>
  <dcterms:created xsi:type="dcterms:W3CDTF">2021-06-21T09:41:39Z</dcterms:created>
  <dcterms:modified xsi:type="dcterms:W3CDTF">2025-02-18T08:01:43Z</dcterms:modified>
</cp:coreProperties>
</file>