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61" r:id="rId2"/>
    <p:sldId id="274" r:id="rId3"/>
    <p:sldId id="276" r:id="rId4"/>
    <p:sldId id="275" r:id="rId5"/>
    <p:sldId id="281" r:id="rId6"/>
    <p:sldId id="256" r:id="rId7"/>
    <p:sldId id="288" r:id="rId8"/>
    <p:sldId id="278" r:id="rId9"/>
    <p:sldId id="262" r:id="rId10"/>
    <p:sldId id="257" r:id="rId11"/>
    <p:sldId id="285" r:id="rId12"/>
    <p:sldId id="265" r:id="rId13"/>
    <p:sldId id="264" r:id="rId14"/>
    <p:sldId id="289" r:id="rId15"/>
    <p:sldId id="269" r:id="rId16"/>
    <p:sldId id="266" r:id="rId17"/>
    <p:sldId id="267" r:id="rId18"/>
    <p:sldId id="259" r:id="rId19"/>
    <p:sldId id="273" r:id="rId20"/>
    <p:sldId id="286" r:id="rId21"/>
    <p:sldId id="271" r:id="rId22"/>
    <p:sldId id="260" r:id="rId23"/>
    <p:sldId id="272" r:id="rId24"/>
    <p:sldId id="277" r:id="rId25"/>
    <p:sldId id="258" r:id="rId26"/>
    <p:sldId id="287" r:id="rId27"/>
    <p:sldId id="279" r:id="rId28"/>
    <p:sldId id="280" r:id="rId29"/>
    <p:sldId id="284" r:id="rId30"/>
    <p:sldId id="293" r:id="rId31"/>
    <p:sldId id="291" r:id="rId32"/>
    <p:sldId id="292"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71" autoAdjust="0"/>
    <p:restoredTop sz="94926" autoAdjust="0"/>
  </p:normalViewPr>
  <p:slideViewPr>
    <p:cSldViewPr snapToGrid="0" snapToObjects="1">
      <p:cViewPr varScale="1">
        <p:scale>
          <a:sx n="76" d="100"/>
          <a:sy n="76" d="100"/>
        </p:scale>
        <p:origin x="120" y="57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2025/2/18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2917733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2025/2/18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2025/2/18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2025/2/18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2025/2/18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bmp"/><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6.bmp"/><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8.bmp"/><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bmp"/><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bm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スムースフリース</a:t>
            </a:r>
            <a:r>
              <a:rPr lang="en-US" altLang="ja-JP" sz="2000" dirty="0">
                <a:solidFill>
                  <a:schemeClr val="bg1"/>
                </a:solidFill>
                <a:latin typeface="Meiryo UI" panose="020B0604030504040204" pitchFamily="34" charset="-128"/>
                <a:ea typeface="Meiryo UI" panose="020B0604030504040204" pitchFamily="34" charset="-128"/>
              </a:rPr>
              <a:t>2</a:t>
            </a:r>
            <a:r>
              <a:rPr lang="en" altLang="ja-JP" sz="2000" dirty="0">
                <a:solidFill>
                  <a:schemeClr val="bg1"/>
                </a:solidFill>
                <a:latin typeface="Meiryo UI" panose="020B0604030504040204" pitchFamily="34" charset="-128"/>
                <a:ea typeface="Meiryo UI" panose="020B0604030504040204" pitchFamily="34" charset="-128"/>
              </a:rPr>
              <a:t>WAY</a:t>
            </a:r>
            <a:r>
              <a:rPr lang="ja-JP" altLang="en-US" sz="2000">
                <a:solidFill>
                  <a:schemeClr val="bg1"/>
                </a:solidFill>
                <a:latin typeface="Meiryo UI" panose="020B0604030504040204" pitchFamily="34" charset="-128"/>
                <a:ea typeface="Meiryo UI" panose="020B0604030504040204" pitchFamily="34" charset="-128"/>
              </a:rPr>
              <a:t>ネックウォーマー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270×240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 </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考：レッド・ネイビー・ブラック・アイボリー</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外側は名入れプリントが綺麗なスムース素材、内側は柔らかい肌触りで暖かさを感じるフリース素材を使ったネックウォーマー。コードを絞ると帽子としても利用できて、大変便利です。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ABC1305-55D7-4F6F-36B2-45C8E24010AD}"/>
              </a:ext>
            </a:extLst>
          </p:cNvPr>
          <p:cNvPicPr>
            <a:picLocks noChangeAspect="1"/>
          </p:cNvPicPr>
          <p:nvPr/>
        </p:nvPicPr>
        <p:blipFill>
          <a:blip r:embed="rId5"/>
          <a:stretch>
            <a:fillRect/>
          </a:stretch>
        </p:blipFill>
        <p:spPr>
          <a:xfrm>
            <a:off x="709736" y="1400512"/>
            <a:ext cx="3560089" cy="3560089"/>
          </a:xfrm>
          <a:prstGeom prst="rect">
            <a:avLst/>
          </a:prstGeom>
        </p:spPr>
      </p:pic>
    </p:spTree>
    <p:extLst>
      <p:ext uri="{BB962C8B-B14F-4D97-AF65-F5344CB8AC3E}">
        <p14:creationId xmlns:p14="http://schemas.microsoft.com/office/powerpoint/2010/main" val="2956615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涼感マフラータオル（ソフトケース付）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PVC</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800×105</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/120×135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HDPE</a:t>
            </a:r>
            <a:r>
              <a:rPr lang="ja-JP" altLang="en-US" sz="900">
                <a:latin typeface="Meiryo UI" panose="020B0604030504040204" pitchFamily="34" charset="-128"/>
                <a:ea typeface="Meiryo UI" panose="020B0604030504040204" pitchFamily="34" charset="-128"/>
              </a:rPr>
              <a:t>袋、台紙</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　ブルー・ホワイト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水に濡らして軽く絞り、ぱっと開いて首に巻けば心地良いひんやり感を与えてくれるシンプルなマフラータオル。繰り返し使用できる上、持ち歩きに便利なソフトケース付きがポイントです。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89E4479-0E24-23EA-B4BD-8F1D36935954}"/>
              </a:ext>
            </a:extLst>
          </p:cNvPr>
          <p:cNvPicPr>
            <a:picLocks noChangeAspect="1"/>
          </p:cNvPicPr>
          <p:nvPr/>
        </p:nvPicPr>
        <p:blipFill>
          <a:blip r:embed="rId5"/>
          <a:stretch>
            <a:fillRect/>
          </a:stretch>
        </p:blipFill>
        <p:spPr>
          <a:xfrm>
            <a:off x="756524" y="1422052"/>
            <a:ext cx="3486150" cy="3486150"/>
          </a:xfrm>
          <a:prstGeom prst="rect">
            <a:avLst/>
          </a:prstGeom>
        </p:spPr>
      </p:pic>
    </p:spTree>
    <p:extLst>
      <p:ext uri="{BB962C8B-B14F-4D97-AF65-F5344CB8AC3E}">
        <p14:creationId xmlns:p14="http://schemas.microsoft.com/office/powerpoint/2010/main" val="1276429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リサイクルエコカイロ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φ95×12mm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98g</a:t>
            </a:r>
          </a:p>
          <a:p>
            <a:r>
              <a:rPr lang="ja-JP" altLang="en-US" sz="900" dirty="0">
                <a:latin typeface="Meiryo UI" panose="020B0604030504040204" pitchFamily="34" charset="-128"/>
                <a:ea typeface="Meiryo UI" panose="020B0604030504040204" pitchFamily="34" charset="-128"/>
              </a:rPr>
              <a:t>包装：台紙入透明袋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繰り返し使えて地球環境に優しいリサイクルエコカイロ。液体結晶化の発熱で約</a:t>
            </a:r>
            <a:r>
              <a:rPr lang="en-US" altLang="ja-JP" sz="1600" dirty="0"/>
              <a:t>40</a:t>
            </a:r>
            <a:r>
              <a:rPr lang="ja-JP" altLang="en-US" sz="1600" dirty="0"/>
              <a:t>度の温かさが</a:t>
            </a:r>
            <a:r>
              <a:rPr lang="en-US" altLang="ja-JP" sz="1600" dirty="0"/>
              <a:t>30</a:t>
            </a:r>
            <a:r>
              <a:rPr lang="ja-JP" altLang="en-US" sz="1600" dirty="0"/>
              <a:t>分程度持続します。使用後は煮沸したのち流水で一気に冷ませば再利用可能です。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4D1F342-AA13-0883-97AE-E03BFEC3B2F6}"/>
              </a:ext>
            </a:extLst>
          </p:cNvPr>
          <p:cNvPicPr>
            <a:picLocks noChangeAspect="1"/>
          </p:cNvPicPr>
          <p:nvPr/>
        </p:nvPicPr>
        <p:blipFill>
          <a:blip r:embed="rId5"/>
          <a:stretch>
            <a:fillRect/>
          </a:stretch>
        </p:blipFill>
        <p:spPr>
          <a:xfrm>
            <a:off x="792234" y="1389335"/>
            <a:ext cx="3502540" cy="3502540"/>
          </a:xfrm>
          <a:prstGeom prst="rect">
            <a:avLst/>
          </a:prstGeom>
        </p:spPr>
      </p:pic>
    </p:spTree>
    <p:extLst>
      <p:ext uri="{BB962C8B-B14F-4D97-AF65-F5344CB8AC3E}">
        <p14:creationId xmlns:p14="http://schemas.microsoft.com/office/powerpoint/2010/main" val="3682256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2WAY</a:t>
            </a:r>
            <a:r>
              <a:rPr lang="ja-JP" altLang="en-US" sz="2000">
                <a:solidFill>
                  <a:schemeClr val="bg1"/>
                </a:solidFill>
                <a:latin typeface="Meiryo UI" panose="020B0604030504040204" pitchFamily="34" charset="-128"/>
                <a:ea typeface="Meiryo UI" panose="020B0604030504040204" pitchFamily="34" charset="-128"/>
              </a:rPr>
              <a:t>ネックウォーマー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270×240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付属品：取説付</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考：トラディショナルレッド・ベーシックネイビー・ダークブラウン・ランプブラック</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・キャラメルベージュ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コードを絞れば帽子としても活用できる便利なネックウォーマーです。冬場のアウトドアイベント等のノベルティグッズとしても高い人気がございます。カラー転換は全５色。</a:t>
            </a:r>
            <a:endParaRPr lang="en-US" altLang="ja-JP" sz="1600" dirty="0">
              <a:latin typeface="Meiryo UI" panose="020B0604030504040204" pitchFamily="34" charset="-128"/>
              <a:ea typeface="Meiryo UI" panose="020B0604030504040204" pitchFamily="34" charset="-128"/>
            </a:endParaRPr>
          </a:p>
          <a:p>
            <a:pPr algn="just">
              <a:lnSpc>
                <a:spcPts val="2400"/>
              </a:lnSpc>
            </a:pPr>
            <a:r>
              <a:rPr lang="ja-JP" altLang="en-US" sz="1600">
                <a:latin typeface="Meiryo UI" panose="020B0604030504040204" pitchFamily="34" charset="-128"/>
                <a:ea typeface="Meiryo UI" panose="020B0604030504040204" pitchFamily="34" charset="-128"/>
              </a:rPr>
              <a:t>お好みでお選び下さい。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935E0E40-CB9F-6EDB-F069-49CC6D312BE6}"/>
              </a:ext>
            </a:extLst>
          </p:cNvPr>
          <p:cNvPicPr>
            <a:picLocks noChangeAspect="1"/>
          </p:cNvPicPr>
          <p:nvPr/>
        </p:nvPicPr>
        <p:blipFill>
          <a:blip r:embed="rId5"/>
          <a:stretch>
            <a:fillRect/>
          </a:stretch>
        </p:blipFill>
        <p:spPr>
          <a:xfrm>
            <a:off x="738654" y="1389021"/>
            <a:ext cx="3592830" cy="3592830"/>
          </a:xfrm>
          <a:prstGeom prst="rect">
            <a:avLst/>
          </a:prstGeom>
        </p:spPr>
      </p:pic>
    </p:spTree>
    <p:extLst>
      <p:ext uri="{BB962C8B-B14F-4D97-AF65-F5344CB8AC3E}">
        <p14:creationId xmlns:p14="http://schemas.microsoft.com/office/powerpoint/2010/main" val="1645975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ストラップ付ルーペ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PC</a:t>
            </a:r>
            <a:r>
              <a:rPr lang="ja-JP" altLang="en-US" sz="900" dirty="0">
                <a:latin typeface="Meiryo UI" panose="020B0604030504040204" pitchFamily="34" charset="-128"/>
                <a:ea typeface="Meiryo UI" panose="020B0604030504040204" pitchFamily="34" charset="-128"/>
              </a:rPr>
              <a:t>・アクリル・</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35×106×4mm</a:t>
            </a:r>
          </a:p>
          <a:p>
            <a:r>
              <a:rPr lang="ja-JP" altLang="en-US" sz="900" dirty="0">
                <a:latin typeface="Meiryo UI" panose="020B0604030504040204" pitchFamily="34" charset="-128"/>
                <a:ea typeface="Meiryo UI" panose="020B0604030504040204" pitchFamily="34" charset="-128"/>
              </a:rPr>
              <a:t>包装：台紙付ポリ入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胸ポケットに入れられるコンパクトさに加え、首から下げられるストラップ付きのため、いつでもどこでも必要なとき取り出せる便利なルーペです。特典用やノベルティ用におすすめです。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6DE61E8-49E3-093F-9A0C-C0A8933A95A7}"/>
              </a:ext>
            </a:extLst>
          </p:cNvPr>
          <p:cNvPicPr>
            <a:picLocks noChangeAspect="1"/>
          </p:cNvPicPr>
          <p:nvPr/>
        </p:nvPicPr>
        <p:blipFill>
          <a:blip r:embed="rId5"/>
          <a:stretch>
            <a:fillRect/>
          </a:stretch>
        </p:blipFill>
        <p:spPr>
          <a:xfrm>
            <a:off x="709736" y="1427510"/>
            <a:ext cx="3560089" cy="3560089"/>
          </a:xfrm>
          <a:prstGeom prst="rect">
            <a:avLst/>
          </a:prstGeom>
        </p:spPr>
      </p:pic>
    </p:spTree>
    <p:extLst>
      <p:ext uri="{BB962C8B-B14F-4D97-AF65-F5344CB8AC3E}">
        <p14:creationId xmlns:p14="http://schemas.microsoft.com/office/powerpoint/2010/main" val="941572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ひんやりマフラータオル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513259"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カラー展開：ホワイト・ブルー</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100×900mm</a:t>
            </a:r>
          </a:p>
          <a:p>
            <a:r>
              <a:rPr lang="ja-JP" altLang="en-US" sz="900" dirty="0">
                <a:latin typeface="Meiryo UI" panose="020B0604030504040204" pitchFamily="34" charset="-128"/>
                <a:ea typeface="Meiryo UI" panose="020B0604030504040204" pitchFamily="34" charset="-128"/>
              </a:rPr>
              <a:t>包装：台紙付ポリ入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水に濡らして絞るとひんやりと涼しく気持ちが良いマフラータオルです。暑い夏場で行う屋外キャンペーンやスポーツイベントのノベルティ用として昨今人気のあるアイテムです。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658A058-785D-5306-BDB7-433B12950DF7}"/>
              </a:ext>
            </a:extLst>
          </p:cNvPr>
          <p:cNvPicPr>
            <a:picLocks noChangeAspect="1"/>
          </p:cNvPicPr>
          <p:nvPr/>
        </p:nvPicPr>
        <p:blipFill>
          <a:blip r:embed="rId5"/>
          <a:stretch>
            <a:fillRect/>
          </a:stretch>
        </p:blipFill>
        <p:spPr>
          <a:xfrm>
            <a:off x="714640" y="1411148"/>
            <a:ext cx="3587750" cy="3587750"/>
          </a:xfrm>
          <a:prstGeom prst="rect">
            <a:avLst/>
          </a:prstGeom>
        </p:spPr>
      </p:pic>
    </p:spTree>
    <p:extLst>
      <p:ext uri="{BB962C8B-B14F-4D97-AF65-F5344CB8AC3E}">
        <p14:creationId xmlns:p14="http://schemas.microsoft.com/office/powerpoint/2010/main" val="1037825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昇華 マグカップ</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大</a:t>
            </a:r>
            <a:r>
              <a:rPr lang="en-US" altLang="ja-JP" sz="2000" dirty="0">
                <a:solidFill>
                  <a:schemeClr val="bg1"/>
                </a:solidFill>
                <a:latin typeface="Meiryo UI" panose="020B0604030504040204" pitchFamily="34" charset="-128"/>
                <a:ea typeface="Meiryo UI" panose="020B0604030504040204" pitchFamily="34" charset="-128"/>
              </a:rPr>
              <a:t>) </a:t>
            </a:r>
            <a:r>
              <a:rPr lang="ja-JP" altLang="en-US" sz="2000" dirty="0">
                <a:solidFill>
                  <a:schemeClr val="bg1"/>
                </a:solidFill>
                <a:latin typeface="Meiryo UI" panose="020B0604030504040204" pitchFamily="34" charset="-128"/>
                <a:ea typeface="Meiryo UI" panose="020B0604030504040204" pitchFamily="34" charset="-128"/>
              </a:rPr>
              <a:t>ワイド範囲</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スト－ンウェア</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82</a:t>
            </a:r>
            <a:r>
              <a:rPr lang="el-GR" altLang="ja-JP" sz="900" b="0" i="0" dirty="0">
                <a:solidFill>
                  <a:srgbClr val="333333"/>
                </a:solidFill>
                <a:effectLst/>
                <a:latin typeface="-apple-system"/>
              </a:rPr>
              <a:t>Φ×</a:t>
            </a:r>
            <a:r>
              <a:rPr lang="en-US" altLang="ja-JP" sz="900" b="0" i="0" dirty="0">
                <a:solidFill>
                  <a:srgbClr val="333333"/>
                </a:solidFill>
                <a:effectLst/>
                <a:latin typeface="-apple-system"/>
              </a:rPr>
              <a:t>H95mm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350ml</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315g</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a:t>
            </a:r>
            <a:r>
              <a:rPr lang="en-US" altLang="ja-JP" sz="900" b="0" i="0" dirty="0">
                <a:solidFill>
                  <a:srgbClr val="333333"/>
                </a:solidFill>
                <a:effectLst/>
                <a:latin typeface="-apple-system"/>
              </a:rPr>
              <a:t>1</a:t>
            </a:r>
            <a:r>
              <a:rPr lang="ja-JP" altLang="en-US" sz="900" b="0" i="0" dirty="0">
                <a:solidFill>
                  <a:srgbClr val="333333"/>
                </a:solidFill>
                <a:effectLst/>
                <a:latin typeface="-apple-system"/>
              </a:rPr>
              <a:t>枚同梱</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zh-TW" sz="900" b="0" i="0" dirty="0">
                <a:solidFill>
                  <a:srgbClr val="333333"/>
                </a:solidFill>
                <a:effectLst/>
                <a:latin typeface="-apple-system"/>
              </a:rPr>
              <a:t>1</a:t>
            </a:r>
            <a:r>
              <a:rPr lang="zh-TW" altLang="en-US" sz="900" b="0" i="0" dirty="0">
                <a:solidFill>
                  <a:srgbClr val="333333"/>
                </a:solidFill>
                <a:effectLst/>
                <a:latin typeface="-apple-system"/>
              </a:rPr>
              <a:t>個箱梱包</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紙箱</a:t>
            </a:r>
            <a:r>
              <a:rPr lang="en-US" altLang="zh-TW" sz="900" b="0" i="0" dirty="0">
                <a:solidFill>
                  <a:srgbClr val="333333"/>
                </a:solidFill>
                <a:effectLst/>
                <a:latin typeface="-apple-system"/>
              </a:rPr>
              <a:t>)</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食品衛生法による厚生省告示第</a:t>
            </a:r>
            <a:r>
              <a:rPr lang="en-US" altLang="ja-JP" sz="900" b="0" i="0" dirty="0">
                <a:solidFill>
                  <a:srgbClr val="333333"/>
                </a:solidFill>
                <a:effectLst/>
                <a:latin typeface="-apple-system"/>
              </a:rPr>
              <a:t>370</a:t>
            </a:r>
            <a:r>
              <a:rPr lang="ja-JP" altLang="en-US" sz="900" b="0" i="0" dirty="0">
                <a:solidFill>
                  <a:srgbClr val="333333"/>
                </a:solidFill>
                <a:effectLst/>
                <a:latin typeface="-apple-system"/>
              </a:rPr>
              <a:t>号に適合</a:t>
            </a:r>
            <a:endParaRPr lang="en-US" altLang="ja-JP" sz="900" spc="2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ストーンウェア素材のシンプルな定番マグカップ。フルカラープリントが大きくできるこちらの印刷可能範囲は、横</a:t>
            </a:r>
            <a:r>
              <a:rPr lang="en-US" altLang="ja-JP" sz="1600" b="0" i="0" dirty="0">
                <a:solidFill>
                  <a:srgbClr val="333333"/>
                </a:solidFill>
                <a:effectLst/>
                <a:latin typeface="-apple-system"/>
              </a:rPr>
              <a:t>210×</a:t>
            </a:r>
            <a:r>
              <a:rPr lang="ja-JP" altLang="en-US" sz="1600" b="0" i="0" dirty="0">
                <a:solidFill>
                  <a:srgbClr val="333333"/>
                </a:solidFill>
                <a:effectLst/>
                <a:latin typeface="-apple-system"/>
              </a:rPr>
              <a:t>高さ</a:t>
            </a:r>
            <a:r>
              <a:rPr lang="en-US" altLang="ja-JP" sz="1600" b="0" i="0" dirty="0">
                <a:solidFill>
                  <a:srgbClr val="333333"/>
                </a:solidFill>
                <a:effectLst/>
                <a:latin typeface="-apple-system"/>
              </a:rPr>
              <a:t>95mm</a:t>
            </a:r>
            <a:r>
              <a:rPr lang="ja-JP" altLang="en-US" sz="1600" b="0" i="0" dirty="0">
                <a:solidFill>
                  <a:srgbClr val="333333"/>
                </a:solidFill>
                <a:effectLst/>
                <a:latin typeface="-apple-system"/>
              </a:rPr>
              <a:t>。上下の余白はなくフチまで綺麗に名入れ製作可能です。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344709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マルチハードケース</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カラビナ付き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素材：ポリウレタン、ポリエステル、アルミニウム</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115×80×40mm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カラビナ付きでバッグなどにも取り付けることができ、ハード素材である程度の衝撃などにも耐えられる便利なケースです。モバイルバッテリーや</a:t>
            </a:r>
            <a:r>
              <a:rPr lang="en-US" altLang="ja-JP" sz="1600" dirty="0"/>
              <a:t>USB</a:t>
            </a:r>
            <a:r>
              <a:rPr lang="ja-JP" altLang="en-US" sz="1600" dirty="0"/>
              <a:t>メモリの携帯用におすすめ。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3042F573-1E78-622D-B2C4-CB507F7CE865}"/>
              </a:ext>
            </a:extLst>
          </p:cNvPr>
          <p:cNvPicPr>
            <a:picLocks noChangeAspect="1"/>
          </p:cNvPicPr>
          <p:nvPr/>
        </p:nvPicPr>
        <p:blipFill>
          <a:blip r:embed="rId5"/>
          <a:stretch>
            <a:fillRect/>
          </a:stretch>
        </p:blipFill>
        <p:spPr>
          <a:xfrm>
            <a:off x="672624" y="1379357"/>
            <a:ext cx="3718691" cy="3718691"/>
          </a:xfrm>
          <a:prstGeom prst="rect">
            <a:avLst/>
          </a:prstGeom>
        </p:spPr>
      </p:pic>
    </p:spTree>
    <p:extLst>
      <p:ext uri="{BB962C8B-B14F-4D97-AF65-F5344CB8AC3E}">
        <p14:creationId xmlns:p14="http://schemas.microsoft.com/office/powerpoint/2010/main" val="2963473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リウォームエコカイロ</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巾着付</a:t>
            </a:r>
            <a:r>
              <a:rPr lang="en-US" altLang="ja-JP" sz="2000" dirty="0">
                <a:solidFill>
                  <a:schemeClr val="bg1"/>
                </a:solidFill>
                <a:latin typeface="Meiryo UI" panose="020B0604030504040204" pitchFamily="34" charset="-128"/>
                <a:ea typeface="Meiryo UI" panose="020B0604030504040204" pitchFamily="34" charset="-128"/>
              </a:rPr>
              <a:t>) </a:t>
            </a:r>
            <a:r>
              <a:rPr lang="ja-JP" altLang="en-US" sz="2000" dirty="0">
                <a:solidFill>
                  <a:schemeClr val="bg1"/>
                </a:solidFill>
                <a:latin typeface="Meiryo UI" panose="020B0604030504040204" pitchFamily="34" charset="-128"/>
                <a:ea typeface="Meiryo UI" panose="020B0604030504040204" pitchFamily="34" charset="-128"/>
              </a:rPr>
              <a:t>ナチュラル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PVC</a:t>
            </a:r>
            <a:r>
              <a:rPr lang="ja-JP" altLang="en-US" sz="900" spc="200" dirty="0">
                <a:latin typeface="Meiryo UI" panose="020B0604030504040204" pitchFamily="34" charset="-128"/>
                <a:ea typeface="Meiryo UI" panose="020B0604030504040204" pitchFamily="34" charset="-128"/>
              </a:rPr>
              <a:t>、水、酢酸ナトリウム、チオ硫酸ナトリウム、コットン 他</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巾着</a:t>
            </a:r>
            <a:r>
              <a:rPr lang="en-US" altLang="ja-JP" sz="900" spc="200" dirty="0">
                <a:latin typeface="Meiryo UI" panose="020B0604030504040204" pitchFamily="34" charset="-128"/>
                <a:ea typeface="Meiryo UI" panose="020B0604030504040204" pitchFamily="34" charset="-128"/>
              </a:rPr>
              <a:t>:W120×H120(mm) </a:t>
            </a:r>
            <a:r>
              <a:rPr lang="ja-JP" altLang="en-US" sz="900" spc="200" dirty="0">
                <a:latin typeface="Meiryo UI" panose="020B0604030504040204" pitchFamily="34" charset="-128"/>
                <a:ea typeface="Meiryo UI" panose="020B0604030504040204" pitchFamily="34" charset="-128"/>
              </a:rPr>
              <a:t>カイロ</a:t>
            </a:r>
            <a:r>
              <a:rPr lang="en-US" altLang="ja-JP" sz="900" spc="200" dirty="0">
                <a:latin typeface="Meiryo UI" panose="020B0604030504040204" pitchFamily="34" charset="-128"/>
                <a:ea typeface="Meiryo UI" panose="020B0604030504040204" pitchFamily="34" charset="-128"/>
              </a:rPr>
              <a:t>:W90×H90(mm)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PP</a:t>
            </a:r>
            <a:r>
              <a:rPr lang="ja-JP" altLang="en-US" sz="900" spc="200" dirty="0">
                <a:latin typeface="Meiryo UI" panose="020B0604030504040204" pitchFamily="34" charset="-128"/>
                <a:ea typeface="Meiryo UI" panose="020B0604030504040204" pitchFamily="34" charset="-128"/>
              </a:rPr>
              <a:t>袋</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備考</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取説付</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湯煎をして繰り返し使えるエコカイロ。カイロを収納する、持ち運びに便利な専用のコットン巾着に名入れプリントをすれば、オリジナルのノベルティや物販グッズとしても重宝します。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DD747409-AC41-5E96-E035-73CDE7AEE497}"/>
              </a:ext>
            </a:extLst>
          </p:cNvPr>
          <p:cNvPicPr>
            <a:picLocks noChangeAspect="1"/>
          </p:cNvPicPr>
          <p:nvPr/>
        </p:nvPicPr>
        <p:blipFill>
          <a:blip r:embed="rId5"/>
          <a:stretch>
            <a:fillRect/>
          </a:stretch>
        </p:blipFill>
        <p:spPr>
          <a:xfrm>
            <a:off x="717033" y="1383706"/>
            <a:ext cx="3551802" cy="3551802"/>
          </a:xfrm>
          <a:prstGeom prst="rect">
            <a:avLst/>
          </a:prstGeom>
        </p:spPr>
      </p:pic>
    </p:spTree>
    <p:extLst>
      <p:ext uri="{BB962C8B-B14F-4D97-AF65-F5344CB8AC3E}">
        <p14:creationId xmlns:p14="http://schemas.microsoft.com/office/powerpoint/2010/main" val="98491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ベルト付エコブランケット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素材：生地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再生ポリエステル、ベルト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W640×H470mm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72g</a:t>
            </a:r>
          </a:p>
          <a:p>
            <a:r>
              <a:rPr lang="ja-JP" altLang="en-US" sz="900" dirty="0">
                <a:latin typeface="Meiryo UI" panose="020B0604030504040204" pitchFamily="34" charset="-128"/>
                <a:ea typeface="Meiryo UI" panose="020B0604030504040204" pitchFamily="34" charset="-128"/>
              </a:rPr>
              <a:t>包装：透明袋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ベルト付きでコンパクトに折りたためる上に、その見た目もオシャレなブランケットです。ブルーグレーとベージュの</a:t>
            </a:r>
            <a:r>
              <a:rPr lang="en-US" altLang="ja-JP" sz="1600" dirty="0"/>
              <a:t>2</a:t>
            </a:r>
            <a:r>
              <a:rPr lang="ja-JP" altLang="en-US" sz="1600" dirty="0"/>
              <a:t>色展開からお選びいただけますし、オリジナル名入れも可能です。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582DC29E-B892-39D2-BF5B-5FE1D72B57FB}"/>
              </a:ext>
            </a:extLst>
          </p:cNvPr>
          <p:cNvPicPr>
            <a:picLocks noChangeAspect="1"/>
          </p:cNvPicPr>
          <p:nvPr/>
        </p:nvPicPr>
        <p:blipFill>
          <a:blip r:embed="rId5"/>
          <a:stretch>
            <a:fillRect/>
          </a:stretch>
        </p:blipFill>
        <p:spPr>
          <a:xfrm>
            <a:off x="700633" y="1371901"/>
            <a:ext cx="3558540" cy="3558540"/>
          </a:xfrm>
          <a:prstGeom prst="rect">
            <a:avLst/>
          </a:prstGeom>
        </p:spPr>
      </p:pic>
    </p:spTree>
    <p:extLst>
      <p:ext uri="{BB962C8B-B14F-4D97-AF65-F5344CB8AC3E}">
        <p14:creationId xmlns:p14="http://schemas.microsoft.com/office/powerpoint/2010/main" val="1615697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汗ふきシート「さらっと。」</a:t>
            </a:r>
            <a:r>
              <a:rPr lang="en-US" altLang="ja-JP" sz="2000" dirty="0">
                <a:solidFill>
                  <a:schemeClr val="bg1"/>
                </a:solidFill>
                <a:latin typeface="Meiryo UI" panose="020B0604030504040204" pitchFamily="34" charset="-128"/>
                <a:ea typeface="Meiryo UI" panose="020B0604030504040204" pitchFamily="34" charset="-128"/>
              </a:rPr>
              <a:t>20</a:t>
            </a:r>
            <a:r>
              <a:rPr lang="ja-JP" altLang="en-US" sz="2000" dirty="0">
                <a:solidFill>
                  <a:schemeClr val="bg1"/>
                </a:solidFill>
                <a:latin typeface="Meiryo UI" panose="020B0604030504040204" pitchFamily="34" charset="-128"/>
                <a:ea typeface="Meiryo UI" panose="020B0604030504040204" pitchFamily="34" charset="-128"/>
              </a:rPr>
              <a:t>枚 メントール入り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素材：水・エタノール・イソペンチルジオール・イヌリン・メントール・ベンザルコニウムクロリド・ブチルカルバミン酸ヨウカプロピニル</a:t>
            </a:r>
          </a:p>
          <a:p>
            <a:r>
              <a:rPr lang="ja-JP" altLang="en-US" sz="900" dirty="0">
                <a:latin typeface="Meiryo UI" panose="020B0604030504040204" pitchFamily="34" charset="-128"/>
                <a:ea typeface="Meiryo UI" panose="020B0604030504040204" pitchFamily="34" charset="-128"/>
              </a:rPr>
              <a:t>サイズ：本体：約 </a:t>
            </a:r>
            <a:r>
              <a:rPr lang="en-US" altLang="ja-JP" sz="900" dirty="0">
                <a:latin typeface="Meiryo UI" panose="020B0604030504040204" pitchFamily="34" charset="-128"/>
                <a:ea typeface="Meiryo UI" panose="020B0604030504040204" pitchFamily="34" charset="-128"/>
              </a:rPr>
              <a:t>W95×H155mm</a:t>
            </a:r>
            <a:r>
              <a:rPr lang="ja-JP" altLang="en-US" sz="900" dirty="0">
                <a:latin typeface="Meiryo UI" panose="020B0604030504040204" pitchFamily="34" charset="-128"/>
                <a:ea typeface="Meiryo UI" panose="020B0604030504040204" pitchFamily="34" charset="-128"/>
              </a:rPr>
              <a:t>、原紙：約 </a:t>
            </a:r>
            <a:r>
              <a:rPr lang="en-US" altLang="ja-JP" sz="900" dirty="0">
                <a:latin typeface="Meiryo UI" panose="020B0604030504040204" pitchFamily="34" charset="-128"/>
                <a:ea typeface="Meiryo UI" panose="020B0604030504040204" pitchFamily="34" charset="-128"/>
              </a:rPr>
              <a:t>W150×H200mm</a:t>
            </a:r>
            <a:r>
              <a:rPr lang="ja-JP" altLang="en-US" sz="900" dirty="0">
                <a:latin typeface="Meiryo UI" panose="020B0604030504040204" pitchFamily="34" charset="-128"/>
                <a:ea typeface="Meiryo UI" panose="020B0604030504040204" pitchFamily="34" charset="-128"/>
              </a:rPr>
              <a:t>、不織布</a:t>
            </a:r>
            <a:r>
              <a:rPr lang="en-US" altLang="ja-JP" sz="900" dirty="0">
                <a:latin typeface="Meiryo UI" panose="020B0604030504040204" pitchFamily="34" charset="-128"/>
                <a:ea typeface="Meiryo UI" panose="020B0604030504040204" pitchFamily="34" charset="-128"/>
              </a:rPr>
              <a:t>40g/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生産国：日本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94026"/>
          </a:xfrm>
          <a:prstGeom prst="rect">
            <a:avLst/>
          </a:prstGeom>
          <a:noFill/>
        </p:spPr>
        <p:txBody>
          <a:bodyPr wrap="square" lIns="0" tIns="46800" rIns="0" spcCol="360000" rtlCol="0">
            <a:spAutoFit/>
          </a:bodyPr>
          <a:lstStyle/>
          <a:p>
            <a:pPr algn="just"/>
            <a:r>
              <a:rPr lang="ja-JP" altLang="en-US" sz="1100" dirty="0"/>
              <a:t>業界初のサトウキビ由来、</a:t>
            </a:r>
            <a:r>
              <a:rPr lang="en-US" altLang="ja-JP" sz="1100" dirty="0"/>
              <a:t>100</a:t>
            </a:r>
            <a:r>
              <a:rPr lang="ja-JP" altLang="en-US" sz="1100" dirty="0"/>
              <a:t>％天然素材のイヌリン配合で、さらさら＆しっとり感を実現した汗ふきシート。冷感効果を感じるメントール入り。</a:t>
            </a:r>
            <a:r>
              <a:rPr lang="en-US" altLang="ja-JP" sz="1100" dirty="0"/>
              <a:t>20</a:t>
            </a:r>
            <a:r>
              <a:rPr lang="ja-JP" altLang="en-US" sz="1100" dirty="0"/>
              <a:t>枚入りで夏の外出先でもたっぷり使えます。</a:t>
            </a:r>
            <a:r>
              <a:rPr lang="en-US" altLang="ja-JP" sz="1100" dirty="0"/>
              <a:t>※</a:t>
            </a:r>
            <a:r>
              <a:rPr lang="ja-JP" altLang="en-US" sz="1100" dirty="0"/>
              <a:t>プリントを行う場合、最小ロットは</a:t>
            </a:r>
            <a:r>
              <a:rPr lang="en-US" altLang="ja-JP" sz="1100" dirty="0"/>
              <a:t>1000</a:t>
            </a:r>
            <a:r>
              <a:rPr lang="ja-JP" altLang="en-US" sz="1100" dirty="0"/>
              <a:t>個からになります。システムの問題で上記の表記が「名入れ有り </a:t>
            </a:r>
            <a:r>
              <a:rPr lang="en-US" altLang="ja-JP" sz="1100" dirty="0"/>
              <a:t>100 </a:t>
            </a:r>
            <a:r>
              <a:rPr lang="ja-JP" altLang="en-US" sz="1100" dirty="0"/>
              <a:t>／ 無地 </a:t>
            </a:r>
            <a:r>
              <a:rPr lang="en-US" altLang="ja-JP" sz="1100" dirty="0"/>
              <a:t>1000</a:t>
            </a:r>
            <a:r>
              <a:rPr lang="ja-JP" altLang="en-US" sz="1100" dirty="0"/>
              <a:t>」となっていますが、「無地 </a:t>
            </a:r>
            <a:r>
              <a:rPr lang="en-US" altLang="ja-JP" sz="1100" dirty="0"/>
              <a:t>100 </a:t>
            </a:r>
            <a:r>
              <a:rPr lang="ja-JP" altLang="en-US" sz="1100" dirty="0"/>
              <a:t>／ 名入れ有り </a:t>
            </a:r>
            <a:r>
              <a:rPr lang="en-US" altLang="ja-JP" sz="1100" dirty="0"/>
              <a:t>1000</a:t>
            </a:r>
            <a:r>
              <a:rPr lang="ja-JP" altLang="en-US" sz="1100" dirty="0"/>
              <a:t>」が正しい内容になります。</a:t>
            </a:r>
          </a:p>
          <a:p>
            <a:pPr algn="just"/>
            <a:r>
              <a:rPr lang="en-US" altLang="ja-JP" sz="1100" dirty="0"/>
              <a:t>※</a:t>
            </a:r>
            <a:r>
              <a:rPr lang="ja-JP" altLang="en-US" sz="1100" dirty="0"/>
              <a:t>こちらの商品は、最小ロット数単位（倍数）のみの承りになります。名入れを行う場合の最小ロットは、</a:t>
            </a:r>
            <a:r>
              <a:rPr lang="en-US" altLang="ja-JP" sz="1100" dirty="0"/>
              <a:t>1000</a:t>
            </a:r>
            <a:r>
              <a:rPr lang="ja-JP" altLang="en-US" sz="1100" dirty="0"/>
              <a:t>個以上からお受けいたします。</a:t>
            </a:r>
            <a:endParaRPr lang="en-US" altLang="ja-JP" sz="1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60C8B018-2D94-D472-69A0-FDB0878AE2BD}"/>
              </a:ext>
            </a:extLst>
          </p:cNvPr>
          <p:cNvPicPr>
            <a:picLocks noChangeAspect="1"/>
          </p:cNvPicPr>
          <p:nvPr/>
        </p:nvPicPr>
        <p:blipFill>
          <a:blip r:embed="rId5"/>
          <a:stretch>
            <a:fillRect/>
          </a:stretch>
        </p:blipFill>
        <p:spPr>
          <a:xfrm>
            <a:off x="675031" y="1349312"/>
            <a:ext cx="3696206" cy="3696206"/>
          </a:xfrm>
          <a:prstGeom prst="rect">
            <a:avLst/>
          </a:prstGeom>
        </p:spPr>
      </p:pic>
    </p:spTree>
    <p:extLst>
      <p:ext uri="{BB962C8B-B14F-4D97-AF65-F5344CB8AC3E}">
        <p14:creationId xmlns:p14="http://schemas.microsoft.com/office/powerpoint/2010/main" val="1261848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ボディシート </a:t>
            </a:r>
            <a:r>
              <a:rPr lang="en-US" altLang="ja-JP" sz="2000" dirty="0">
                <a:solidFill>
                  <a:schemeClr val="bg1"/>
                </a:solidFill>
                <a:latin typeface="Meiryo UI" panose="020B0604030504040204" pitchFamily="34" charset="-128"/>
                <a:ea typeface="Meiryo UI" panose="020B0604030504040204" pitchFamily="34" charset="-128"/>
              </a:rPr>
              <a:t>SUPER COOL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素材：水、エタノール、</a:t>
            </a:r>
            <a:r>
              <a:rPr lang="en-US" altLang="ja-JP" sz="900" dirty="0">
                <a:latin typeface="Meiryo UI" panose="020B0604030504040204" pitchFamily="34" charset="-128"/>
                <a:ea typeface="Meiryo UI" panose="020B0604030504040204" pitchFamily="34" charset="-128"/>
              </a:rPr>
              <a:t>BG</a:t>
            </a:r>
            <a:r>
              <a:rPr lang="ja-JP" altLang="en-US" sz="900" dirty="0">
                <a:latin typeface="Meiryo UI" panose="020B0604030504040204" pitchFamily="34" charset="-128"/>
                <a:ea typeface="Meiryo UI" panose="020B0604030504040204" pitchFamily="34" charset="-128"/>
              </a:rPr>
              <a:t>、メントール、ペンチレン、グリコール、 ヒアルロン酸ヒドロキシプロピル、トリモニウム、クエン酸、クエン酸</a:t>
            </a:r>
            <a:r>
              <a:rPr lang="en-US" altLang="ja-JP" sz="900" dirty="0">
                <a:latin typeface="Meiryo UI" panose="020B0604030504040204" pitchFamily="34" charset="-128"/>
                <a:ea typeface="Meiryo UI" panose="020B0604030504040204" pitchFamily="34" charset="-128"/>
              </a:rPr>
              <a:t>Na</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EDTA-</a:t>
            </a:r>
            <a:r>
              <a:rPr lang="ja-JP" altLang="en-US" sz="900" dirty="0">
                <a:latin typeface="Meiryo UI" panose="020B0604030504040204" pitchFamily="34" charset="-128"/>
                <a:ea typeface="Meiryo UI" panose="020B0604030504040204" pitchFamily="34" charset="-128"/>
              </a:rPr>
              <a:t>２</a:t>
            </a:r>
            <a:r>
              <a:rPr lang="en-US" altLang="ja-JP" sz="900" dirty="0">
                <a:latin typeface="Meiryo UI" panose="020B0604030504040204" pitchFamily="34" charset="-128"/>
                <a:ea typeface="Meiryo UI" panose="020B0604030504040204" pitchFamily="34" charset="-128"/>
              </a:rPr>
              <a:t>Na</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90×140×17mm</a:t>
            </a:r>
            <a:r>
              <a:rPr lang="ja-JP" altLang="en-US" sz="900" dirty="0">
                <a:latin typeface="Meiryo UI" panose="020B0604030504040204" pitchFamily="34" charset="-128"/>
                <a:ea typeface="Meiryo UI" panose="020B0604030504040204" pitchFamily="34" charset="-128"/>
              </a:rPr>
              <a:t>（原紙サイズ：約</a:t>
            </a:r>
            <a:r>
              <a:rPr lang="en-US" altLang="ja-JP" sz="900" dirty="0">
                <a:latin typeface="Meiryo UI" panose="020B0604030504040204" pitchFamily="34" charset="-128"/>
                <a:ea typeface="Meiryo UI" panose="020B0604030504040204" pitchFamily="34" charset="-128"/>
              </a:rPr>
              <a:t>150×200mm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備考：枚数：</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18236"/>
          </a:xfrm>
          <a:prstGeom prst="rect">
            <a:avLst/>
          </a:prstGeom>
          <a:noFill/>
        </p:spPr>
        <p:txBody>
          <a:bodyPr wrap="square" lIns="0" tIns="46800" rIns="0" spcCol="360000" rtlCol="0">
            <a:spAutoFit/>
          </a:bodyPr>
          <a:lstStyle/>
          <a:p>
            <a:pPr>
              <a:lnSpc>
                <a:spcPts val="2400"/>
              </a:lnSpc>
            </a:pPr>
            <a:r>
              <a:rPr lang="ja-JP" altLang="en-US" sz="1400" spc="-100" dirty="0"/>
              <a:t> 無香料＆無着色で、暑い季節に、いつでも何処でもひんやりクールダウンできるボディーシート。大きめサイズのフラップ部分には、オリジナルの名入れプリントもすることができます。</a:t>
            </a:r>
          </a:p>
          <a:p>
            <a:pPr>
              <a:lnSpc>
                <a:spcPts val="2400"/>
              </a:lnSpc>
            </a:pPr>
            <a:r>
              <a:rPr lang="en-US" altLang="ja-JP" sz="1400" spc="-100" dirty="0"/>
              <a:t>※</a:t>
            </a:r>
            <a:r>
              <a:rPr lang="ja-JP" altLang="en-US" sz="1400" spc="-100" dirty="0"/>
              <a:t>こちらの商品は、最小ロット数単位（倍数）のみの承りになります。</a:t>
            </a:r>
            <a:endParaRPr lang="en-US" altLang="ja-JP" sz="14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51B1F37-E0A9-CC4C-45C7-D0B391AF8044}"/>
              </a:ext>
            </a:extLst>
          </p:cNvPr>
          <p:cNvPicPr>
            <a:picLocks noChangeAspect="1"/>
          </p:cNvPicPr>
          <p:nvPr/>
        </p:nvPicPr>
        <p:blipFill>
          <a:blip r:embed="rId5"/>
          <a:stretch>
            <a:fillRect/>
          </a:stretch>
        </p:blipFill>
        <p:spPr>
          <a:xfrm>
            <a:off x="766601" y="1371901"/>
            <a:ext cx="3560089" cy="3560089"/>
          </a:xfrm>
          <a:prstGeom prst="rect">
            <a:avLst/>
          </a:prstGeom>
        </p:spPr>
      </p:pic>
    </p:spTree>
    <p:extLst>
      <p:ext uri="{BB962C8B-B14F-4D97-AF65-F5344CB8AC3E}">
        <p14:creationId xmlns:p14="http://schemas.microsoft.com/office/powerpoint/2010/main" val="2032851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New </a:t>
            </a:r>
            <a:r>
              <a:rPr lang="ja-JP" altLang="en-US" sz="2000" dirty="0">
                <a:solidFill>
                  <a:schemeClr val="bg1"/>
                </a:solidFill>
                <a:latin typeface="Meiryo UI" panose="020B0604030504040204" pitchFamily="34" charset="-128"/>
                <a:ea typeface="Meiryo UI" panose="020B0604030504040204" pitchFamily="34" charset="-128"/>
              </a:rPr>
              <a:t>ポケット双眼鏡</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プリント色数：</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62×98×38mm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29g</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シンプルかつポップなデザインで持ち歩きにも便利な双眼鏡です。オリジナルのコンサートグッズをはじめ、さまざまイベントの物販用アイテムとして、またノベルティグッズとしておすすめです。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1E0C0035-CDA1-5D68-B51D-9921F68FAF80}"/>
              </a:ext>
            </a:extLst>
          </p:cNvPr>
          <p:cNvPicPr>
            <a:picLocks noChangeAspect="1"/>
          </p:cNvPicPr>
          <p:nvPr/>
        </p:nvPicPr>
        <p:blipFill>
          <a:blip r:embed="rId5"/>
          <a:stretch>
            <a:fillRect/>
          </a:stretch>
        </p:blipFill>
        <p:spPr>
          <a:xfrm>
            <a:off x="685537" y="1330119"/>
            <a:ext cx="3719581" cy="3719581"/>
          </a:xfrm>
          <a:prstGeom prst="rect">
            <a:avLst/>
          </a:prstGeom>
        </p:spPr>
      </p:pic>
    </p:spTree>
    <p:extLst>
      <p:ext uri="{BB962C8B-B14F-4D97-AF65-F5344CB8AC3E}">
        <p14:creationId xmlns:p14="http://schemas.microsoft.com/office/powerpoint/2010/main" val="4060499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ユニフォームキーホルダー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アクリル</a:t>
            </a:r>
            <a:r>
              <a:rPr lang="en-US" altLang="ja-JP" sz="900" b="0" i="0" dirty="0">
                <a:solidFill>
                  <a:srgbClr val="333333"/>
                </a:solidFill>
                <a:effectLst/>
                <a:latin typeface="-apple-system"/>
              </a:rPr>
              <a:t>(3mm</a:t>
            </a:r>
            <a:r>
              <a:rPr lang="ja-JP" altLang="en-US" sz="900" b="0" i="0" dirty="0">
                <a:solidFill>
                  <a:srgbClr val="333333"/>
                </a:solidFill>
                <a:effectLst/>
                <a:latin typeface="-apple-system"/>
              </a:rPr>
              <a:t>厚</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・スチール</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3×46×5mm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ボールチェーン付 </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ボールチェーンはセットされていません。</a:t>
            </a:r>
            <a:endParaRPr lang="en-US" altLang="ja-JP" sz="900" dirty="0">
              <a:solidFill>
                <a:srgbClr val="333333"/>
              </a:solidFill>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包装袋</a:t>
            </a:r>
            <a:endParaRPr lang="en-US" altLang="ja-JP" sz="900" dirty="0">
              <a:solidFill>
                <a:srgbClr val="333333"/>
              </a:solidFill>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オリジナルグッズの定番アイテムとも言える、ユニフォーム型のキーホルダーです。オリジナルデザインのプリント名入れはフルカラーで可能なため同人グッズやライブグッズなどにもおすすめです。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630762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オリジナル手旗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素材：テトロンポンジ＋塩ビ</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W297×H210㎜</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付属品：塩ビパイプ・パッカー付き</a:t>
            </a:r>
          </a:p>
          <a:p>
            <a:r>
              <a:rPr lang="ja-JP" altLang="en-US" sz="900" dirty="0">
                <a:latin typeface="Meiryo UI" panose="020B0604030504040204" pitchFamily="34" charset="-128"/>
                <a:ea typeface="Meiryo UI" panose="020B0604030504040204" pitchFamily="34" charset="-128"/>
              </a:rPr>
              <a:t>備考：印刷：ダイレクト印刷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エレガントで上品なフラワーデザインがオシャレな折りたたみ傘。</a:t>
            </a:r>
            <a:r>
              <a:rPr lang="en-US" altLang="ja-JP" sz="1600" dirty="0"/>
              <a:t>UV</a:t>
            </a:r>
            <a:r>
              <a:rPr lang="ja-JP" altLang="en-US" sz="1600" dirty="0"/>
              <a:t>カット率は</a:t>
            </a:r>
            <a:r>
              <a:rPr lang="en-US" altLang="ja-JP" sz="1600" dirty="0"/>
              <a:t>99.9</a:t>
            </a:r>
            <a:r>
              <a:rPr lang="ja-JP" altLang="en-US" sz="1600" dirty="0"/>
              <a:t>％と非常に高く、日傘としても利用可能。イベントやキャンペーンの特典用としても人気がある商品です。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9" name="図 38">
            <a:extLst>
              <a:ext uri="{FF2B5EF4-FFF2-40B4-BE49-F238E27FC236}">
                <a16:creationId xmlns:a16="http://schemas.microsoft.com/office/drawing/2014/main" id="{24C0C8F9-4E04-ECCF-40F3-AB001DAF859F}"/>
              </a:ext>
            </a:extLst>
          </p:cNvPr>
          <p:cNvPicPr>
            <a:picLocks noChangeAspect="1"/>
          </p:cNvPicPr>
          <p:nvPr/>
        </p:nvPicPr>
        <p:blipFill>
          <a:blip r:embed="rId5"/>
          <a:stretch>
            <a:fillRect/>
          </a:stretch>
        </p:blipFill>
        <p:spPr>
          <a:xfrm>
            <a:off x="755464" y="1453760"/>
            <a:ext cx="3533661" cy="3533661"/>
          </a:xfrm>
          <a:prstGeom prst="rect">
            <a:avLst/>
          </a:prstGeom>
        </p:spPr>
      </p:pic>
    </p:spTree>
    <p:extLst>
      <p:ext uri="{BB962C8B-B14F-4D97-AF65-F5344CB8AC3E}">
        <p14:creationId xmlns:p14="http://schemas.microsoft.com/office/powerpoint/2010/main" val="1566435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コンパクトオペラグラス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PMMA</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/73×115×25mm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コンパクトなサイズ感で持ち歩きにも便利なオペラグラスです。ワンタッチで開閉できるため使いたい時にすぐ使えるのも高ポイント！オリジナルグッズやノベルティにおすすめです。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B6D4423-7E4A-99C7-EB03-72FA69825D38}"/>
              </a:ext>
            </a:extLst>
          </p:cNvPr>
          <p:cNvPicPr>
            <a:picLocks noChangeAspect="1"/>
          </p:cNvPicPr>
          <p:nvPr/>
        </p:nvPicPr>
        <p:blipFill>
          <a:blip r:embed="rId5"/>
          <a:stretch>
            <a:fillRect/>
          </a:stretch>
        </p:blipFill>
        <p:spPr>
          <a:xfrm>
            <a:off x="633532" y="1349552"/>
            <a:ext cx="3684437" cy="3684437"/>
          </a:xfrm>
          <a:prstGeom prst="rect">
            <a:avLst/>
          </a:prstGeom>
        </p:spPr>
      </p:pic>
    </p:spTree>
    <p:extLst>
      <p:ext uri="{BB962C8B-B14F-4D97-AF65-F5344CB8AC3E}">
        <p14:creationId xmlns:p14="http://schemas.microsoft.com/office/powerpoint/2010/main" val="3763685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オリジナルラバーバンド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素材：ソフト</a:t>
            </a:r>
            <a:r>
              <a:rPr lang="en-US" altLang="ja-JP" sz="900" dirty="0">
                <a:latin typeface="Meiryo UI" panose="020B0604030504040204" pitchFamily="34" charset="-128"/>
                <a:ea typeface="Meiryo UI" panose="020B0604030504040204" pitchFamily="34" charset="-128"/>
              </a:rPr>
              <a:t>PVC</a:t>
            </a:r>
          </a:p>
          <a:p>
            <a:r>
              <a:rPr lang="ja-JP" altLang="en-US" sz="900" dirty="0">
                <a:latin typeface="Meiryo UI" panose="020B0604030504040204" pitchFamily="34" charset="-128"/>
                <a:ea typeface="Meiryo UI" panose="020B0604030504040204" pitchFamily="34" charset="-128"/>
              </a:rPr>
              <a:t>サイズ：ご相談ください</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備考：印刷：シルク印刷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アーティストのライブグッズの定番としておしゃれなライブキッズに人気の合成樹脂製ラバーバンド。オリジナルの文字やロゴ、イラストを一色シルク印刷で名入れすることができます。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87A97961-4C35-436B-9B9E-0DE4B708AC75}"/>
              </a:ext>
            </a:extLst>
          </p:cNvPr>
          <p:cNvPicPr>
            <a:picLocks noChangeAspect="1"/>
          </p:cNvPicPr>
          <p:nvPr/>
        </p:nvPicPr>
        <p:blipFill>
          <a:blip r:embed="rId5"/>
          <a:stretch>
            <a:fillRect/>
          </a:stretch>
        </p:blipFill>
        <p:spPr>
          <a:xfrm>
            <a:off x="740291" y="1355367"/>
            <a:ext cx="3632129" cy="3632129"/>
          </a:xfrm>
          <a:prstGeom prst="rect">
            <a:avLst/>
          </a:prstGeom>
        </p:spPr>
      </p:pic>
    </p:spTree>
    <p:extLst>
      <p:ext uri="{BB962C8B-B14F-4D97-AF65-F5344CB8AC3E}">
        <p14:creationId xmlns:p14="http://schemas.microsoft.com/office/powerpoint/2010/main" val="1815300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ボトル入</a:t>
            </a:r>
            <a:r>
              <a:rPr lang="en-US" altLang="ja-JP" sz="2000" dirty="0">
                <a:solidFill>
                  <a:schemeClr val="bg1"/>
                </a:solidFill>
                <a:latin typeface="Meiryo UI" panose="020B0604030504040204" pitchFamily="34" charset="-128"/>
                <a:ea typeface="Meiryo UI" panose="020B0604030504040204" pitchFamily="34" charset="-128"/>
              </a:rPr>
              <a:t>ICE</a:t>
            </a:r>
            <a:r>
              <a:rPr lang="ja-JP" altLang="en-US" sz="2000" dirty="0">
                <a:solidFill>
                  <a:schemeClr val="bg1"/>
                </a:solidFill>
                <a:latin typeface="Meiryo UI" panose="020B0604030504040204" pitchFamily="34" charset="-128"/>
                <a:ea typeface="Meiryo UI" panose="020B0604030504040204" pitchFamily="34" charset="-128"/>
              </a:rPr>
              <a:t>タオル</a:t>
            </a:r>
            <a:r>
              <a:rPr lang="en-US" altLang="ja-JP" sz="2000" dirty="0">
                <a:solidFill>
                  <a:schemeClr val="bg1"/>
                </a:solidFill>
                <a:latin typeface="Meiryo UI" panose="020B0604030504040204" pitchFamily="34" charset="-128"/>
                <a:ea typeface="Meiryo UI" panose="020B0604030504040204" pitchFamily="34" charset="-128"/>
              </a:rPr>
              <a:t>(RPET)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56179"/>
          </a:xfrm>
          <a:prstGeom prst="rect">
            <a:avLst/>
          </a:prstGeom>
          <a:noFill/>
        </p:spPr>
        <p:txBody>
          <a:bodyPr wrap="square" lIns="90000" tIns="46800" rIns="0" bIns="46800" rtlCol="0">
            <a:spAutoFit/>
          </a:bodyPr>
          <a:lstStyle/>
          <a:p>
            <a:pPr>
              <a:tabLst>
                <a:tab pos="450850" algn="l"/>
                <a:tab pos="631825" algn="l"/>
              </a:tabLst>
            </a:pPr>
            <a:r>
              <a:rPr lang="ja-JP" altLang="en-US" sz="1000" dirty="0">
                <a:latin typeface="Meiryo UI" panose="020B0604030504040204" pitchFamily="50" charset="-128"/>
                <a:ea typeface="Meiryo UI" panose="020B0604030504040204" pitchFamily="50" charset="-128"/>
              </a:rPr>
              <a:t>素材：</a:t>
            </a:r>
            <a:r>
              <a:rPr lang="en-US" altLang="ja-JP" sz="1000" b="0" i="0" dirty="0">
                <a:solidFill>
                  <a:srgbClr val="333333"/>
                </a:solidFill>
                <a:effectLst/>
                <a:latin typeface="Meiryo UI" panose="020B0604030504040204" pitchFamily="50" charset="-128"/>
                <a:ea typeface="Meiryo UI" panose="020B0604030504040204" pitchFamily="50" charset="-128"/>
              </a:rPr>
              <a:t>RPET</a:t>
            </a:r>
            <a:r>
              <a:rPr lang="ja-JP" altLang="en-US" sz="1000" b="0" i="0" dirty="0">
                <a:solidFill>
                  <a:srgbClr val="333333"/>
                </a:solidFill>
                <a:effectLst/>
                <a:latin typeface="Meiryo UI" panose="020B0604030504040204" pitchFamily="50" charset="-128"/>
                <a:ea typeface="Meiryo UI" panose="020B0604030504040204" pitchFamily="50" charset="-128"/>
              </a:rPr>
              <a:t>・</a:t>
            </a:r>
            <a:r>
              <a:rPr lang="en-US" altLang="ja-JP" sz="1000" b="0" i="0" dirty="0">
                <a:solidFill>
                  <a:srgbClr val="333333"/>
                </a:solidFill>
                <a:effectLst/>
                <a:latin typeface="Meiryo UI" panose="020B0604030504040204" pitchFamily="50" charset="-128"/>
                <a:ea typeface="Meiryo UI" panose="020B0604030504040204" pitchFamily="50" charset="-128"/>
              </a:rPr>
              <a:t>PET</a:t>
            </a:r>
            <a:r>
              <a:rPr lang="ja-JP" altLang="en-US" sz="1000" b="0" i="0" dirty="0">
                <a:solidFill>
                  <a:srgbClr val="333333"/>
                </a:solidFill>
                <a:effectLst/>
                <a:latin typeface="Meiryo UI" panose="020B0604030504040204" pitchFamily="50" charset="-128"/>
                <a:ea typeface="Meiryo UI" panose="020B0604030504040204" pitchFamily="50" charset="-128"/>
              </a:rPr>
              <a:t>・</a:t>
            </a:r>
            <a:r>
              <a:rPr lang="en-US" altLang="ja-JP" sz="1000" b="0" i="0" dirty="0">
                <a:solidFill>
                  <a:srgbClr val="333333"/>
                </a:solidFill>
                <a:effectLst/>
                <a:latin typeface="Meiryo UI" panose="020B0604030504040204" pitchFamily="50" charset="-128"/>
                <a:ea typeface="Meiryo UI" panose="020B0604030504040204" pitchFamily="50" charset="-128"/>
              </a:rPr>
              <a:t>PP</a:t>
            </a:r>
          </a:p>
          <a:p>
            <a:pPr>
              <a:tabLst>
                <a:tab pos="450850" algn="l"/>
                <a:tab pos="631825" algn="l"/>
              </a:tabLst>
            </a:pPr>
            <a:r>
              <a:rPr lang="ja-JP" altLang="en-US" sz="1000" spc="200" dirty="0">
                <a:latin typeface="Meiryo UI" panose="020B0604030504040204" pitchFamily="50" charset="-128"/>
                <a:ea typeface="Meiryo UI" panose="020B0604030504040204" pitchFamily="50" charset="-128"/>
              </a:rPr>
              <a:t>サイズ</a:t>
            </a:r>
            <a:r>
              <a:rPr lang="ja-JP" altLang="en-US" sz="1000" dirty="0">
                <a:latin typeface="Meiryo UI" panose="020B0604030504040204" pitchFamily="50" charset="-128"/>
                <a:ea typeface="Meiryo UI" panose="020B0604030504040204" pitchFamily="50" charset="-128"/>
              </a:rPr>
              <a:t>：</a:t>
            </a:r>
            <a:r>
              <a:rPr lang="ja-JP" altLang="en-US" sz="1000" b="0" i="0" dirty="0">
                <a:solidFill>
                  <a:srgbClr val="333333"/>
                </a:solidFill>
                <a:effectLst/>
                <a:latin typeface="Meiryo UI" panose="020B0604030504040204" pitchFamily="50" charset="-128"/>
                <a:ea typeface="Meiryo UI" panose="020B0604030504040204" pitchFamily="50" charset="-128"/>
              </a:rPr>
              <a:t>タオル </a:t>
            </a:r>
            <a:r>
              <a:rPr lang="en-US" altLang="ja-JP" sz="1000" b="0" i="0" dirty="0">
                <a:solidFill>
                  <a:srgbClr val="333333"/>
                </a:solidFill>
                <a:effectLst/>
                <a:latin typeface="Meiryo UI" panose="020B0604030504040204" pitchFamily="50" charset="-128"/>
                <a:ea typeface="Meiryo UI" panose="020B0604030504040204" pitchFamily="50" charset="-128"/>
              </a:rPr>
              <a:t>300×800mm</a:t>
            </a:r>
            <a:r>
              <a:rPr lang="ja-JP" altLang="en-US" sz="1000" b="0" i="0" dirty="0">
                <a:solidFill>
                  <a:srgbClr val="333333"/>
                </a:solidFill>
                <a:effectLst/>
                <a:latin typeface="Meiryo UI" panose="020B0604030504040204" pitchFamily="50" charset="-128"/>
                <a:ea typeface="Meiryo UI" panose="020B0604030504040204" pitchFamily="50" charset="-128"/>
              </a:rPr>
              <a:t>　ボトル </a:t>
            </a:r>
            <a:r>
              <a:rPr lang="en-US" altLang="ja-JP" sz="1000" b="0" i="0" dirty="0">
                <a:solidFill>
                  <a:srgbClr val="333333"/>
                </a:solidFill>
                <a:effectLst/>
                <a:latin typeface="Meiryo UI" panose="020B0604030504040204" pitchFamily="50" charset="-128"/>
                <a:ea typeface="Meiryo UI" panose="020B0604030504040204" pitchFamily="50" charset="-128"/>
              </a:rPr>
              <a:t>Φ65×160mm</a:t>
            </a:r>
          </a:p>
          <a:p>
            <a:pPr>
              <a:tabLst>
                <a:tab pos="450850" algn="l"/>
                <a:tab pos="631825" algn="l"/>
              </a:tabLst>
            </a:pPr>
            <a:r>
              <a:rPr lang="ja-JP" altLang="en-US" sz="1000" dirty="0">
                <a:latin typeface="Meiryo UI" panose="020B0604030504040204" pitchFamily="50" charset="-128"/>
                <a:ea typeface="Meiryo UI" panose="020B0604030504040204" pitchFamily="50" charset="-128"/>
              </a:rPr>
              <a:t>包装：</a:t>
            </a:r>
            <a:r>
              <a:rPr lang="en-US" altLang="ja-JP" sz="1000" dirty="0">
                <a:latin typeface="Meiryo UI" panose="020B0604030504040204" pitchFamily="50" charset="-128"/>
                <a:ea typeface="Meiryo UI" panose="020B0604030504040204" pitchFamily="50" charset="-128"/>
              </a:rPr>
              <a:t>	</a:t>
            </a:r>
            <a:r>
              <a:rPr lang="ja-JP" altLang="en-US" sz="1000" b="0" i="0" dirty="0">
                <a:solidFill>
                  <a:srgbClr val="333333"/>
                </a:solidFill>
                <a:effectLst/>
                <a:latin typeface="Meiryo UI" panose="020B0604030504040204" pitchFamily="50" charset="-128"/>
                <a:ea typeface="Meiryo UI" panose="020B0604030504040204" pitchFamily="50" charset="-128"/>
              </a:rPr>
              <a:t>箱入 箱サイズ／</a:t>
            </a:r>
            <a:r>
              <a:rPr lang="en-US" altLang="ja-JP" sz="1000" b="0" i="0" dirty="0">
                <a:solidFill>
                  <a:srgbClr val="333333"/>
                </a:solidFill>
                <a:effectLst/>
                <a:latin typeface="Meiryo UI" panose="020B0604030504040204" pitchFamily="50" charset="-128"/>
                <a:ea typeface="Meiryo UI" panose="020B0604030504040204" pitchFamily="50" charset="-128"/>
              </a:rPr>
              <a:t>168×73×73mm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52867"/>
            <a:ext cx="3560089" cy="5006"/>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46221"/>
          </a:xfrm>
          <a:prstGeom prst="rect">
            <a:avLst/>
          </a:prstGeom>
          <a:noFill/>
        </p:spPr>
        <p:txBody>
          <a:bodyPr wrap="square" rtlCol="0">
            <a:spAutoFit/>
          </a:bodyPr>
          <a:lstStyle/>
          <a:p>
            <a:r>
              <a:rPr lang="ja-JP" altLang="en-US" sz="10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濡らすとひんやりとした心地良さを感じさせてくれる専用ボトル入りのタオルです。素材はリサイクルペットを原料としていますので地球に優しい点も高ポイント。</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色展開からお選びください。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2A89522-6DF5-C19B-D884-70271ACE43E7}"/>
              </a:ext>
            </a:extLst>
          </p:cNvPr>
          <p:cNvPicPr>
            <a:picLocks noChangeAspect="1"/>
          </p:cNvPicPr>
          <p:nvPr/>
        </p:nvPicPr>
        <p:blipFill>
          <a:blip r:embed="rId5"/>
          <a:stretch>
            <a:fillRect/>
          </a:stretch>
        </p:blipFill>
        <p:spPr>
          <a:xfrm>
            <a:off x="710621" y="1390460"/>
            <a:ext cx="3560089" cy="3560089"/>
          </a:xfrm>
          <a:prstGeom prst="rect">
            <a:avLst/>
          </a:prstGeom>
        </p:spPr>
      </p:pic>
    </p:spTree>
    <p:extLst>
      <p:ext uri="{BB962C8B-B14F-4D97-AF65-F5344CB8AC3E}">
        <p14:creationId xmlns:p14="http://schemas.microsoft.com/office/powerpoint/2010/main" val="3503375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テントクロス保冷温ボトルホルダー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80×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80×</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220(</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400</a:t>
            </a:r>
            <a:r>
              <a:rPr lang="ja-JP" altLang="en-US" sz="900" dirty="0">
                <a:latin typeface="Meiryo UI" panose="020B0604030504040204" pitchFamily="34" charset="-128"/>
                <a:ea typeface="Meiryo UI" panose="020B0604030504040204" pitchFamily="34" charset="-128"/>
              </a:rPr>
              <a:t>個以上元払いサービス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耐久性と撥水性に優れたテントクロス生地を使用したボトルホルダー。保冷保温効果にも優れており、さらに長さ調整可能なストラップ付きで肩から下げることもできるため非常に便利です。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6" name="図 65">
            <a:extLst>
              <a:ext uri="{FF2B5EF4-FFF2-40B4-BE49-F238E27FC236}">
                <a16:creationId xmlns:a16="http://schemas.microsoft.com/office/drawing/2014/main" id="{E8CE094A-8C90-51FE-97AC-C29A812525F9}"/>
              </a:ext>
            </a:extLst>
          </p:cNvPr>
          <p:cNvPicPr>
            <a:picLocks noChangeAspect="1"/>
          </p:cNvPicPr>
          <p:nvPr/>
        </p:nvPicPr>
        <p:blipFill>
          <a:blip r:embed="rId5"/>
          <a:stretch>
            <a:fillRect/>
          </a:stretch>
        </p:blipFill>
        <p:spPr>
          <a:xfrm>
            <a:off x="686486" y="1363124"/>
            <a:ext cx="3683577" cy="3683577"/>
          </a:xfrm>
          <a:prstGeom prst="rect">
            <a:avLst/>
          </a:prstGeom>
        </p:spPr>
      </p:pic>
    </p:spTree>
    <p:extLst>
      <p:ext uri="{BB962C8B-B14F-4D97-AF65-F5344CB8AC3E}">
        <p14:creationId xmlns:p14="http://schemas.microsoft.com/office/powerpoint/2010/main" val="2413897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New 4in1</a:t>
            </a:r>
            <a:r>
              <a:rPr lang="ja-JP" altLang="en-US" sz="2000" dirty="0">
                <a:solidFill>
                  <a:schemeClr val="bg1"/>
                </a:solidFill>
                <a:latin typeface="Meiryo UI" panose="020B0604030504040204" pitchFamily="34" charset="-128"/>
                <a:ea typeface="Meiryo UI" panose="020B0604030504040204" pitchFamily="34" charset="-128"/>
              </a:rPr>
              <a:t>ボールペン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・シリコンゴム</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139×16×15mm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/155×20×20mm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ボタン電池</a:t>
            </a:r>
            <a:r>
              <a:rPr lang="en-US" altLang="ja-JP" sz="900" b="0" i="0" dirty="0">
                <a:solidFill>
                  <a:srgbClr val="333333"/>
                </a:solidFill>
                <a:effectLst/>
                <a:latin typeface="-apple-system"/>
              </a:rPr>
              <a:t>(AG4)3</a:t>
            </a:r>
            <a:r>
              <a:rPr lang="ja-JP" altLang="en-US" sz="900" b="0" i="0" dirty="0">
                <a:solidFill>
                  <a:srgbClr val="333333"/>
                </a:solidFill>
                <a:effectLst/>
                <a:latin typeface="-apple-system"/>
              </a:rPr>
              <a:t>ヶ内蔵</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スマホスタンド、タッチペン、そしてライトとしても利用できるためとっても便利なボールペンです。カラーバリエーションはレッド、ブルー、ブラックの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色展開。オリジナル名入れも可能です。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459349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折りたたみシート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・アルミニウム</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350×363×3mm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スポーツ観戦やアウトドアにとっても役立つ折りたたみ式で手軽に携帯できるシンプルなシートです。ノベルティや特典用、景品用などにもおすすめですので、是非ご活用ください。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771827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ポータブルストロー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、アルミ、ステンレス、ナイロン</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：ケース：</a:t>
            </a:r>
            <a:r>
              <a:rPr lang="el-GR" altLang="ja-JP" sz="900" dirty="0">
                <a:latin typeface="Meiryo UI" panose="020B0604030504040204" pitchFamily="34" charset="-128"/>
                <a:ea typeface="Meiryo UI" panose="020B0604030504040204" pitchFamily="34" charset="-128"/>
              </a:rPr>
              <a:t>φ23×125</a:t>
            </a:r>
            <a:r>
              <a:rPr lang="en-US"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（カラビナ含まず）</a:t>
            </a:r>
          </a:p>
          <a:p>
            <a:r>
              <a:rPr lang="ja-JP" altLang="en-US" sz="900">
                <a:latin typeface="Meiryo UI" panose="020B0604030504040204" pitchFamily="34" charset="-128"/>
                <a:ea typeface="Meiryo UI" panose="020B0604030504040204" pitchFamily="34" charset="-128"/>
              </a:rPr>
              <a:t>　　　　　（包装形態：化粧箱：</a:t>
            </a:r>
            <a:r>
              <a:rPr lang="en-US" altLang="ja-JP" sz="900" dirty="0">
                <a:latin typeface="Meiryo UI" panose="020B0604030504040204" pitchFamily="34" charset="-128"/>
                <a:ea typeface="Meiryo UI" panose="020B0604030504040204" pitchFamily="34" charset="-128"/>
              </a:rPr>
              <a:t>30×30×162mm</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32g</a:t>
            </a:r>
          </a:p>
          <a:p>
            <a:r>
              <a:rPr lang="ja-JP" altLang="en-US" sz="900">
                <a:latin typeface="Meiryo UI" panose="020B0604030504040204" pitchFamily="34" charset="-128"/>
                <a:ea typeface="Meiryo UI" panose="020B0604030504040204" pitchFamily="34" charset="-128"/>
              </a:rPr>
              <a:t>付属品：洗浄用ブラシ</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考：ブルー・イエロー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組み立て式のストローです。携帯しやすいカラビナ付きケースに入っており、使い捨てせずに繰り返し使えるので、環境保護に役立つアイテムです。ストローを洗う洗浄用ブラシも付いています。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B190A382-29A1-5606-EFEC-E198FE7CF972}"/>
              </a:ext>
            </a:extLst>
          </p:cNvPr>
          <p:cNvPicPr>
            <a:picLocks noChangeAspect="1"/>
          </p:cNvPicPr>
          <p:nvPr/>
        </p:nvPicPr>
        <p:blipFill>
          <a:blip r:embed="rId5"/>
          <a:stretch>
            <a:fillRect/>
          </a:stretch>
        </p:blipFill>
        <p:spPr>
          <a:xfrm>
            <a:off x="587529" y="1382979"/>
            <a:ext cx="3736137" cy="3736137"/>
          </a:xfrm>
          <a:prstGeom prst="rect">
            <a:avLst/>
          </a:prstGeom>
        </p:spPr>
      </p:pic>
    </p:spTree>
    <p:extLst>
      <p:ext uri="{BB962C8B-B14F-4D97-AF65-F5344CB8AC3E}">
        <p14:creationId xmlns:p14="http://schemas.microsoft.com/office/powerpoint/2010/main" val="2806141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氷タオル　</a:t>
            </a:r>
            <a:r>
              <a:rPr lang="en" altLang="ja-JP" sz="2000" dirty="0">
                <a:solidFill>
                  <a:schemeClr val="bg1"/>
                </a:solidFill>
                <a:latin typeface="Meiryo UI" panose="020B0604030504040204" pitchFamily="34" charset="-128"/>
                <a:ea typeface="Meiryo UI" panose="020B0604030504040204" pitchFamily="34" charset="-128"/>
              </a:rPr>
              <a:t>ver.2</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綿</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レーヨン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他 成分</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精製水</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　　　　　　除菌剤</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塩化ベンゼトニウム 他</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香料 </a:t>
            </a:r>
            <a:endParaRPr lang="en"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：オル本体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260×260</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パッケージサイズ</a:t>
            </a:r>
            <a:r>
              <a:rPr lang="en-US" altLang="ja-JP" sz="900" dirty="0">
                <a:latin typeface="Meiryo UI" panose="020B0604030504040204" pitchFamily="34" charset="-128"/>
                <a:ea typeface="Meiryo UI" panose="020B0604030504040204" pitchFamily="34" charset="-128"/>
              </a:rPr>
              <a:t>/99×200×13</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袋裏面</a:t>
            </a:r>
            <a:r>
              <a:rPr lang="en-US" altLang="ja-JP" sz="900" dirty="0">
                <a:latin typeface="Meiryo UI" panose="020B0604030504040204" pitchFamily="34" charset="-128"/>
                <a:ea typeface="Meiryo UI" panose="020B0604030504040204" pitchFamily="34" charset="-128"/>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冷凍庫に入れて冷やしてから開封し使用するタイプの冷感タオル。スポーツ系やアウトドア系イベント、また夏場の野外フェス等におすすめです。また風邪の発熱の際などにも利用可能。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16DB447F-83D9-D14D-8AA2-872E9E9D5071}"/>
              </a:ext>
            </a:extLst>
          </p:cNvPr>
          <p:cNvPicPr>
            <a:picLocks noChangeAspect="1"/>
          </p:cNvPicPr>
          <p:nvPr/>
        </p:nvPicPr>
        <p:blipFill>
          <a:blip r:embed="rId5"/>
          <a:stretch>
            <a:fillRect/>
          </a:stretch>
        </p:blipFill>
        <p:spPr>
          <a:xfrm>
            <a:off x="1341922" y="1367722"/>
            <a:ext cx="2020811" cy="3406258"/>
          </a:xfrm>
          <a:prstGeom prst="rect">
            <a:avLst/>
          </a:prstGeom>
        </p:spPr>
      </p:pic>
    </p:spTree>
    <p:extLst>
      <p:ext uri="{BB962C8B-B14F-4D97-AF65-F5344CB8AC3E}">
        <p14:creationId xmlns:p14="http://schemas.microsoft.com/office/powerpoint/2010/main" val="15679571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スタンド付き</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素材：本体・卓上スタンド</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:175×89×45mm</a:t>
            </a:r>
            <a:r>
              <a:rPr lang="ja-JP" altLang="en-US" sz="900" dirty="0">
                <a:latin typeface="Meiryo UI" panose="020B0604030504040204" pitchFamily="34" charset="-128"/>
                <a:ea typeface="Meiryo UI" panose="020B0604030504040204" pitchFamily="34" charset="-128"/>
              </a:rPr>
              <a:t>卓上スタンド</a:t>
            </a:r>
            <a:r>
              <a:rPr lang="en-US" altLang="ja-JP" sz="900" dirty="0">
                <a:latin typeface="Meiryo UI" panose="020B0604030504040204" pitchFamily="34" charset="-128"/>
                <a:ea typeface="Meiryo UI" panose="020B0604030504040204" pitchFamily="34" charset="-128"/>
              </a:rPr>
              <a:t>:29×56×45mm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181×95×50mm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本体、卓上スタンド</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月上旬入荷予定</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職場のデスク上や勉強机などでスタンドファンとしても利用できるハンディファンです。暑さ対策グッズとして今や定番であり、いくつあっても困らないため、特典用としても喜ばれます。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8392AD7-75F3-6547-7AEC-B1539C7348BE}"/>
              </a:ext>
            </a:extLst>
          </p:cNvPr>
          <p:cNvPicPr>
            <a:picLocks noChangeAspect="1"/>
          </p:cNvPicPr>
          <p:nvPr/>
        </p:nvPicPr>
        <p:blipFill>
          <a:blip r:embed="rId5"/>
          <a:stretch>
            <a:fillRect/>
          </a:stretch>
        </p:blipFill>
        <p:spPr>
          <a:xfrm>
            <a:off x="717428" y="1371901"/>
            <a:ext cx="3615520" cy="3615520"/>
          </a:xfrm>
          <a:prstGeom prst="rect">
            <a:avLst/>
          </a:prstGeom>
        </p:spPr>
      </p:pic>
    </p:spTree>
    <p:extLst>
      <p:ext uri="{BB962C8B-B14F-4D97-AF65-F5344CB8AC3E}">
        <p14:creationId xmlns:p14="http://schemas.microsoft.com/office/powerpoint/2010/main" val="3197727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ライティングバッジ 丸形 クリア</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Φ51(mm)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コイン電池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電池は商品に含まれません。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609416"/>
          </a:xfrm>
          <a:prstGeom prst="rect">
            <a:avLst/>
          </a:prstGeom>
          <a:noFill/>
        </p:spPr>
        <p:txBody>
          <a:bodyPr wrap="square" lIns="0" tIns="46800" rIns="0" spcCol="360000" rtlCol="0">
            <a:spAutoFit/>
          </a:bodyPr>
          <a:lstStyle/>
          <a:p>
            <a:pPr algn="just">
              <a:lnSpc>
                <a:spcPts val="2400"/>
              </a:lnSpc>
            </a:pPr>
            <a:r>
              <a:rPr lang="ja-JP" altLang="en-US" sz="1600" dirty="0"/>
              <a:t>すっきりとシンプルな見た目が格好良い真空ステンレスタイプの</a:t>
            </a:r>
            <a:r>
              <a:rPr lang="en-US" altLang="ja-JP" sz="1600" dirty="0"/>
              <a:t>180ml</a:t>
            </a:r>
            <a:r>
              <a:rPr lang="ja-JP" altLang="en-US" sz="1600" dirty="0"/>
              <a:t>サイズボトルです。カラーバリエーションはシルバーのみ。是非ご活用ください。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E183018-35A8-B675-5D36-CFB397184DF9}"/>
              </a:ext>
            </a:extLst>
          </p:cNvPr>
          <p:cNvPicPr>
            <a:picLocks noChangeAspect="1"/>
          </p:cNvPicPr>
          <p:nvPr/>
        </p:nvPicPr>
        <p:blipFill>
          <a:blip r:embed="rId5"/>
          <a:stretch>
            <a:fillRect/>
          </a:stretch>
        </p:blipFill>
        <p:spPr>
          <a:xfrm>
            <a:off x="736122" y="1343417"/>
            <a:ext cx="3707507" cy="3707507"/>
          </a:xfrm>
          <a:prstGeom prst="rect">
            <a:avLst/>
          </a:prstGeom>
        </p:spPr>
      </p:pic>
    </p:spTree>
    <p:extLst>
      <p:ext uri="{BB962C8B-B14F-4D97-AF65-F5344CB8AC3E}">
        <p14:creationId xmlns:p14="http://schemas.microsoft.com/office/powerpoint/2010/main" val="1510957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ピクチャースタイル マフラータオル 昇華転写対応 ホワイト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1100×210(mm)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光沢感があり、まるで写真のように色鮮やかなフルカラープリントが可能なマフラータオル。高級感のある仕上がりで、物販用にも記念用にも、ノベルティ用にもおすすめのアイテムです。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8" name="図 17">
            <a:extLst>
              <a:ext uri="{FF2B5EF4-FFF2-40B4-BE49-F238E27FC236}">
                <a16:creationId xmlns:a16="http://schemas.microsoft.com/office/drawing/2014/main" id="{93F442D3-AA49-B870-1CC5-05CCB1F38A94}"/>
              </a:ext>
            </a:extLst>
          </p:cNvPr>
          <p:cNvPicPr>
            <a:picLocks noChangeAspect="1"/>
          </p:cNvPicPr>
          <p:nvPr/>
        </p:nvPicPr>
        <p:blipFill>
          <a:blip r:embed="rId5"/>
          <a:stretch>
            <a:fillRect/>
          </a:stretch>
        </p:blipFill>
        <p:spPr>
          <a:xfrm>
            <a:off x="709624" y="1402034"/>
            <a:ext cx="3560089" cy="3560089"/>
          </a:xfrm>
          <a:prstGeom prst="rect">
            <a:avLst/>
          </a:prstGeom>
        </p:spPr>
      </p:pic>
    </p:spTree>
    <p:extLst>
      <p:ext uri="{BB962C8B-B14F-4D97-AF65-F5344CB8AC3E}">
        <p14:creationId xmlns:p14="http://schemas.microsoft.com/office/powerpoint/2010/main" val="3732424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氷タオル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綿</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レーヨン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他 成分</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精製水</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　　　　　　除菌剤</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塩化ベンゼトニウム 他</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香料</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：タオル本体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260×260</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パッケージサイズ</a:t>
            </a:r>
            <a:r>
              <a:rPr lang="en-US" altLang="ja-JP" sz="900" dirty="0">
                <a:latin typeface="Meiryo UI" panose="020B0604030504040204" pitchFamily="34" charset="-128"/>
                <a:ea typeface="Meiryo UI" panose="020B0604030504040204" pitchFamily="34" charset="-128"/>
              </a:rPr>
              <a:t>/99×200×13</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袋裏面</a:t>
            </a:r>
            <a:r>
              <a:rPr lang="en-US" altLang="ja-JP" sz="900" dirty="0">
                <a:latin typeface="Meiryo UI" panose="020B0604030504040204" pitchFamily="34" charset="-128"/>
                <a:ea typeface="Meiryo UI" panose="020B0604030504040204" pitchFamily="34" charset="-128"/>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夏場の屋外フェスや現場作業の暑さ対策として、また急な発熱時の熱冷まし用としても便利に活用できる氷タオルです。冷凍庫に入れて冷やすだけですのでとっても手軽ですので是非ご利用ください。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4B9EE963-D183-4043-97C3-E7F13A9DD66E}"/>
              </a:ext>
            </a:extLst>
          </p:cNvPr>
          <p:cNvPicPr>
            <a:picLocks noChangeAspect="1"/>
          </p:cNvPicPr>
          <p:nvPr/>
        </p:nvPicPr>
        <p:blipFill>
          <a:blip r:embed="rId5"/>
          <a:stretch>
            <a:fillRect/>
          </a:stretch>
        </p:blipFill>
        <p:spPr>
          <a:xfrm>
            <a:off x="1392245" y="1448096"/>
            <a:ext cx="2088959" cy="3539325"/>
          </a:xfrm>
          <a:prstGeom prst="rect">
            <a:avLst/>
          </a:prstGeom>
        </p:spPr>
      </p:pic>
    </p:spTree>
    <p:extLst>
      <p:ext uri="{BB962C8B-B14F-4D97-AF65-F5344CB8AC3E}">
        <p14:creationId xmlns:p14="http://schemas.microsoft.com/office/powerpoint/2010/main" val="1471455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アイスタオル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r>
              <a:rPr lang="en-US" altLang="ja-JP" sz="900" b="0" i="0" dirty="0">
                <a:solidFill>
                  <a:srgbClr val="333333"/>
                </a:solidFill>
                <a:effectLst/>
                <a:latin typeface="-apple-system"/>
              </a:rPr>
              <a:t>100%</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300×850mm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濡らして絞るとそれだけでひんやりとした涼感を得られる昨今流行のタオルです。暑い夏場のイベント・キャンペーンのちょっとした特典用などにもおすすめ。カラーはホワイトとブルーの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237DD5E3-DC89-16C5-C42E-DC020CDB62A7}"/>
              </a:ext>
            </a:extLst>
          </p:cNvPr>
          <p:cNvPicPr>
            <a:picLocks noChangeAspect="1"/>
          </p:cNvPicPr>
          <p:nvPr/>
        </p:nvPicPr>
        <p:blipFill>
          <a:blip r:embed="rId5"/>
          <a:stretch>
            <a:fillRect/>
          </a:stretch>
        </p:blipFill>
        <p:spPr>
          <a:xfrm>
            <a:off x="768831" y="1396998"/>
            <a:ext cx="3575050" cy="3575050"/>
          </a:xfrm>
          <a:prstGeom prst="rect">
            <a:avLst/>
          </a:prstGeom>
        </p:spPr>
      </p:pic>
    </p:spTree>
    <p:extLst>
      <p:ext uri="{BB962C8B-B14F-4D97-AF65-F5344CB8AC3E}">
        <p14:creationId xmlns:p14="http://schemas.microsoft.com/office/powerpoint/2010/main" val="2094190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ショルダー付クールキーパー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ポリエステル・ゴム・</a:t>
            </a:r>
            <a:r>
              <a:rPr lang="en-US" altLang="ja-JP" sz="900" b="0" i="0" dirty="0">
                <a:solidFill>
                  <a:srgbClr val="333333"/>
                </a:solidFill>
                <a:effectLst/>
                <a:latin typeface="-apple-system"/>
              </a:rPr>
              <a:t>PP</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Φ65×200</a:t>
            </a:r>
            <a:r>
              <a:rPr lang="en-US" altLang="ja-JP" sz="900" b="0" i="0" dirty="0">
                <a:solidFill>
                  <a:srgbClr val="333333"/>
                </a:solidFill>
                <a:effectLst/>
                <a:latin typeface="-apple-system"/>
              </a:rPr>
              <a:t>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500nl</a:t>
            </a:r>
            <a:r>
              <a:rPr lang="ja-JP" altLang="en-US" sz="1600" b="0" i="0" dirty="0">
                <a:solidFill>
                  <a:srgbClr val="333333"/>
                </a:solidFill>
                <a:effectLst/>
                <a:latin typeface="-apple-system"/>
              </a:rPr>
              <a:t>サイズのペットボトルやステンレスボトルを携帯するのにとっても便利なショルダーベルト付きのクールキーパーです。アウトドアイベントやキャンペーンの特典用などにもおすすめです。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600ml</a:t>
            </a:r>
            <a:r>
              <a:rPr lang="ja-JP" altLang="en-US" sz="2000" dirty="0">
                <a:solidFill>
                  <a:schemeClr val="bg1"/>
                </a:solidFill>
                <a:latin typeface="Meiryo UI" panose="020B0604030504040204" pitchFamily="34" charset="-128"/>
                <a:ea typeface="Meiryo UI" panose="020B0604030504040204" pitchFamily="34" charset="-128"/>
              </a:rPr>
              <a:t>ボトルが</a:t>
            </a:r>
            <a:r>
              <a:rPr lang="en-US" altLang="ja-JP" sz="2000" dirty="0">
                <a:solidFill>
                  <a:schemeClr val="bg1"/>
                </a:solidFill>
                <a:latin typeface="Meiryo UI" panose="020B0604030504040204" pitchFamily="34" charset="-128"/>
                <a:ea typeface="Meiryo UI" panose="020B0604030504040204" pitchFamily="34" charset="-128"/>
              </a:rPr>
              <a:t>6</a:t>
            </a:r>
            <a:r>
              <a:rPr lang="ja-JP" altLang="en-US" sz="2000" dirty="0">
                <a:solidFill>
                  <a:schemeClr val="bg1"/>
                </a:solidFill>
                <a:latin typeface="Meiryo UI" panose="020B0604030504040204" pitchFamily="34" charset="-128"/>
                <a:ea typeface="Meiryo UI" panose="020B0604030504040204" pitchFamily="34" charset="-128"/>
              </a:rPr>
              <a:t>本入る保冷温バッグ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色アソート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ブルー、イエロー</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素材：不織布、アルミ蒸着</a:t>
            </a:r>
            <a:r>
              <a:rPr lang="en-US" altLang="ja-JP" sz="900" dirty="0">
                <a:latin typeface="Meiryo UI" panose="020B0604030504040204" pitchFamily="34" charset="-128"/>
                <a:ea typeface="Meiryo UI" panose="020B0604030504040204" pitchFamily="34" charset="-128"/>
              </a:rPr>
              <a:t>PET</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220x280x120(mm)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40g</a:t>
            </a:r>
          </a:p>
          <a:p>
            <a:r>
              <a:rPr lang="ja-JP" altLang="en-US" sz="900" dirty="0">
                <a:latin typeface="Meiryo UI" panose="020B0604030504040204" pitchFamily="34" charset="-128"/>
                <a:ea typeface="Meiryo UI" panose="020B0604030504040204" pitchFamily="34" charset="-128"/>
              </a:rPr>
              <a:t>付属品：取説封入</a:t>
            </a:r>
          </a:p>
          <a:p>
            <a:r>
              <a:rPr lang="ja-JP" altLang="en-US" sz="900" dirty="0">
                <a:latin typeface="Meiryo UI" panose="020B0604030504040204" pitchFamily="34" charset="-128"/>
                <a:ea typeface="Meiryo UI" panose="020B0604030504040204" pitchFamily="34" charset="-128"/>
              </a:rPr>
              <a:t>包装：裸納品</a:t>
            </a:r>
          </a:p>
          <a:p>
            <a:r>
              <a:rPr lang="ja-JP" altLang="en-US" sz="900" dirty="0">
                <a:latin typeface="Meiryo UI" panose="020B0604030504040204" pitchFamily="34" charset="-128"/>
                <a:ea typeface="Meiryo UI" panose="020B0604030504040204" pitchFamily="34" charset="-128"/>
              </a:rPr>
              <a:t>注意事項：ベタ塗り印刷注意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その名のとおり</a:t>
            </a:r>
            <a:r>
              <a:rPr lang="en-US" altLang="ja-JP" sz="1600" dirty="0"/>
              <a:t>600ml</a:t>
            </a:r>
            <a:r>
              <a:rPr lang="ja-JP" altLang="en-US" sz="1600" dirty="0"/>
              <a:t>サイズのペットボトルがぴったり</a:t>
            </a:r>
            <a:r>
              <a:rPr lang="en-US" altLang="ja-JP" sz="1600" dirty="0"/>
              <a:t>6</a:t>
            </a:r>
            <a:r>
              <a:rPr lang="ja-JP" altLang="en-US" sz="1600" dirty="0"/>
              <a:t>本入る手頃なサイズ感の保冷温バッグです。暑い夏場のお買い物はもちろん、アウトドアのレジャー等にも非常に便利です。</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B79F34D9-FB80-6DD5-5BB8-8D15827BCCA1}"/>
              </a:ext>
            </a:extLst>
          </p:cNvPr>
          <p:cNvPicPr>
            <a:picLocks noChangeAspect="1"/>
          </p:cNvPicPr>
          <p:nvPr/>
        </p:nvPicPr>
        <p:blipFill>
          <a:blip r:embed="rId5"/>
          <a:stretch>
            <a:fillRect/>
          </a:stretch>
        </p:blipFill>
        <p:spPr>
          <a:xfrm>
            <a:off x="709624" y="1378950"/>
            <a:ext cx="3608471" cy="3608471"/>
          </a:xfrm>
          <a:prstGeom prst="rect">
            <a:avLst/>
          </a:prstGeom>
        </p:spPr>
      </p:pic>
    </p:spTree>
    <p:extLst>
      <p:ext uri="{BB962C8B-B14F-4D97-AF65-F5344CB8AC3E}">
        <p14:creationId xmlns:p14="http://schemas.microsoft.com/office/powerpoint/2010/main" val="1993412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セルトナ・コンパクトボトルホルダー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φ58×142mm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25ml</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備考：真空構造、内面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ミラー仕上げ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アルミ蒸着フィルムで保冷保温性も抜群な上、ストラップ付きで携帯性も良く、また見た目もすっきりとオシャレな</a:t>
            </a:r>
            <a:r>
              <a:rPr lang="en-US" altLang="ja-JP" sz="1600" dirty="0"/>
              <a:t>500ml</a:t>
            </a:r>
            <a:r>
              <a:rPr lang="ja-JP" altLang="en-US" sz="1600" dirty="0"/>
              <a:t>ボトルホルダーです。オリジナル名入れも可能ですので販促用にも是非。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87D50EC6-F6EA-4BCA-CA14-3AF49E88ECC1}"/>
              </a:ext>
            </a:extLst>
          </p:cNvPr>
          <p:cNvPicPr>
            <a:picLocks noChangeAspect="1"/>
          </p:cNvPicPr>
          <p:nvPr/>
        </p:nvPicPr>
        <p:blipFill>
          <a:blip r:embed="rId5"/>
          <a:stretch>
            <a:fillRect/>
          </a:stretch>
        </p:blipFill>
        <p:spPr>
          <a:xfrm>
            <a:off x="745508" y="1426008"/>
            <a:ext cx="3566780" cy="3566780"/>
          </a:xfrm>
          <a:prstGeom prst="rect">
            <a:avLst/>
          </a:prstGeom>
        </p:spPr>
      </p:pic>
    </p:spTree>
    <p:extLst>
      <p:ext uri="{BB962C8B-B14F-4D97-AF65-F5344CB8AC3E}">
        <p14:creationId xmlns:p14="http://schemas.microsoft.com/office/powerpoint/2010/main" val="3588683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ネックストラップ付きスマホ防滴ポーチ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樹脂、ポリ塩化ビニル、ナイロン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215×110×14mm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アウトドアシーンでは大活躍間違いなしのネックストラップ付きスマホポーチ。防滴使用のため、旅行やレジャー以外にお風呂でスマホを使いたい時などにも役立つアイテムです。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7E8F11D-DD27-30FD-5962-C565A172DAEC}"/>
              </a:ext>
            </a:extLst>
          </p:cNvPr>
          <p:cNvPicPr>
            <a:picLocks noChangeAspect="1"/>
          </p:cNvPicPr>
          <p:nvPr/>
        </p:nvPicPr>
        <p:blipFill>
          <a:blip r:embed="rId5"/>
          <a:stretch>
            <a:fillRect/>
          </a:stretch>
        </p:blipFill>
        <p:spPr>
          <a:xfrm>
            <a:off x="749804" y="1379719"/>
            <a:ext cx="3592830" cy="3592830"/>
          </a:xfrm>
          <a:prstGeom prst="rect">
            <a:avLst/>
          </a:prstGeom>
        </p:spPr>
      </p:pic>
    </p:spTree>
    <p:extLst>
      <p:ext uri="{BB962C8B-B14F-4D97-AF65-F5344CB8AC3E}">
        <p14:creationId xmlns:p14="http://schemas.microsoft.com/office/powerpoint/2010/main" val="149856573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808</TotalTime>
  <Words>2783</Words>
  <Application>Microsoft Office PowerPoint</Application>
  <PresentationFormat>画面に合わせる (4:3)</PresentationFormat>
  <Paragraphs>463</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538</cp:revision>
  <cp:lastPrinted>2021-07-20T08:57:41Z</cp:lastPrinted>
  <dcterms:created xsi:type="dcterms:W3CDTF">2021-06-21T09:41:39Z</dcterms:created>
  <dcterms:modified xsi:type="dcterms:W3CDTF">2025-02-18T08:33:20Z</dcterms:modified>
</cp:coreProperties>
</file>