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90" r:id="rId2"/>
    <p:sldId id="265" r:id="rId3"/>
    <p:sldId id="273" r:id="rId4"/>
    <p:sldId id="261" r:id="rId5"/>
    <p:sldId id="263" r:id="rId6"/>
    <p:sldId id="274" r:id="rId7"/>
    <p:sldId id="262" r:id="rId8"/>
    <p:sldId id="288" r:id="rId9"/>
    <p:sldId id="260" r:id="rId10"/>
    <p:sldId id="278" r:id="rId11"/>
    <p:sldId id="286" r:id="rId12"/>
    <p:sldId id="256" r:id="rId13"/>
    <p:sldId id="257" r:id="rId14"/>
    <p:sldId id="270" r:id="rId15"/>
    <p:sldId id="267" r:id="rId16"/>
    <p:sldId id="271" r:id="rId17"/>
    <p:sldId id="266" r:id="rId18"/>
    <p:sldId id="285" r:id="rId19"/>
    <p:sldId id="289" r:id="rId20"/>
    <p:sldId id="284" r:id="rId21"/>
    <p:sldId id="283" r:id="rId22"/>
    <p:sldId id="282" r:id="rId23"/>
    <p:sldId id="280" r:id="rId24"/>
    <p:sldId id="276" r:id="rId25"/>
    <p:sldId id="277" r:id="rId26"/>
    <p:sldId id="287" r:id="rId27"/>
    <p:sldId id="258" r:id="rId28"/>
    <p:sldId id="259" r:id="rId29"/>
    <p:sldId id="264" r:id="rId30"/>
    <p:sldId id="291" r:id="rId31"/>
    <p:sldId id="292" r:id="rId32"/>
    <p:sldId id="29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82" autoAdjust="0"/>
    <p:restoredTop sz="94656"/>
  </p:normalViewPr>
  <p:slideViewPr>
    <p:cSldViewPr snapToGrid="0" snapToObjects="1">
      <p:cViewPr varScale="1">
        <p:scale>
          <a:sx n="76" d="100"/>
          <a:sy n="76" d="100"/>
        </p:scale>
        <p:origin x="90"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54403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bm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bm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フォレシピ もぐもぐお野菜スープセット　</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税率</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8</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注意事項：賞味期間：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日間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常温</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備考：</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&lt;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セット内容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&gt;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国産かぼちゃのチャウダー・国産コーンのチャウダー各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160g×</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、国産トマトのチャウダー</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160g×1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具だくさんの食べるスープセット。手軽に食卓にプラスできる国産野菜の味わいが楽しめます。かぼちゃチャウダー、コーンチャウダー、トマトチャウダーの</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種類が揃っています。</a:t>
            </a:r>
            <a:endParaRPr kumimoji="1" lang="en-US" altLang="ja-JP" sz="1600" b="0" i="0" u="none" strike="noStrike" kern="1200" cap="none" spc="-1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718F4C99-FD9D-B5BE-DEE5-A3C0BD7D1EAF}"/>
              </a:ext>
            </a:extLst>
          </p:cNvPr>
          <p:cNvPicPr>
            <a:picLocks noChangeAspect="1"/>
          </p:cNvPicPr>
          <p:nvPr/>
        </p:nvPicPr>
        <p:blipFill>
          <a:blip r:embed="rId5"/>
          <a:stretch>
            <a:fillRect/>
          </a:stretch>
        </p:blipFill>
        <p:spPr>
          <a:xfrm>
            <a:off x="688025" y="1379523"/>
            <a:ext cx="3679438" cy="3679438"/>
          </a:xfrm>
          <a:prstGeom prst="rect">
            <a:avLst/>
          </a:prstGeom>
        </p:spPr>
      </p:pic>
    </p:spTree>
    <p:extLst>
      <p:ext uri="{BB962C8B-B14F-4D97-AF65-F5344CB8AC3E}">
        <p14:creationId xmlns:p14="http://schemas.microsoft.com/office/powerpoint/2010/main" val="426141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味覚選科 選べる</a:t>
            </a:r>
            <a:r>
              <a:rPr lang="en-US" altLang="ja-JP" sz="2000" dirty="0">
                <a:solidFill>
                  <a:schemeClr val="bg1"/>
                </a:solidFill>
                <a:latin typeface="Meiryo UI" panose="020B0604030504040204" pitchFamily="34" charset="-128"/>
                <a:ea typeface="Meiryo UI" panose="020B0604030504040204" pitchFamily="34" charset="-128"/>
              </a:rPr>
              <a:t>47</a:t>
            </a:r>
            <a:r>
              <a:rPr lang="ja-JP" altLang="en-US" sz="2000" dirty="0">
                <a:solidFill>
                  <a:schemeClr val="bg1"/>
                </a:solidFill>
                <a:latin typeface="Meiryo UI" panose="020B0604030504040204" pitchFamily="34" charset="-128"/>
                <a:ea typeface="Meiryo UI" panose="020B0604030504040204" pitchFamily="34" charset="-128"/>
              </a:rPr>
              <a:t>都道府県</a:t>
            </a:r>
            <a:r>
              <a:rPr lang="en-US" altLang="ja-JP" sz="2000" dirty="0">
                <a:solidFill>
                  <a:schemeClr val="bg1"/>
                </a:solidFill>
                <a:latin typeface="Meiryo UI" panose="020B0604030504040204" pitchFamily="34" charset="-128"/>
                <a:ea typeface="Meiryo UI" panose="020B0604030504040204" pitchFamily="34" charset="-128"/>
              </a:rPr>
              <a:t>B</a:t>
            </a:r>
            <a:r>
              <a:rPr lang="ja-JP" altLang="en-US" sz="2000" dirty="0">
                <a:solidFill>
                  <a:schemeClr val="bg1"/>
                </a:solidFill>
                <a:latin typeface="Meiryo UI" panose="020B0604030504040204" pitchFamily="34" charset="-128"/>
                <a:ea typeface="Meiryo UI" panose="020B0604030504040204" pitchFamily="34" charset="-128"/>
              </a:rPr>
              <a:t>コース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ギフトメニュー</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アイテム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注文返信用ハガキ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料金受取人払い</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個人情報保護シール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申込金額合計</a:t>
            </a:r>
            <a:r>
              <a:rPr lang="en-US" altLang="ja-JP" sz="900" dirty="0">
                <a:latin typeface="Meiryo UI" panose="020B0604030504040204" pitchFamily="34" charset="-128"/>
                <a:ea typeface="Meiryo UI" panose="020B0604030504040204" pitchFamily="34" charset="-128"/>
              </a:rPr>
              <a:t>21,000</a:t>
            </a:r>
            <a:r>
              <a:rPr lang="ja-JP" altLang="en-US" sz="900" dirty="0">
                <a:latin typeface="Meiryo UI" panose="020B0604030504040204" pitchFamily="34" charset="-128"/>
                <a:ea typeface="Meiryo UI" panose="020B0604030504040204" pitchFamily="34" charset="-128"/>
              </a:rPr>
              <a:t>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カタログ掲載価格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未満は送料別途</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円になります。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金額にはシステム料</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円が含まれています。 カタログ改定に伴い、商品点数や内容が一部変更となる場合がございますが、ご了承ください。 カタログ誌面はイメージになります。掲載されている商品の内容は異なる場合があります。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スタンダードな</a:t>
            </a:r>
            <a:r>
              <a:rPr lang="en-US" altLang="ja-JP" sz="1600" b="0" i="0" dirty="0">
                <a:solidFill>
                  <a:srgbClr val="333333"/>
                </a:solidFill>
                <a:effectLst/>
                <a:highlight>
                  <a:srgbClr val="FFFFFF"/>
                </a:highlight>
                <a:latin typeface="-apple-system"/>
              </a:rPr>
              <a:t>WEB</a:t>
            </a:r>
            <a:r>
              <a:rPr lang="ja-JP" altLang="en-US" sz="1600" b="0" i="0" dirty="0">
                <a:solidFill>
                  <a:srgbClr val="333333"/>
                </a:solidFill>
                <a:effectLst/>
                <a:highlight>
                  <a:srgbClr val="FFFFFF"/>
                </a:highlight>
                <a:latin typeface="-apple-system"/>
              </a:rPr>
              <a:t>または同封の注文ハガキで注文できるカタログギフト。日本全国</a:t>
            </a:r>
            <a:r>
              <a:rPr lang="en-US" altLang="ja-JP" sz="1600" b="0" i="0" dirty="0">
                <a:solidFill>
                  <a:srgbClr val="333333"/>
                </a:solidFill>
                <a:effectLst/>
                <a:highlight>
                  <a:srgbClr val="FFFFFF"/>
                </a:highlight>
                <a:latin typeface="-apple-system"/>
              </a:rPr>
              <a:t>47</a:t>
            </a:r>
            <a:r>
              <a:rPr lang="ja-JP" altLang="en-US" sz="1600" b="0" i="0" dirty="0">
                <a:solidFill>
                  <a:srgbClr val="333333"/>
                </a:solidFill>
                <a:effectLst/>
                <a:highlight>
                  <a:srgbClr val="FFFFFF"/>
                </a:highlight>
                <a:latin typeface="-apple-system"/>
              </a:rPr>
              <a:t>都道府県のグルメギフトメニューからお好みでひとつお選びいただけます。抽選会の景品用などにも。</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52A5D9F-444B-A246-B9E1-B44955F6D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42" y="1415132"/>
            <a:ext cx="3572289" cy="35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ごちそう紀行 つながり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44479"/>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紙ケース</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箱サイズ：</a:t>
            </a:r>
            <a:r>
              <a:rPr lang="en-US" altLang="ja-JP" sz="900" spc="200" dirty="0">
                <a:latin typeface="Meiryo UI" panose="020B0604030504040204" pitchFamily="34" charset="-128"/>
                <a:ea typeface="Meiryo UI" panose="020B0604030504040204" pitchFamily="34" charset="-128"/>
              </a:rPr>
              <a:t>260×185×3mm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合計</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万円以上でお申し込みください</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他コースとの取り混ぜも可能です</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システム料は価格に含まれています</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出荷可能日を必ずご確認ください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5261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719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約</a:t>
            </a:r>
            <a:r>
              <a:rPr lang="en-US" altLang="ja-JP" sz="1600" dirty="0">
                <a:latin typeface="Meiryo UI" panose="020B0604030504040204" pitchFamily="34" charset="-128"/>
                <a:ea typeface="Meiryo UI" panose="020B0604030504040204" pitchFamily="34" charset="-128"/>
              </a:rPr>
              <a:t>60</a:t>
            </a:r>
            <a:r>
              <a:rPr lang="ja-JP" altLang="en-US" sz="1600" dirty="0">
                <a:latin typeface="Meiryo UI" panose="020B0604030504040204" pitchFamily="34" charset="-128"/>
                <a:ea typeface="Meiryo UI" panose="020B0604030504040204" pitchFamily="34" charset="-128"/>
              </a:rPr>
              <a:t>点と豊富な掲載商品数で、さりげなくも豪華でスマートなカタログギフトです。お慶び事や結婚式の引き出物、ゴルフコンペ等といったイベントの景品などにも人気のある商品です。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F8A62A77-D96C-781C-77B6-A70BD1545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84" y="1335069"/>
            <a:ext cx="3802129" cy="380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0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141104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オリジナル名入れバウムクーヘン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バウムクーヘン約</a:t>
            </a:r>
            <a:r>
              <a:rPr lang="en-US" altLang="ja-JP" sz="900" dirty="0">
                <a:latin typeface="Meiryo UI" panose="020B0604030504040204" pitchFamily="34" charset="-128"/>
                <a:ea typeface="Meiryo UI" panose="020B0604030504040204" pitchFamily="34" charset="-128"/>
              </a:rPr>
              <a:t>280g×1(</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14cm)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直径</a:t>
            </a:r>
            <a:r>
              <a:rPr lang="en-US" altLang="ja-JP" sz="1600" b="0" i="0" dirty="0">
                <a:solidFill>
                  <a:srgbClr val="333333"/>
                </a:solidFill>
                <a:effectLst/>
                <a:highlight>
                  <a:srgbClr val="FFFFFF"/>
                </a:highlight>
                <a:latin typeface="-apple-system"/>
              </a:rPr>
              <a:t>14</a:t>
            </a:r>
            <a:r>
              <a:rPr lang="ja-JP" altLang="en-US" sz="1600" b="0" i="0" dirty="0">
                <a:solidFill>
                  <a:srgbClr val="333333"/>
                </a:solidFill>
                <a:effectLst/>
                <a:highlight>
                  <a:srgbClr val="FFFFFF"/>
                </a:highlight>
                <a:latin typeface="-apple-system"/>
              </a:rPr>
              <a:t>センチのバウムクーヘンに直接名入れが可能！上部には「感謝」「祝」「</a:t>
            </a:r>
            <a:r>
              <a:rPr lang="en-US" altLang="ja-JP" sz="1600" b="0" i="0" dirty="0">
                <a:solidFill>
                  <a:srgbClr val="333333"/>
                </a:solidFill>
                <a:effectLst/>
                <a:highlight>
                  <a:srgbClr val="FFFFFF"/>
                </a:highlight>
                <a:latin typeface="-apple-system"/>
              </a:rPr>
              <a:t>THANKYOU</a:t>
            </a:r>
            <a:r>
              <a:rPr lang="ja-JP" altLang="en-US" sz="1600" b="0" i="0" dirty="0">
                <a:solidFill>
                  <a:srgbClr val="333333"/>
                </a:solidFill>
                <a:effectLst/>
                <a:highlight>
                  <a:srgbClr val="FFFFFF"/>
                </a:highlight>
                <a:latin typeface="-apple-system"/>
              </a:rPr>
              <a:t>」から選択でき、株には周年記念や社名などを入れることも！インパクトある記念品としても◎！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D0E397EA-4D81-72D6-8FAA-139302D1C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34" y="1464537"/>
            <a:ext cx="3438852" cy="343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5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日本ハム 本格派</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種セット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日間（冷蔵）</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本格派吟王あらびきミートローフ</a:t>
            </a:r>
            <a:r>
              <a:rPr lang="en-US" altLang="ja-JP" sz="900" dirty="0">
                <a:latin typeface="Meiryo UI" panose="020B0604030504040204" pitchFamily="34" charset="-128"/>
                <a:ea typeface="Meiryo UI" panose="020B0604030504040204" pitchFamily="34" charset="-128"/>
              </a:rPr>
              <a:t>150g×1</a:t>
            </a:r>
            <a:r>
              <a:rPr lang="ja-JP" altLang="en-US" sz="900" dirty="0">
                <a:latin typeface="Meiryo UI" panose="020B0604030504040204" pitchFamily="34" charset="-128"/>
                <a:ea typeface="Meiryo UI" panose="020B0604030504040204" pitchFamily="34" charset="-128"/>
              </a:rPr>
              <a:t>、本格派吟王特撰あらびきウインナー</a:t>
            </a:r>
            <a:r>
              <a:rPr lang="en-US" altLang="ja-JP" sz="900" dirty="0">
                <a:latin typeface="Meiryo UI" panose="020B0604030504040204" pitchFamily="34" charset="-128"/>
                <a:ea typeface="Meiryo UI" panose="020B0604030504040204" pitchFamily="34" charset="-128"/>
              </a:rPr>
              <a:t>70g×1</a:t>
            </a:r>
            <a:r>
              <a:rPr lang="ja-JP" altLang="en-US" sz="900" dirty="0">
                <a:latin typeface="Meiryo UI" panose="020B0604030504040204" pitchFamily="34" charset="-128"/>
                <a:ea typeface="Meiryo UI" panose="020B0604030504040204" pitchFamily="34" charset="-128"/>
              </a:rPr>
              <a:t>、生ハム</a:t>
            </a:r>
            <a:r>
              <a:rPr lang="en-US" altLang="ja-JP" sz="900" dirty="0">
                <a:latin typeface="Meiryo UI" panose="020B0604030504040204" pitchFamily="34" charset="-128"/>
                <a:ea typeface="Meiryo UI" panose="020B0604030504040204" pitchFamily="34" charset="-128"/>
              </a:rPr>
              <a:t>27g×1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本格派吟王あらびきミートローフ、本格派吟王特撰あらびきウインナー、本格派ロース生ハムの、日本ハムの自信作を詰め合わせたギフトセット。オードブルやおつまみ、おかずに最適！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2C8F63B9-9F74-CE8B-EC06-C9D87358E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18" y="1496155"/>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2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クリオネ 濃厚窯出しチーズケーキ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チーズケーキ約</a:t>
            </a:r>
            <a:r>
              <a:rPr lang="en-US" altLang="ja-JP" sz="900" dirty="0">
                <a:latin typeface="Meiryo UI" panose="020B0604030504040204" pitchFamily="34" charset="-128"/>
                <a:ea typeface="Meiryo UI" panose="020B0604030504040204" pitchFamily="34" charset="-128"/>
              </a:rPr>
              <a:t>370g(</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17cm)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栃木県宇都宮市にあるチーズケーキ専門の有名店「クリオネ」の濃厚窯出しチーズケーキ。たっぷりクリームチーズを使用し、低温でじっくり湯煎焼きしたしっとり滑らかなケーキです。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595BA2A-1B0D-2D69-3170-085612684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96" y="1524412"/>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7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ホシフルーツ 太陽のドライフルーツ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クランベリー・みかんピース・パイン・マンゴー各</a:t>
            </a:r>
            <a:r>
              <a:rPr lang="en-US" altLang="ja-JP" sz="900" dirty="0">
                <a:latin typeface="Meiryo UI" panose="020B0604030504040204" pitchFamily="34" charset="-128"/>
                <a:ea typeface="Meiryo UI" panose="020B0604030504040204" pitchFamily="34" charset="-128"/>
              </a:rPr>
              <a:t>20g×</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袋、輪切りみかん</a:t>
            </a:r>
            <a:r>
              <a:rPr lang="en-US" altLang="ja-JP" sz="900" dirty="0">
                <a:latin typeface="Meiryo UI" panose="020B0604030504040204" pitchFamily="34" charset="-128"/>
                <a:ea typeface="Meiryo UI" panose="020B0604030504040204" pitchFamily="34" charset="-128"/>
              </a:rPr>
              <a:t>5g×1</a:t>
            </a:r>
            <a:r>
              <a:rPr lang="ja-JP" altLang="en-US" sz="900" dirty="0">
                <a:latin typeface="Meiryo UI" panose="020B0604030504040204" pitchFamily="34" charset="-128"/>
                <a:ea typeface="Meiryo UI" panose="020B0604030504040204" pitchFamily="34" charset="-128"/>
              </a:rPr>
              <a:t>袋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ゆうパケットでのポスト投函となります。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小さな幸せがつまったお楽しみをご用意しました。甘く育ったみかんや、口当たりがなめらかで甘酸っぱいフィリピン産のマンゴーなど、果実の魅力を存分にお楽しみください。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845401FF-6B04-AA66-E164-1B47BAA27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40" y="1560201"/>
            <a:ext cx="3362605" cy="336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17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やさしいみらい</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ひらり</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44479"/>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化粧箱入り</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&lt;</a:t>
            </a:r>
            <a:r>
              <a:rPr lang="ja-JP" altLang="en-US" sz="900" spc="200" dirty="0">
                <a:latin typeface="Meiryo UI" panose="020B0604030504040204" pitchFamily="34" charset="-128"/>
                <a:ea typeface="Meiryo UI" panose="020B0604030504040204" pitchFamily="34" charset="-128"/>
              </a:rPr>
              <a:t>セット内容</a:t>
            </a:r>
            <a:r>
              <a:rPr lang="en-US" altLang="ja-JP" sz="900" spc="200" dirty="0">
                <a:latin typeface="Meiryo UI" panose="020B0604030504040204" pitchFamily="34" charset="-128"/>
                <a:ea typeface="Meiryo UI" panose="020B0604030504040204" pitchFamily="34" charset="-128"/>
              </a:rPr>
              <a:t>&gt; </a:t>
            </a:r>
            <a:r>
              <a:rPr lang="ja-JP" altLang="en-US" sz="900" spc="200" dirty="0">
                <a:latin typeface="Meiryo UI" panose="020B0604030504040204" pitchFamily="34" charset="-128"/>
                <a:ea typeface="Meiryo UI" panose="020B0604030504040204" pitchFamily="34" charset="-128"/>
              </a:rPr>
              <a:t>カタログ･返信用ハガキ</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料金受取人払</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各種取混ぜて、合計金額</a:t>
            </a:r>
            <a:r>
              <a:rPr lang="en-US" altLang="ja-JP" sz="900" spc="200" dirty="0">
                <a:latin typeface="Meiryo UI" panose="020B0604030504040204" pitchFamily="34" charset="-128"/>
                <a:ea typeface="Meiryo UI" panose="020B0604030504040204" pitchFamily="34" charset="-128"/>
              </a:rPr>
              <a:t>20,000</a:t>
            </a:r>
            <a:r>
              <a:rPr lang="ja-JP" altLang="en-US" sz="900" spc="200" dirty="0">
                <a:latin typeface="Meiryo UI" panose="020B0604030504040204" pitchFamily="34" charset="-128"/>
                <a:ea typeface="Meiryo UI" panose="020B0604030504040204" pitchFamily="34" charset="-128"/>
              </a:rPr>
              <a:t>円</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カタログ掲載価格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にてお申し込みください。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価格にはシステム料</a:t>
            </a:r>
            <a:r>
              <a:rPr lang="en-US" altLang="ja-JP" sz="900" spc="200" dirty="0">
                <a:latin typeface="Meiryo UI" panose="020B0604030504040204" pitchFamily="34" charset="-128"/>
                <a:ea typeface="Meiryo UI" panose="020B0604030504040204" pitchFamily="34" charset="-128"/>
              </a:rPr>
              <a:t>800</a:t>
            </a:r>
            <a:r>
              <a:rPr lang="ja-JP" altLang="en-US" sz="900" spc="200" dirty="0">
                <a:latin typeface="Meiryo UI" panose="020B0604030504040204" pitchFamily="34" charset="-128"/>
                <a:ea typeface="Meiryo UI" panose="020B0604030504040204" pitchFamily="34" charset="-128"/>
              </a:rPr>
              <a:t>円が含まれています。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5261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719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環境配慮型のカタログギフト、やさしいみらい</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ひらり</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。有機</a:t>
            </a:r>
            <a:r>
              <a:rPr lang="en-US" altLang="ja-JP" sz="1600" dirty="0">
                <a:latin typeface="Meiryo UI" panose="020B0604030504040204" pitchFamily="34" charset="-128"/>
                <a:ea typeface="Meiryo UI" panose="020B0604030504040204" pitchFamily="34" charset="-128"/>
              </a:rPr>
              <a:t>JAS</a:t>
            </a:r>
            <a:r>
              <a:rPr lang="ja-JP" altLang="en-US" sz="1600" dirty="0">
                <a:latin typeface="Meiryo UI" panose="020B0604030504040204" pitchFamily="34" charset="-128"/>
                <a:ea typeface="Meiryo UI" panose="020B0604030504040204" pitchFamily="34" charset="-128"/>
              </a:rPr>
              <a:t>や</a:t>
            </a:r>
            <a:r>
              <a:rPr lang="en-US" altLang="ja-JP" sz="1600" dirty="0">
                <a:latin typeface="Meiryo UI" panose="020B0604030504040204" pitchFamily="34" charset="-128"/>
                <a:ea typeface="Meiryo UI" panose="020B0604030504040204" pitchFamily="34" charset="-128"/>
              </a:rPr>
              <a:t>EU</a:t>
            </a:r>
            <a:r>
              <a:rPr lang="ja-JP" altLang="en-US" sz="1600" dirty="0">
                <a:latin typeface="Meiryo UI" panose="020B0604030504040204" pitchFamily="34" charset="-128"/>
                <a:ea typeface="Meiryo UI" panose="020B0604030504040204" pitchFamily="34" charset="-128"/>
              </a:rPr>
              <a:t>オーガニック、エコマークといった認証マークを取得した商品ラインナップで、サステナブルなご成約記念品等に。</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B54FE227-69F2-FDD6-9279-F6A674202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14" y="1433421"/>
            <a:ext cx="3554000" cy="35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6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赤ワイン仕立てローストビーフ</a:t>
            </a:r>
            <a:r>
              <a:rPr lang="en-US" altLang="ja-JP" sz="2000" dirty="0">
                <a:solidFill>
                  <a:schemeClr val="bg1"/>
                </a:solidFill>
                <a:latin typeface="Meiryo UI" panose="020B0604030504040204" pitchFamily="34" charset="-128"/>
                <a:ea typeface="Meiryo UI" panose="020B0604030504040204" pitchFamily="34" charset="-128"/>
              </a:rPr>
              <a:t>200g</a:t>
            </a: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赤ワイン仕立てローストビーフ</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ソース・レホール付</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独自製法でじっくり低温調理し、赤ワインに漬け込んで美味しく仕上げたローストビーフ</a:t>
            </a:r>
            <a:r>
              <a:rPr lang="en-US" altLang="ja-JP" sz="1600" dirty="0"/>
              <a:t>200g</a:t>
            </a:r>
            <a:r>
              <a:rPr lang="ja-JP" altLang="en-US" sz="1600" dirty="0"/>
              <a:t>。肉本来の旨味をしっかり楽しめる逸品です。オードブルにもサラダにもおすすめです。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19C0B357-270D-4C6D-D95F-55F85B9D0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06" y="1400549"/>
            <a:ext cx="3484340" cy="348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7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360ml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0.36L</a:t>
            </a: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80×80×95</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保冷効力：</a:t>
            </a:r>
            <a:r>
              <a:rPr lang="en-US" altLang="zh-TW" sz="900" dirty="0">
                <a:latin typeface="Meiryo UI" panose="020B0604030504040204" pitchFamily="34" charset="-128"/>
                <a:ea typeface="Meiryo UI" panose="020B0604030504040204" pitchFamily="34" charset="-128"/>
              </a:rPr>
              <a:t>8</a:t>
            </a:r>
            <a:r>
              <a:rPr lang="zh-TW" altLang="en-US" sz="900" dirty="0">
                <a:latin typeface="Meiryo UI" panose="020B0604030504040204" pitchFamily="34" charset="-128"/>
                <a:ea typeface="Meiryo UI" panose="020B0604030504040204" pitchFamily="34" charset="-128"/>
              </a:rPr>
              <a:t>度以下</a:t>
            </a:r>
            <a:r>
              <a:rPr lang="en-US" altLang="zh-TW" sz="900" dirty="0">
                <a:latin typeface="Meiryo UI" panose="020B0604030504040204" pitchFamily="34" charset="-128"/>
                <a:ea typeface="Meiryo UI" panose="020B0604030504040204" pitchFamily="34" charset="-128"/>
              </a:rPr>
              <a:t>(1</a:t>
            </a:r>
            <a:r>
              <a:rPr lang="zh-TW" altLang="en-US" sz="900" dirty="0">
                <a:latin typeface="Meiryo UI" panose="020B0604030504040204" pitchFamily="34" charset="-128"/>
                <a:ea typeface="Meiryo UI" panose="020B0604030504040204" pitchFamily="34" charset="-128"/>
              </a:rPr>
              <a:t>時間</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大きくて便利な</a:t>
            </a:r>
            <a:r>
              <a:rPr lang="en-US" altLang="ja-JP" sz="1600" dirty="0">
                <a:latin typeface="Meiryo UI" panose="020B0604030504040204" pitchFamily="34" charset="-128"/>
                <a:ea typeface="Meiryo UI" panose="020B0604030504040204" pitchFamily="34" charset="-128"/>
              </a:rPr>
              <a:t>360ml</a:t>
            </a:r>
            <a:r>
              <a:rPr lang="ja-JP" altLang="en-US" sz="1600" dirty="0">
                <a:latin typeface="Meiryo UI" panose="020B0604030504040204" pitchFamily="34" charset="-128"/>
                <a:ea typeface="Meiryo UI" panose="020B0604030504040204" pitchFamily="34" charset="-128"/>
              </a:rPr>
              <a:t>サイズのサーモス真空断熱カップ</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個セット。ステンレス製魔法びん構造で、保温・保冷効果抜群です。普段使いし易く、口当たり良い丸みを帯びた飲み口も特徴的。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63647A3F-06B5-1E46-BBD5-220DFE7FD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23" y="1323857"/>
            <a:ext cx="3729895" cy="372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2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すいーともぐもぐ</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ルイボス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61689"/>
            <a:ext cx="4140913" cy="1341009"/>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18×18cm</a:t>
            </a:r>
          </a:p>
          <a:p>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化粧箱入り</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掲載総数</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点 </a:t>
            </a:r>
            <a:r>
              <a:rPr lang="en-US" altLang="ja-JP" sz="900" spc="200" dirty="0">
                <a:latin typeface="Meiryo UI" panose="020B0604030504040204" pitchFamily="34" charset="-128"/>
                <a:ea typeface="Meiryo UI" panose="020B0604030504040204" pitchFamily="34" charset="-128"/>
              </a:rPr>
              <a:t>&lt;</a:t>
            </a:r>
            <a:r>
              <a:rPr lang="ja-JP" altLang="en-US" sz="900" spc="200" dirty="0">
                <a:latin typeface="Meiryo UI" panose="020B0604030504040204" pitchFamily="34" charset="-128"/>
                <a:ea typeface="Meiryo UI" panose="020B0604030504040204" pitchFamily="34" charset="-128"/>
              </a:rPr>
              <a:t>セット内容</a:t>
            </a:r>
            <a:r>
              <a:rPr lang="en-US" altLang="ja-JP" sz="900" spc="200" dirty="0">
                <a:latin typeface="Meiryo UI" panose="020B0604030504040204" pitchFamily="34" charset="-128"/>
                <a:ea typeface="Meiryo UI" panose="020B0604030504040204" pitchFamily="34" charset="-128"/>
              </a:rPr>
              <a:t>&gt; </a:t>
            </a:r>
            <a:r>
              <a:rPr lang="ja-JP" altLang="en-US" sz="900" spc="200" dirty="0">
                <a:latin typeface="Meiryo UI" panose="020B0604030504040204" pitchFamily="34" charset="-128"/>
                <a:ea typeface="Meiryo UI" panose="020B0604030504040204" pitchFamily="34" charset="-128"/>
              </a:rPr>
              <a:t>カタログ 注文返信用ハガキ</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料金受取人払</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個人情報保護シール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各種取混</a:t>
            </a:r>
            <a:r>
              <a:rPr lang="en-US" altLang="ja-JP" sz="900" spc="200" dirty="0">
                <a:latin typeface="Meiryo UI" panose="020B0604030504040204" pitchFamily="34" charset="-128"/>
                <a:ea typeface="Meiryo UI" panose="020B0604030504040204" pitchFamily="34" charset="-128"/>
              </a:rPr>
              <a:t>20,000</a:t>
            </a:r>
            <a:r>
              <a:rPr lang="ja-JP" altLang="en-US" sz="900" spc="200" dirty="0">
                <a:latin typeface="Meiryo UI" panose="020B0604030504040204" pitchFamily="34" charset="-128"/>
                <a:ea typeface="Meiryo UI" panose="020B0604030504040204" pitchFamily="34" charset="-128"/>
              </a:rPr>
              <a:t>円</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カタログ掲載価格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以上にてお申し込みください。 </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万円未満は送料別途</a:t>
            </a:r>
            <a:r>
              <a:rPr lang="en-US" altLang="ja-JP" sz="900" spc="200" dirty="0">
                <a:latin typeface="Meiryo UI" panose="020B0604030504040204" pitchFamily="34" charset="-128"/>
                <a:ea typeface="Meiryo UI" panose="020B0604030504040204" pitchFamily="34" charset="-128"/>
              </a:rPr>
              <a:t>1,000</a:t>
            </a:r>
            <a:r>
              <a:rPr lang="ja-JP" altLang="en-US" sz="900" spc="200" dirty="0">
                <a:latin typeface="Meiryo UI" panose="020B0604030504040204" pitchFamily="34" charset="-128"/>
                <a:ea typeface="Meiryo UI" panose="020B0604030504040204" pitchFamily="34" charset="-128"/>
              </a:rPr>
              <a:t>円になります。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カタログ改訂に伴い、商品点数や内容が一部変更になる場合がございますが、ご了承ください。 カタログ誌面はイメージになります。掲載されている商品の内容は異なる場合があります。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金額にはシステム料</a:t>
            </a:r>
            <a:r>
              <a:rPr lang="en-US" altLang="ja-JP" sz="900" spc="200" dirty="0">
                <a:latin typeface="Meiryo UI" panose="020B0604030504040204" pitchFamily="34" charset="-128"/>
                <a:ea typeface="Meiryo UI" panose="020B0604030504040204" pitchFamily="34" charset="-128"/>
              </a:rPr>
              <a:t>500</a:t>
            </a:r>
            <a:r>
              <a:rPr lang="ja-JP" altLang="en-US" sz="900" spc="200" dirty="0">
                <a:latin typeface="Meiryo UI" panose="020B0604030504040204" pitchFamily="34" charset="-128"/>
                <a:ea typeface="Meiryo UI" panose="020B0604030504040204" pitchFamily="34" charset="-128"/>
              </a:rPr>
              <a:t>円が含まれております。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6982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5440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約</a:t>
            </a:r>
            <a:r>
              <a:rPr lang="en-US" altLang="ja-JP" sz="1600" dirty="0">
                <a:latin typeface="Meiryo UI" panose="020B0604030504040204" pitchFamily="34" charset="-128"/>
                <a:ea typeface="Meiryo UI" panose="020B0604030504040204" pitchFamily="34" charset="-128"/>
              </a:rPr>
              <a:t>35</a:t>
            </a:r>
            <a:r>
              <a:rPr lang="ja-JP" altLang="en-US" sz="1600" dirty="0">
                <a:latin typeface="Meiryo UI" panose="020B0604030504040204" pitchFamily="34" charset="-128"/>
                <a:ea typeface="Meiryo UI" panose="020B0604030504040204" pitchFamily="34" charset="-128"/>
              </a:rPr>
              <a:t>点の中から自由に選べる、見ているだけでもドキドキワクワクしてくるスイーツ限定のカタログギフトです。イベントやキャンペーンの景品用などにもおすすめの商品です。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D4A765-F60D-92E4-BF8E-5488D0B65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88" y="1370647"/>
            <a:ext cx="3216925" cy="321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6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五洋食品ベルギーチョコレートケーキ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ベルギーチョコレートケーキ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12cm)×1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パリパリのチョコとザクザクのナッツの楽しい食感に加え、甘すぎない絶妙な風味で、子供から大人まで楽しめる五洋食品のベルギーチョコレートケーキ。プレゼント用などに人気の商品です。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Picture 2">
            <a:extLst>
              <a:ext uri="{FF2B5EF4-FFF2-40B4-BE49-F238E27FC236}">
                <a16:creationId xmlns:a16="http://schemas.microsoft.com/office/drawing/2014/main" id="{16671EC3-4006-C299-A8F2-38D5882CB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18" y="1411148"/>
            <a:ext cx="3513998" cy="351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5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布目 北海道産浜焼き厳選</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種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日間（常温）</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浜焼たこ</a:t>
            </a:r>
            <a:r>
              <a:rPr lang="en-US" altLang="ja-JP" sz="900" dirty="0">
                <a:latin typeface="Meiryo UI" panose="020B0604030504040204" pitchFamily="34" charset="-128"/>
                <a:ea typeface="Meiryo UI" panose="020B0604030504040204" pitchFamily="34" charset="-128"/>
              </a:rPr>
              <a:t>40g×1</a:t>
            </a:r>
            <a:r>
              <a:rPr lang="ja-JP" altLang="en-US" sz="900" dirty="0">
                <a:latin typeface="Meiryo UI" panose="020B0604030504040204" pitchFamily="34" charset="-128"/>
                <a:ea typeface="Meiryo UI" panose="020B0604030504040204" pitchFamily="34" charset="-128"/>
              </a:rPr>
              <a:t>、浜焼つぶ</a:t>
            </a:r>
            <a:r>
              <a:rPr lang="en-US" altLang="ja-JP" sz="900" dirty="0">
                <a:latin typeface="Meiryo UI" panose="020B0604030504040204" pitchFamily="34" charset="-128"/>
                <a:ea typeface="Meiryo UI" panose="020B0604030504040204" pitchFamily="34" charset="-128"/>
              </a:rPr>
              <a:t>40g×1</a:t>
            </a:r>
            <a:r>
              <a:rPr lang="ja-JP" altLang="en-US" sz="900" dirty="0">
                <a:latin typeface="Meiryo UI" panose="020B0604030504040204" pitchFamily="34" charset="-128"/>
                <a:ea typeface="Meiryo UI" panose="020B0604030504040204" pitchFamily="34" charset="-128"/>
              </a:rPr>
              <a:t>、浜焼帆立</a:t>
            </a:r>
            <a:r>
              <a:rPr lang="en-US" altLang="ja-JP" sz="900" dirty="0">
                <a:latin typeface="Meiryo UI" panose="020B0604030504040204" pitchFamily="34" charset="-128"/>
                <a:ea typeface="Meiryo UI" panose="020B0604030504040204" pitchFamily="34" charset="-128"/>
              </a:rPr>
              <a:t>40g×1</a:t>
            </a:r>
            <a:r>
              <a:rPr lang="ja-JP" altLang="en-US" sz="900" dirty="0">
                <a:latin typeface="Meiryo UI" panose="020B0604030504040204" pitchFamily="34" charset="-128"/>
                <a:ea typeface="Meiryo UI" panose="020B0604030504040204" pitchFamily="34" charset="-128"/>
              </a:rPr>
              <a:t>、浜焼秋鮭</a:t>
            </a:r>
            <a:r>
              <a:rPr lang="en-US" altLang="ja-JP" sz="900" dirty="0">
                <a:latin typeface="Meiryo UI" panose="020B0604030504040204" pitchFamily="34" charset="-128"/>
                <a:ea typeface="Meiryo UI" panose="020B0604030504040204" pitchFamily="34" charset="-128"/>
              </a:rPr>
              <a:t>40g×1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たこ、つぶ、ホタテ、秋鮭の</a:t>
            </a:r>
            <a:r>
              <a:rPr lang="en-US" altLang="ja-JP" sz="1600" b="0" i="0" dirty="0">
                <a:solidFill>
                  <a:srgbClr val="333333"/>
                </a:solidFill>
                <a:effectLst/>
                <a:highlight>
                  <a:srgbClr val="FFFFFF"/>
                </a:highlight>
                <a:latin typeface="-apple-system"/>
              </a:rPr>
              <a:t>4</a:t>
            </a:r>
            <a:r>
              <a:rPr lang="ja-JP" altLang="en-US" sz="1600" b="0" i="0" dirty="0">
                <a:solidFill>
                  <a:srgbClr val="333333"/>
                </a:solidFill>
                <a:effectLst/>
                <a:highlight>
                  <a:srgbClr val="FFFFFF"/>
                </a:highlight>
                <a:latin typeface="-apple-system"/>
              </a:rPr>
              <a:t>種浜焼き詰め合わせ。新鮮な北海道産だからこその、素材そのものの旨味を存分に楽しめます。レトルト加工により常温での取り扱いが可能です。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8FF87F1E-423D-0A9F-20D6-049E0E9F9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181" y="1468286"/>
            <a:ext cx="3450287" cy="345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1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直火厨房 荒挽ハンバーグ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冷蔵</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荒挽ハンバーグ</a:t>
            </a:r>
            <a:r>
              <a:rPr lang="en-US" altLang="ja-JP" sz="900" dirty="0">
                <a:latin typeface="Meiryo UI" panose="020B0604030504040204" pitchFamily="34" charset="-128"/>
                <a:ea typeface="Meiryo UI" panose="020B0604030504040204" pitchFamily="34" charset="-128"/>
              </a:rPr>
              <a:t>120g×9(</a:t>
            </a:r>
            <a:r>
              <a:rPr lang="ja-JP" altLang="en-US" sz="900" dirty="0">
                <a:latin typeface="Meiryo UI" panose="020B0604030504040204" pitchFamily="34" charset="-128"/>
                <a:ea typeface="Meiryo UI" panose="020B0604030504040204" pitchFamily="34" charset="-128"/>
              </a:rPr>
              <a:t>デミグラスソース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、完熟トマトソース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、和風ソース</a:t>
            </a:r>
            <a:r>
              <a:rPr lang="en-US" altLang="ja-JP" sz="900" dirty="0">
                <a:latin typeface="Meiryo UI" panose="020B0604030504040204" pitchFamily="34" charset="-128"/>
                <a:ea typeface="Meiryo UI" panose="020B0604030504040204" pitchFamily="34" charset="-128"/>
              </a:rPr>
              <a:t>×3)</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デミグラスソース、完熟トマトソース、和風ソースの三種類のソースで上質な粗挽きハンバーグを味わえるギフトセット。大切な方への贈り物として、抽選会の景品用としておすすめです。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C6906508-0F0D-3264-8785-7F7B5A7F9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30" y="1513010"/>
            <a:ext cx="3516746" cy="351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18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クワトロベリートルテ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日間（冷凍）</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フルーツケーキ</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12cm)×1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黄桃と</a:t>
            </a:r>
            <a:r>
              <a:rPr lang="en-US" altLang="ja-JP" sz="1600" b="0" i="0" dirty="0">
                <a:solidFill>
                  <a:srgbClr val="333333"/>
                </a:solidFill>
                <a:effectLst/>
                <a:highlight>
                  <a:srgbClr val="FFFFFF"/>
                </a:highlight>
                <a:latin typeface="-apple-system"/>
              </a:rPr>
              <a:t>4</a:t>
            </a:r>
            <a:r>
              <a:rPr lang="ja-JP" altLang="en-US" sz="1600" b="0" i="0" dirty="0">
                <a:solidFill>
                  <a:srgbClr val="333333"/>
                </a:solidFill>
                <a:effectLst/>
                <a:highlight>
                  <a:srgbClr val="FFFFFF"/>
                </a:highlight>
                <a:latin typeface="-apple-system"/>
              </a:rPr>
              <a:t>種類のベリーのトッピングが見た目も華やかな上に、さわやかな酸味とクリームの甘味が絶妙でとっても美味しいフルーツケーキです。プレゼント用や特典用などにおすすめ。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9D69C9C8-B419-3686-A9CA-0E1CB3EE9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92" y="1468180"/>
            <a:ext cx="3464778" cy="346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カタログチョイス コットン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カタログ･返信用ハガキ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料金受取人払</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各種取混ぜて、合計金額</a:t>
            </a:r>
            <a:r>
              <a:rPr lang="en-US" altLang="ja-JP" sz="900" dirty="0">
                <a:latin typeface="Meiryo UI" panose="020B0604030504040204" pitchFamily="34" charset="-128"/>
                <a:ea typeface="Meiryo UI" panose="020B0604030504040204" pitchFamily="34" charset="-128"/>
              </a:rPr>
              <a:t>30,000</a:t>
            </a:r>
            <a:r>
              <a:rPr lang="ja-JP" altLang="en-US" sz="900" dirty="0">
                <a:latin typeface="Meiryo UI" panose="020B0604030504040204" pitchFamily="34" charset="-128"/>
                <a:ea typeface="Meiryo UI" panose="020B0604030504040204" pitchFamily="34" charset="-128"/>
              </a:rPr>
              <a:t>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カタログ 掲載価格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にてお申し込みください。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価格にはシステム料</a:t>
            </a:r>
            <a:r>
              <a:rPr lang="en-US" altLang="ja-JP" sz="900" dirty="0">
                <a:latin typeface="Meiryo UI" panose="020B0604030504040204" pitchFamily="34" charset="-128"/>
                <a:ea typeface="Meiryo UI" panose="020B0604030504040204" pitchFamily="34" charset="-128"/>
              </a:rPr>
              <a:t>800</a:t>
            </a:r>
            <a:r>
              <a:rPr lang="ja-JP" altLang="en-US" sz="900" dirty="0">
                <a:latin typeface="Meiryo UI" panose="020B0604030504040204" pitchFamily="34" charset="-128"/>
                <a:ea typeface="Meiryo UI" panose="020B0604030504040204" pitchFamily="34" charset="-128"/>
              </a:rPr>
              <a:t>円が含まれています。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約</a:t>
            </a:r>
            <a:r>
              <a:rPr lang="en-US" altLang="ja-JP" sz="1600" b="0" i="0" dirty="0">
                <a:solidFill>
                  <a:srgbClr val="333333"/>
                </a:solidFill>
                <a:effectLst/>
                <a:highlight>
                  <a:srgbClr val="FFFFFF"/>
                </a:highlight>
                <a:latin typeface="-apple-system"/>
              </a:rPr>
              <a:t>520</a:t>
            </a:r>
            <a:r>
              <a:rPr lang="ja-JP" altLang="en-US" sz="1600" b="0" i="0" dirty="0">
                <a:solidFill>
                  <a:srgbClr val="333333"/>
                </a:solidFill>
                <a:effectLst/>
                <a:highlight>
                  <a:srgbClr val="FFFFFF"/>
                </a:highlight>
                <a:latin typeface="-apple-system"/>
              </a:rPr>
              <a:t>点の掲載点数の中から自由に選べるカタログギフト。その中でグルメも約</a:t>
            </a:r>
            <a:r>
              <a:rPr lang="en-US" altLang="ja-JP" sz="1600" b="0" i="0" dirty="0">
                <a:solidFill>
                  <a:srgbClr val="333333"/>
                </a:solidFill>
                <a:effectLst/>
                <a:highlight>
                  <a:srgbClr val="FFFFFF"/>
                </a:highlight>
                <a:latin typeface="-apple-system"/>
              </a:rPr>
              <a:t>100</a:t>
            </a:r>
            <a:r>
              <a:rPr lang="ja-JP" altLang="en-US" sz="1600" b="0" i="0" dirty="0">
                <a:solidFill>
                  <a:srgbClr val="333333"/>
                </a:solidFill>
                <a:effectLst/>
                <a:highlight>
                  <a:srgbClr val="FFFFFF"/>
                </a:highlight>
                <a:latin typeface="-apple-system"/>
              </a:rPr>
              <a:t>点ありますので、見ているだけでも楽しくなってきます。定番の贈答用商品として根強い人気があります。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88035829-027F-C0F2-7656-54B72A5E2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84" y="1411149"/>
            <a:ext cx="3511660" cy="351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1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フォレシピ もぐもぐお野菜スープセット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44479"/>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賞味期間：</a:t>
            </a:r>
            <a:r>
              <a:rPr lang="en-US" altLang="ja-JP" sz="900" spc="200" dirty="0">
                <a:latin typeface="Meiryo UI" panose="020B0604030504040204" pitchFamily="34" charset="-128"/>
                <a:ea typeface="Meiryo UI" panose="020B0604030504040204" pitchFamily="34" charset="-128"/>
              </a:rPr>
              <a:t>360</a:t>
            </a:r>
            <a:r>
              <a:rPr lang="ja-JP" altLang="en-US" sz="900" spc="200" dirty="0">
                <a:latin typeface="Meiryo UI" panose="020B0604030504040204" pitchFamily="34" charset="-128"/>
                <a:ea typeface="Meiryo UI" panose="020B0604030504040204" pitchFamily="34" charset="-128"/>
              </a:rPr>
              <a:t>日間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常温</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&lt;</a:t>
            </a:r>
            <a:r>
              <a:rPr lang="ja-JP" altLang="en-US" sz="900" spc="200" dirty="0">
                <a:latin typeface="Meiryo UI" panose="020B0604030504040204" pitchFamily="34" charset="-128"/>
                <a:ea typeface="Meiryo UI" panose="020B0604030504040204" pitchFamily="34" charset="-128"/>
              </a:rPr>
              <a:t>セット内容</a:t>
            </a:r>
            <a:r>
              <a:rPr lang="en-US" altLang="ja-JP" sz="900" spc="200" dirty="0">
                <a:latin typeface="Meiryo UI" panose="020B0604030504040204" pitchFamily="34" charset="-128"/>
                <a:ea typeface="Meiryo UI" panose="020B0604030504040204" pitchFamily="34" charset="-128"/>
              </a:rPr>
              <a:t>&gt; </a:t>
            </a:r>
            <a:r>
              <a:rPr lang="ja-JP" altLang="en-US" sz="900" spc="200" dirty="0">
                <a:latin typeface="Meiryo UI" panose="020B0604030504040204" pitchFamily="34" charset="-128"/>
                <a:ea typeface="Meiryo UI" panose="020B0604030504040204" pitchFamily="34" charset="-128"/>
              </a:rPr>
              <a:t>かぼちゃのチャウダー・コーンのチャウダー・トマトのチャウダー各</a:t>
            </a:r>
            <a:r>
              <a:rPr lang="en-US" altLang="ja-JP" sz="900" spc="200" dirty="0">
                <a:latin typeface="Meiryo UI" panose="020B0604030504040204" pitchFamily="34" charset="-128"/>
                <a:ea typeface="Meiryo UI" panose="020B0604030504040204" pitchFamily="34" charset="-128"/>
              </a:rPr>
              <a:t>160g×</a:t>
            </a:r>
            <a:r>
              <a:rPr lang="ja-JP" altLang="en-US" sz="900" spc="200" dirty="0">
                <a:latin typeface="Meiryo UI" panose="020B0604030504040204" pitchFamily="34" charset="-128"/>
                <a:ea typeface="Meiryo UI" panose="020B0604030504040204" pitchFamily="34" charset="-128"/>
              </a:rPr>
              <a:t>各</a:t>
            </a:r>
            <a:r>
              <a:rPr lang="en-US" altLang="ja-JP" sz="900" spc="200" dirty="0">
                <a:latin typeface="Meiryo UI" panose="020B0604030504040204" pitchFamily="34" charset="-128"/>
                <a:ea typeface="Meiryo UI" panose="020B0604030504040204" pitchFamily="34" charset="-128"/>
              </a:rPr>
              <a:t>1 ※</a:t>
            </a:r>
            <a:r>
              <a:rPr lang="ja-JP" altLang="en-US" sz="900" spc="200" dirty="0">
                <a:latin typeface="Meiryo UI" panose="020B0604030504040204" pitchFamily="34" charset="-128"/>
                <a:ea typeface="Meiryo UI" panose="020B0604030504040204" pitchFamily="34" charset="-128"/>
              </a:rPr>
              <a:t>ゆうパケットでのポスト投函となります。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5261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719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国産かぼちゃの甘みといんげんまめの食感が絶妙なかぼちゃチャウダー、国産とうもろこしと野菜を使ったコーンチャウダー、国産トマトと野菜を使用したトマトチャウダーの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種類が揃っています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8">
            <a:extLst>
              <a:ext uri="{FF2B5EF4-FFF2-40B4-BE49-F238E27FC236}">
                <a16:creationId xmlns:a16="http://schemas.microsoft.com/office/drawing/2014/main" id="{190F904D-9A7A-53F4-DB45-E5437660D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57" y="1469111"/>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2370728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ワイヤレス充電付フォトスタンド </a:t>
            </a:r>
            <a:r>
              <a:rPr lang="en-US" altLang="ja-JP" sz="2000" dirty="0">
                <a:solidFill>
                  <a:schemeClr val="bg1"/>
                </a:solidFill>
                <a:latin typeface="Meiryo UI" panose="020B0604030504040204" pitchFamily="34" charset="-128"/>
                <a:ea typeface="Meiryo UI" panose="020B0604030504040204" pitchFamily="34" charset="-128"/>
              </a:rPr>
              <a:t>5W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255×102×22(mm)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備考：取説付、出力</a:t>
            </a:r>
            <a:r>
              <a:rPr lang="en-US" altLang="ja-JP" sz="900" dirty="0">
                <a:latin typeface="Meiryo UI" panose="020B0604030504040204" pitchFamily="34" charset="-128"/>
                <a:ea typeface="Meiryo UI" panose="020B0604030504040204" pitchFamily="34" charset="-128"/>
              </a:rPr>
              <a:t>/5W</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micro USB</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Qi</a:t>
            </a:r>
            <a:r>
              <a:rPr lang="ja-JP" altLang="en-US" sz="900" dirty="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個組の竹炭袋セットです。伝統的な和のボックスデザインがお洒落！竹炭袋はタンス内やシューズボックス内の消臭、湿気取りに非常に役立ちますので、特典用や贈答用などにもおすすめ。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8EBE166-CD3D-3B79-C606-736460058A50}"/>
              </a:ext>
            </a:extLst>
          </p:cNvPr>
          <p:cNvPicPr>
            <a:picLocks noChangeAspect="1"/>
          </p:cNvPicPr>
          <p:nvPr/>
        </p:nvPicPr>
        <p:blipFill>
          <a:blip r:embed="rId5"/>
          <a:stretch>
            <a:fillRect/>
          </a:stretch>
        </p:blipFill>
        <p:spPr>
          <a:xfrm>
            <a:off x="710622" y="1445290"/>
            <a:ext cx="3560088" cy="3560088"/>
          </a:xfrm>
          <a:prstGeom prst="rect">
            <a:avLst/>
          </a:prstGeom>
        </p:spPr>
      </p:pic>
    </p:spTree>
    <p:extLst>
      <p:ext uri="{BB962C8B-B14F-4D97-AF65-F5344CB8AC3E}">
        <p14:creationId xmlns:p14="http://schemas.microsoft.com/office/powerpoint/2010/main" val="220410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今治粋美バスたおる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60×120cm</a:t>
            </a:r>
          </a:p>
          <a:p>
            <a:r>
              <a:rPr lang="ja-JP" altLang="en-US" sz="900" dirty="0">
                <a:latin typeface="Meiryo UI" panose="020B0604030504040204" pitchFamily="34" charset="-128"/>
                <a:ea typeface="Meiryo UI" panose="020B0604030504040204" pitchFamily="34" charset="-128"/>
              </a:rPr>
              <a:t>包装：木箱入り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信頼できる高品質の今治産粋美バスたおるは、綿本来の美しい白さとやわからさ、吸水性を兼備。日頃の感謝の想いを込めた贈答品や記念品に最適な高級感のある木箱入りです。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361D6BC6-5F64-AFAE-555E-1EB9DEF307A4}"/>
              </a:ext>
            </a:extLst>
          </p:cNvPr>
          <p:cNvPicPr>
            <a:picLocks noChangeAspect="1"/>
          </p:cNvPicPr>
          <p:nvPr/>
        </p:nvPicPr>
        <p:blipFill>
          <a:blip r:embed="rId5"/>
          <a:stretch>
            <a:fillRect/>
          </a:stretch>
        </p:blipFill>
        <p:spPr>
          <a:xfrm>
            <a:off x="655106" y="1381575"/>
            <a:ext cx="3669349" cy="3669349"/>
          </a:xfrm>
          <a:prstGeom prst="rect">
            <a:avLst/>
          </a:prstGeom>
        </p:spPr>
      </p:pic>
    </p:spTree>
    <p:extLst>
      <p:ext uri="{BB962C8B-B14F-4D97-AF65-F5344CB8AC3E}">
        <p14:creationId xmlns:p14="http://schemas.microsoft.com/office/powerpoint/2010/main" val="319319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材：本体：ステンレス鋼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70×70×125</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0.3L</a:t>
            </a:r>
          </a:p>
          <a:p>
            <a:r>
              <a:rPr lang="ja-JP" altLang="en-US" sz="900" dirty="0">
                <a:latin typeface="Meiryo UI" panose="020B0604030504040204" pitchFamily="34" charset="-128"/>
                <a:ea typeface="Meiryo UI" panose="020B0604030504040204" pitchFamily="34" charset="-128"/>
              </a:rPr>
              <a:t>機   能：保冷効力：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度以下（</a:t>
            </a:r>
            <a:r>
              <a:rPr lang="en-US" altLang="ja-JP" sz="900" dirty="0">
                <a:latin typeface="Meiryo UI" panose="020B0604030504040204" pitchFamily="34" charset="-128"/>
                <a:ea typeface="Meiryo UI" panose="020B0604030504040204" pitchFamily="34" charset="-128"/>
              </a:rPr>
              <a:t>1H</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ギフトに最適な真空断熱構造のタンブラー</a:t>
            </a:r>
            <a:r>
              <a:rPr lang="en-US" altLang="ja-JP" sz="1600" dirty="0">
                <a:latin typeface="Meiryo UI" panose="020B0604030504040204" pitchFamily="34" charset="-128"/>
                <a:ea typeface="Meiryo UI" panose="020B0604030504040204" pitchFamily="34" charset="-128"/>
              </a:rPr>
              <a:t>300ml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個セット。ステンレス製で保温・保冷効果抜群。飲み頃温度を長時間維持します。毎日の食卓で気軽に使えるので、ご家族用におススメです。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2D1DB09F-1225-D42C-002C-48F3CF717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04" y="1437990"/>
            <a:ext cx="3590621" cy="359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1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紅白だし醤油二本セット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φ51×140mm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/150ml×2</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日、日本製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濃厚な風味の紅だし醤油と、上品な味わいの白だし醤油の、紅白ｄし醤油</a:t>
            </a:r>
            <a:r>
              <a:rPr lang="en-US" altLang="ja-JP" sz="1600" dirty="0"/>
              <a:t>2</a:t>
            </a:r>
            <a:r>
              <a:rPr lang="ja-JP" altLang="en-US" sz="1600" dirty="0"/>
              <a:t>本セット。日本料理には欠かすことのできない醤油は貰って嬉しい逸品。イベント等の特典用などにも人気です。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D21306A-5581-79A8-C345-BB7806F9F934}"/>
              </a:ext>
            </a:extLst>
          </p:cNvPr>
          <p:cNvPicPr>
            <a:picLocks noChangeAspect="1"/>
          </p:cNvPicPr>
          <p:nvPr/>
        </p:nvPicPr>
        <p:blipFill>
          <a:blip r:embed="rId5"/>
          <a:stretch>
            <a:fillRect/>
          </a:stretch>
        </p:blipFill>
        <p:spPr>
          <a:xfrm>
            <a:off x="709624" y="1422052"/>
            <a:ext cx="3588727" cy="3588727"/>
          </a:xfrm>
          <a:prstGeom prst="rect">
            <a:avLst/>
          </a:prstGeom>
        </p:spPr>
      </p:pic>
    </p:spTree>
    <p:extLst>
      <p:ext uri="{BB962C8B-B14F-4D97-AF65-F5344CB8AC3E}">
        <p14:creationId xmlns:p14="http://schemas.microsoft.com/office/powerpoint/2010/main" val="49792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グルメチョイスカード「エタニティ」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包装：紙ケース</a:t>
            </a:r>
          </a:p>
          <a:p>
            <a:r>
              <a:rPr lang="ja-JP" altLang="en-US" sz="900" dirty="0">
                <a:latin typeface="Meiryo UI" panose="020B0604030504040204" pitchFamily="34" charset="-128"/>
                <a:ea typeface="Meiryo UI" panose="020B0604030504040204" pitchFamily="34" charset="-128"/>
              </a:rPr>
              <a:t>備考：箱サイズ：</a:t>
            </a:r>
            <a:r>
              <a:rPr lang="en-US" altLang="ja-JP" sz="900" dirty="0">
                <a:latin typeface="Meiryo UI" panose="020B0604030504040204" pitchFamily="34" charset="-128"/>
                <a:ea typeface="Meiryo UI" panose="020B0604030504040204" pitchFamily="34" charset="-128"/>
              </a:rPr>
              <a:t>102×212×5mm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合計</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万円以上にてお申し込みください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他ｺｰｽとの取り混ぜも可能です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システム料は価格に含まれています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出荷可能日を必ずご確認ください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自宅に居ながらにレストランのような食事が好みに合わせて楽しめる、カード型のグルメ限定ギフトカタログ。こちらのグルメチョイスカードはご予算に応じて他</a:t>
            </a:r>
            <a:r>
              <a:rPr lang="en-US" altLang="ja-JP" sz="1600" dirty="0"/>
              <a:t>7</a:t>
            </a:r>
            <a:r>
              <a:rPr lang="ja-JP" altLang="en-US" sz="1600" dirty="0"/>
              <a:t>タイプご用意しております。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1F61C521-6497-76C7-8ECF-6AE7FA27BEDC}"/>
              </a:ext>
            </a:extLst>
          </p:cNvPr>
          <p:cNvPicPr>
            <a:picLocks noChangeAspect="1"/>
          </p:cNvPicPr>
          <p:nvPr/>
        </p:nvPicPr>
        <p:blipFill>
          <a:blip r:embed="rId5"/>
          <a:stretch>
            <a:fillRect/>
          </a:stretch>
        </p:blipFill>
        <p:spPr>
          <a:xfrm>
            <a:off x="710631" y="1427332"/>
            <a:ext cx="3560089" cy="3560089"/>
          </a:xfrm>
          <a:prstGeom prst="rect">
            <a:avLst/>
          </a:prstGeom>
        </p:spPr>
      </p:pic>
    </p:spTree>
    <p:extLst>
      <p:ext uri="{BB962C8B-B14F-4D97-AF65-F5344CB8AC3E}">
        <p14:creationId xmlns:p14="http://schemas.microsoft.com/office/powerpoint/2010/main" val="2443387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ヴァリアス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アムステルダム</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カタログ･返信用ハガキ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料金受取人払</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出荷まで約</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日間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各種取混ぜて、合計金額</a:t>
            </a:r>
            <a:r>
              <a:rPr lang="en-US" altLang="ja-JP" sz="900" dirty="0">
                <a:latin typeface="Meiryo UI" panose="020B0604030504040204" pitchFamily="34" charset="-128"/>
                <a:ea typeface="Meiryo UI" panose="020B0604030504040204" pitchFamily="34" charset="-128"/>
              </a:rPr>
              <a:t>20,000</a:t>
            </a:r>
            <a:r>
              <a:rPr lang="ja-JP" altLang="en-US" sz="900" dirty="0">
                <a:latin typeface="Meiryo UI" panose="020B0604030504040204" pitchFamily="34" charset="-128"/>
                <a:ea typeface="Meiryo UI" panose="020B0604030504040204" pitchFamily="34" charset="-128"/>
              </a:rPr>
              <a:t>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カタログ 掲載価格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にてお申し込みください。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価格にはシステム料</a:t>
            </a:r>
            <a:r>
              <a:rPr lang="en-US" altLang="ja-JP" sz="900" dirty="0">
                <a:latin typeface="Meiryo UI" panose="020B0604030504040204" pitchFamily="34" charset="-128"/>
                <a:ea typeface="Meiryo UI" panose="020B0604030504040204" pitchFamily="34" charset="-128"/>
              </a:rPr>
              <a:t>800</a:t>
            </a:r>
            <a:r>
              <a:rPr lang="ja-JP" altLang="en-US" sz="900" dirty="0">
                <a:latin typeface="Meiryo UI" panose="020B0604030504040204" pitchFamily="34" charset="-128"/>
                <a:ea typeface="Meiryo UI" panose="020B0604030504040204" pitchFamily="34" charset="-128"/>
              </a:rPr>
              <a:t>円が含まれています。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約</a:t>
            </a:r>
            <a:r>
              <a:rPr lang="en-US" altLang="ja-JP" sz="1600" dirty="0"/>
              <a:t>1,440</a:t>
            </a:r>
            <a:r>
              <a:rPr lang="ja-JP" altLang="en-US" sz="1600" dirty="0"/>
              <a:t>点（グルメは約</a:t>
            </a:r>
            <a:r>
              <a:rPr lang="en-US" altLang="ja-JP" sz="1600" dirty="0"/>
              <a:t>80</a:t>
            </a:r>
            <a:r>
              <a:rPr lang="ja-JP" altLang="en-US" sz="1600" dirty="0"/>
              <a:t>点）からお好みで選べるギフトカタログヴァリアスの</a:t>
            </a:r>
            <a:r>
              <a:rPr lang="en-US" altLang="ja-JP" sz="1600" dirty="0"/>
              <a:t>『</a:t>
            </a:r>
            <a:r>
              <a:rPr lang="ja-JP" altLang="en-US" sz="1600" dirty="0"/>
              <a:t>アムステルダム</a:t>
            </a:r>
            <a:r>
              <a:rPr lang="en-US" altLang="ja-JP" sz="1600" dirty="0"/>
              <a:t>』</a:t>
            </a:r>
            <a:r>
              <a:rPr lang="ja-JP" altLang="en-US" sz="1600" dirty="0"/>
              <a:t>。予算に合わせてお選びいただける同シリーズはこのほか</a:t>
            </a:r>
            <a:r>
              <a:rPr lang="en-US" altLang="ja-JP" sz="1600" dirty="0"/>
              <a:t>7</a:t>
            </a:r>
            <a:r>
              <a:rPr lang="ja-JP" altLang="en-US" sz="1600" dirty="0"/>
              <a:t>コースご用意しております。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A571B463-0371-3313-5469-E3217EC781E5}"/>
              </a:ext>
            </a:extLst>
          </p:cNvPr>
          <p:cNvPicPr>
            <a:picLocks noChangeAspect="1"/>
          </p:cNvPicPr>
          <p:nvPr/>
        </p:nvPicPr>
        <p:blipFill>
          <a:blip r:embed="rId5"/>
          <a:stretch>
            <a:fillRect/>
          </a:stretch>
        </p:blipFill>
        <p:spPr>
          <a:xfrm>
            <a:off x="684222" y="1366893"/>
            <a:ext cx="3620527" cy="3620527"/>
          </a:xfrm>
          <a:prstGeom prst="rect">
            <a:avLst/>
          </a:prstGeom>
        </p:spPr>
      </p:pic>
    </p:spTree>
    <p:extLst>
      <p:ext uri="{BB962C8B-B14F-4D97-AF65-F5344CB8AC3E}">
        <p14:creationId xmlns:p14="http://schemas.microsoft.com/office/powerpoint/2010/main" val="220341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本体：ステンレス鋼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70×70×160</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度以下（</a:t>
            </a:r>
            <a:r>
              <a:rPr lang="en-US" altLang="ja-JP" sz="900" dirty="0">
                <a:latin typeface="Meiryo UI" panose="020B0604030504040204" pitchFamily="34" charset="-128"/>
                <a:ea typeface="Meiryo UI" panose="020B0604030504040204" pitchFamily="34" charset="-128"/>
              </a:rPr>
              <a:t>1H</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0.4L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ステンレス製で保温・保冷効果抜群の真空断熱構造のタンブラー</a:t>
            </a:r>
            <a:r>
              <a:rPr lang="en-US" altLang="ja-JP" sz="1600" dirty="0">
                <a:latin typeface="Meiryo UI" panose="020B0604030504040204" pitchFamily="34" charset="-128"/>
                <a:ea typeface="Meiryo UI" panose="020B0604030504040204" pitchFamily="34" charset="-128"/>
              </a:rPr>
              <a:t>400ml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個セット。飲み頃温度を長時間維持するので、毎日の食卓で気軽に使えてとても便利。ギフト用におススメです。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D55F56C5-308F-205A-4515-33357521B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27" y="1344903"/>
            <a:ext cx="3713357" cy="371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すっきりとしたシンプルなデザインこそスタイリッシュでオシャレな</a:t>
            </a: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タンブラーです。真空断熱素材で保温保冷力に優れ、熱いものを入れても持ちにくくなく、結露もしにくいのが特徴。</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DB1C7F4-1132-A3BD-086E-BCF4B1A136A4}"/>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81735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生産国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400ml</a:t>
            </a:r>
            <a:r>
              <a:rPr lang="ja-JP" altLang="en-US" sz="1600" dirty="0">
                <a:latin typeface="Meiryo UI" panose="020B0604030504040204" pitchFamily="34" charset="-128"/>
                <a:ea typeface="Meiryo UI" panose="020B0604030504040204" pitchFamily="34" charset="-128"/>
              </a:rPr>
              <a:t>サイズの真空断熱ステンレスカップです。保冷効果も高い上に口当たりも優しく、また食洗機対応可能なため非常に使い勝手の良いアイテムです。記念用や物販用にもおすすめです。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3FA3492E-59CD-A2BC-0369-B8FB0F512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86" y="141195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75×75×90</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0.28L</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保冷効力：</a:t>
            </a:r>
            <a:r>
              <a:rPr lang="en-US" altLang="zh-TW" sz="900" dirty="0">
                <a:latin typeface="Meiryo UI" panose="020B0604030504040204" pitchFamily="34" charset="-128"/>
                <a:ea typeface="Meiryo UI" panose="020B0604030504040204" pitchFamily="34" charset="-128"/>
              </a:rPr>
              <a:t>8</a:t>
            </a:r>
            <a:r>
              <a:rPr lang="zh-TW" altLang="en-US" sz="900" dirty="0">
                <a:latin typeface="Meiryo UI" panose="020B0604030504040204" pitchFamily="34" charset="-128"/>
                <a:ea typeface="Meiryo UI" panose="020B0604030504040204" pitchFamily="34" charset="-128"/>
              </a:rPr>
              <a:t>度以下</a:t>
            </a:r>
            <a:r>
              <a:rPr lang="en-US" altLang="zh-TW" sz="900" dirty="0">
                <a:latin typeface="Meiryo UI" panose="020B0604030504040204" pitchFamily="34" charset="-128"/>
                <a:ea typeface="Meiryo UI" panose="020B0604030504040204" pitchFamily="34" charset="-128"/>
              </a:rPr>
              <a:t>(1</a:t>
            </a:r>
            <a:r>
              <a:rPr lang="zh-TW" altLang="en-US" sz="900" dirty="0">
                <a:latin typeface="Meiryo UI" panose="020B0604030504040204" pitchFamily="34" charset="-128"/>
                <a:ea typeface="Meiryo UI" panose="020B0604030504040204" pitchFamily="34" charset="-128"/>
              </a:rPr>
              <a:t>時間</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サーモスの真空断熱カップ</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個セットは、普段使いし易くファミリー層に最適。ステンレス製魔法びん構造で、保温・保冷効果抜群です。口当たりが良い丸みを帯びた飲み口も特徴です。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94" name="Picture 2">
            <a:extLst>
              <a:ext uri="{FF2B5EF4-FFF2-40B4-BE49-F238E27FC236}">
                <a16:creationId xmlns:a16="http://schemas.microsoft.com/office/drawing/2014/main" id="{EDDD2EA3-5F29-25AA-8808-3BF893607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23" y="1415676"/>
            <a:ext cx="3556372" cy="355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3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ファインチョイス ガーネット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266×190×20mm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万円以上にてお申し込みください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他コースとの取り混ぜも可能です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システム料は価格に含まれています</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426</a:t>
            </a:r>
            <a:r>
              <a:rPr lang="ja-JP" altLang="en-US" sz="1600" b="0" i="0" dirty="0">
                <a:solidFill>
                  <a:srgbClr val="333333"/>
                </a:solidFill>
                <a:effectLst/>
                <a:highlight>
                  <a:srgbClr val="FFFFFF"/>
                </a:highlight>
                <a:latin typeface="-apple-system"/>
              </a:rPr>
              <a:t>ページ、約</a:t>
            </a:r>
            <a:r>
              <a:rPr lang="en-US" altLang="ja-JP" sz="1600" b="0" i="0" dirty="0">
                <a:solidFill>
                  <a:srgbClr val="333333"/>
                </a:solidFill>
                <a:effectLst/>
                <a:highlight>
                  <a:srgbClr val="FFFFFF"/>
                </a:highlight>
                <a:latin typeface="-apple-system"/>
              </a:rPr>
              <a:t>2,100</a:t>
            </a:r>
            <a:r>
              <a:rPr lang="ja-JP" altLang="en-US" sz="1600" b="0" i="0" dirty="0">
                <a:solidFill>
                  <a:srgbClr val="333333"/>
                </a:solidFill>
                <a:effectLst/>
                <a:highlight>
                  <a:srgbClr val="FFFFFF"/>
                </a:highlight>
                <a:latin typeface="-apple-system"/>
              </a:rPr>
              <a:t>点から自由に選べるカタログギフトです。有名人気ブランドアイテムや体験型・温泉型ギフト、またグルメ商品も約</a:t>
            </a:r>
            <a:r>
              <a:rPr lang="en-US" altLang="ja-JP" sz="1600" b="0" i="0" dirty="0">
                <a:solidFill>
                  <a:srgbClr val="333333"/>
                </a:solidFill>
                <a:effectLst/>
                <a:highlight>
                  <a:srgbClr val="FFFFFF"/>
                </a:highlight>
                <a:latin typeface="-apple-system"/>
              </a:rPr>
              <a:t>260</a:t>
            </a:r>
            <a:r>
              <a:rPr lang="ja-JP" altLang="en-US" sz="1600" b="0" i="0" dirty="0">
                <a:solidFill>
                  <a:srgbClr val="333333"/>
                </a:solidFill>
                <a:effectLst/>
                <a:highlight>
                  <a:srgbClr val="FFFFFF"/>
                </a:highlight>
                <a:latin typeface="-apple-system"/>
              </a:rPr>
              <a:t>点掲載しており、喜ばれること間違いなし！</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8480978-CC1D-3FD4-2055-6D241FB14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64" y="1422053"/>
            <a:ext cx="3513456" cy="351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竹のフォトフレームクロック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W190×H200×D20mm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311g</a:t>
            </a:r>
          </a:p>
          <a:p>
            <a:r>
              <a:rPr lang="ja-JP" altLang="en-US" sz="900" dirty="0">
                <a:latin typeface="Meiryo UI" panose="020B0604030504040204" pitchFamily="34" charset="-128"/>
                <a:ea typeface="Meiryo UI" panose="020B0604030504040204" pitchFamily="34" charset="-128"/>
              </a:rPr>
              <a:t>付属品：取扱説明書兼保証書　単</a:t>
            </a:r>
            <a:r>
              <a:rPr lang="en-US" altLang="ja-JP" sz="900" dirty="0">
                <a:latin typeface="Meiryo UI" panose="020B0604030504040204" pitchFamily="34" charset="-128"/>
                <a:ea typeface="Meiryo UI" panose="020B0604030504040204" pitchFamily="34" charset="-128"/>
              </a:rPr>
              <a:t>4×2</a:t>
            </a:r>
            <a:r>
              <a:rPr lang="ja-JP" altLang="en-US" sz="900" dirty="0">
                <a:latin typeface="Meiryo UI" panose="020B0604030504040204" pitchFamily="34" charset="-128"/>
                <a:ea typeface="Meiryo UI" panose="020B0604030504040204" pitchFamily="34" charset="-128"/>
              </a:rPr>
              <a:t>本</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備考：・クォーツ時計　・日付表示　・温度表示　・アラーム　・スヌーズ　・写真サイズ</a:t>
            </a:r>
            <a:r>
              <a:rPr lang="en-US" altLang="ja-JP" sz="900" dirty="0">
                <a:latin typeface="Meiryo UI" panose="020B0604030504040204" pitchFamily="34" charset="-128"/>
                <a:ea typeface="Meiryo UI" panose="020B0604030504040204" pitchFamily="34" charset="-128"/>
              </a:rPr>
              <a:t>100*150mm</a:t>
            </a:r>
            <a:r>
              <a:rPr lang="ja-JP" altLang="en-US" sz="900" dirty="0">
                <a:latin typeface="Meiryo UI" panose="020B0604030504040204" pitchFamily="34" charset="-128"/>
                <a:ea typeface="Meiryo UI" panose="020B0604030504040204" pitchFamily="34" charset="-128"/>
              </a:rPr>
              <a:t>　・縦置き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横置き兼用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成長が早くて丈夫なことからエコな素材として昨今注目度の高い「竹」を使ったフォトフレームクロック。デジタル表示で時計、日付、温度がひと目で確認でき、アラーム・スヌーズ機能付きも◎！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AC396BD-425A-4E5C-3DB8-8B6A55BD451D}"/>
              </a:ext>
            </a:extLst>
          </p:cNvPr>
          <p:cNvPicPr>
            <a:picLocks noChangeAspect="1"/>
          </p:cNvPicPr>
          <p:nvPr/>
        </p:nvPicPr>
        <p:blipFill>
          <a:blip r:embed="rId5"/>
          <a:stretch>
            <a:fillRect/>
          </a:stretch>
        </p:blipFill>
        <p:spPr>
          <a:xfrm>
            <a:off x="646678" y="1383322"/>
            <a:ext cx="3682041" cy="3682041"/>
          </a:xfrm>
          <a:prstGeom prst="rect">
            <a:avLst/>
          </a:prstGeom>
        </p:spPr>
      </p:pic>
    </p:spTree>
    <p:extLst>
      <p:ext uri="{BB962C8B-B14F-4D97-AF65-F5344CB8AC3E}">
        <p14:creationId xmlns:p14="http://schemas.microsoft.com/office/powerpoint/2010/main" val="10176016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3080</Words>
  <Application>Microsoft Office PowerPoint</Application>
  <PresentationFormat>画面に合わせる (4:3)</PresentationFormat>
  <Paragraphs>431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2025-02-19T01:47:54Z</dcterms:modified>
</cp:coreProperties>
</file>