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75" r:id="rId2"/>
    <p:sldId id="285" r:id="rId3"/>
    <p:sldId id="257" r:id="rId4"/>
    <p:sldId id="270" r:id="rId5"/>
    <p:sldId id="281" r:id="rId6"/>
    <p:sldId id="263" r:id="rId7"/>
    <p:sldId id="261" r:id="rId8"/>
    <p:sldId id="282" r:id="rId9"/>
    <p:sldId id="268" r:id="rId10"/>
    <p:sldId id="259" r:id="rId11"/>
    <p:sldId id="273" r:id="rId12"/>
    <p:sldId id="277" r:id="rId13"/>
    <p:sldId id="284" r:id="rId14"/>
    <p:sldId id="262" r:id="rId15"/>
    <p:sldId id="264" r:id="rId16"/>
    <p:sldId id="286" r:id="rId17"/>
    <p:sldId id="278" r:id="rId18"/>
    <p:sldId id="274" r:id="rId19"/>
    <p:sldId id="269" r:id="rId20"/>
    <p:sldId id="272" r:id="rId21"/>
    <p:sldId id="256" r:id="rId22"/>
    <p:sldId id="279" r:id="rId23"/>
    <p:sldId id="283" r:id="rId24"/>
    <p:sldId id="280" r:id="rId25"/>
    <p:sldId id="267" r:id="rId26"/>
    <p:sldId id="287" r:id="rId27"/>
    <p:sldId id="260" r:id="rId28"/>
    <p:sldId id="288" r:id="rId29"/>
    <p:sldId id="289" r:id="rId30"/>
    <p:sldId id="290" r:id="rId31"/>
    <p:sldId id="291" r:id="rId32"/>
    <p:sldId id="292"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36" autoAdjust="0"/>
    <p:restoredTop sz="94656"/>
  </p:normalViewPr>
  <p:slideViewPr>
    <p:cSldViewPr snapToGrid="0" snapToObjects="1">
      <p:cViewPr varScale="1">
        <p:scale>
          <a:sx n="85" d="100"/>
          <a:sy n="85" d="100"/>
        </p:scale>
        <p:origin x="84" y="3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2025/3/5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2025/3/5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2025/3/5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2025/3/5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2025/3/5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bmp"/><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bmp"/><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bmp"/><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bmp"/><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マルシェバッグ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再生コットン</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510×350×</a:t>
            </a:r>
            <a:r>
              <a:rPr lang="el-GR" altLang="ja-JP" sz="900" dirty="0">
                <a:latin typeface="Meiryo UI" panose="020B0604030504040204" pitchFamily="34" charset="-128"/>
                <a:ea typeface="Meiryo UI" panose="020B0604030504040204" pitchFamily="34" charset="-128"/>
              </a:rPr>
              <a:t>φ200(</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55×360(mm)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18</a:t>
            </a:r>
            <a:r>
              <a:rPr lang="en" altLang="ja-JP" sz="900" dirty="0">
                <a:latin typeface="Meiryo UI" panose="020B0604030504040204" pitchFamily="34" charset="-128"/>
                <a:ea typeface="Meiryo UI" panose="020B0604030504040204" pitchFamily="34" charset="-128"/>
              </a:rPr>
              <a:t>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考：加工した場合ゴムは留めずに折りたたみ、</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袋に入れた状態での納品になります。</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グレー・ネイビー・ベージュ・レッド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くるっと丸めてゴムで留めるとコンパクトになる見た目もお洒落なマルシェバッグです。再生コットン素材のため地球環境に優しい上、まるごと洗える点も高ポイント。</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色展開から選択可能。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8F9E59A-2977-6F40-B634-991142C6B1FB}"/>
              </a:ext>
            </a:extLst>
          </p:cNvPr>
          <p:cNvPicPr>
            <a:picLocks noChangeAspect="1"/>
          </p:cNvPicPr>
          <p:nvPr/>
        </p:nvPicPr>
        <p:blipFill>
          <a:blip r:embed="rId5"/>
          <a:stretch>
            <a:fillRect/>
          </a:stretch>
        </p:blipFill>
        <p:spPr>
          <a:xfrm>
            <a:off x="971349" y="1422052"/>
            <a:ext cx="3170014" cy="3462222"/>
          </a:xfrm>
          <a:prstGeom prst="rect">
            <a:avLst/>
          </a:prstGeom>
        </p:spPr>
      </p:pic>
    </p:spTree>
    <p:extLst>
      <p:ext uri="{BB962C8B-B14F-4D97-AF65-F5344CB8AC3E}">
        <p14:creationId xmlns:p14="http://schemas.microsoft.com/office/powerpoint/2010/main" val="72042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ファミリーライフ</a:t>
            </a:r>
            <a:r>
              <a:rPr lang="en-US" altLang="ja-JP" sz="2000" dirty="0">
                <a:solidFill>
                  <a:schemeClr val="bg1"/>
                </a:solidFill>
                <a:latin typeface="Meiryo UI" panose="020B0604030504040204" pitchFamily="34" charset="-128"/>
                <a:ea typeface="Meiryo UI" panose="020B0604030504040204" pitchFamily="34" charset="-128"/>
              </a:rPr>
              <a:t>6</a:t>
            </a:r>
            <a:r>
              <a:rPr lang="ja-JP" altLang="en-US" sz="2000" dirty="0">
                <a:solidFill>
                  <a:schemeClr val="bg1"/>
                </a:solidFill>
                <a:latin typeface="Meiryo UI" panose="020B0604030504040204" pitchFamily="34" charset="-128"/>
                <a:ea typeface="Meiryo UI" panose="020B0604030504040204" pitchFamily="34" charset="-128"/>
              </a:rPr>
              <a:t>点セット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・花王 キュキュット</a:t>
            </a:r>
            <a:r>
              <a:rPr lang="en-US" altLang="ja-JP" sz="900" dirty="0">
                <a:latin typeface="Meiryo UI" panose="020B0604030504040204" pitchFamily="34" charset="-128"/>
                <a:ea typeface="Meiryo UI" panose="020B0604030504040204" pitchFamily="34" charset="-128"/>
              </a:rPr>
              <a:t>240ml(</a:t>
            </a:r>
            <a:r>
              <a:rPr lang="ja-JP" altLang="en-US" sz="900" dirty="0">
                <a:latin typeface="Meiryo UI" panose="020B0604030504040204" pitchFamily="34" charset="-128"/>
                <a:ea typeface="Meiryo UI" panose="020B0604030504040204" pitchFamily="34" charset="-128"/>
              </a:rPr>
              <a:t>クリア除菌</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・花王 キュキュット</a:t>
            </a:r>
            <a:r>
              <a:rPr lang="en-US" altLang="ja-JP" sz="900" dirty="0">
                <a:latin typeface="Meiryo UI" panose="020B0604030504040204" pitchFamily="34" charset="-128"/>
                <a:ea typeface="Meiryo UI" panose="020B0604030504040204" pitchFamily="34" charset="-128"/>
              </a:rPr>
              <a:t>240ml(Natural Days+</a:t>
            </a:r>
            <a:r>
              <a:rPr lang="ja-JP" altLang="en-US" sz="900" dirty="0">
                <a:latin typeface="Meiryo UI" panose="020B0604030504040204" pitchFamily="34" charset="-128"/>
                <a:ea typeface="Meiryo UI" panose="020B0604030504040204" pitchFamily="34" charset="-128"/>
              </a:rPr>
              <a:t>除菌無香性</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・花王 ビオレ</a:t>
            </a:r>
            <a:r>
              <a:rPr lang="en-US" altLang="ja-JP" sz="900" dirty="0">
                <a:latin typeface="Meiryo UI" panose="020B0604030504040204" pitchFamily="34" charset="-128"/>
                <a:ea typeface="Meiryo UI" panose="020B0604030504040204" pitchFamily="34" charset="-128"/>
              </a:rPr>
              <a:t>u</a:t>
            </a:r>
            <a:r>
              <a:rPr lang="ja-JP" altLang="en-US" sz="900" dirty="0">
                <a:latin typeface="Meiryo UI" panose="020B0604030504040204" pitchFamily="34" charset="-128"/>
                <a:ea typeface="Meiryo UI" panose="020B0604030504040204" pitchFamily="34" charset="-128"/>
              </a:rPr>
              <a:t>除菌やわらかウェットシート</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アルコールタイプ</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・花王 バブ</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森の香り</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・ネットクリーナー</a:t>
            </a:r>
            <a:r>
              <a:rPr lang="en-US" altLang="ja-JP" sz="900" dirty="0">
                <a:latin typeface="Meiryo UI" panose="020B0604030504040204" pitchFamily="34" charset="-128"/>
                <a:ea typeface="Meiryo UI" panose="020B0604030504040204" pitchFamily="34" charset="-128"/>
              </a:rPr>
              <a:t>×2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食器用洗剤キュキュット</a:t>
            </a:r>
            <a:r>
              <a:rPr lang="en-US" altLang="ja-JP" sz="1600" dirty="0"/>
              <a:t>2</a:t>
            </a:r>
            <a:r>
              <a:rPr lang="ja-JP" altLang="en-US" sz="1600" dirty="0"/>
              <a:t>種類に加え、ビオレ</a:t>
            </a:r>
            <a:r>
              <a:rPr lang="en-US" altLang="ja-JP" sz="1600" dirty="0"/>
              <a:t>U</a:t>
            </a:r>
            <a:r>
              <a:rPr lang="ja-JP" altLang="en-US" sz="1600" dirty="0"/>
              <a:t>除菌やわらかウェットシート、入</a:t>
            </a:r>
            <a:r>
              <a:rPr lang="en-US" altLang="ja-JP" sz="1600" dirty="0"/>
              <a:t>y</a:t>
            </a:r>
            <a:r>
              <a:rPr lang="ja-JP" altLang="en-US" sz="1600" dirty="0"/>
              <a:t>ク剤なバブなど、花王製品を詰め合わせた日常生活に必要不可欠なアイテムの詰め合わせセットです。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0729B2A3-204C-9B78-BA15-7D2A278099BB}"/>
              </a:ext>
            </a:extLst>
          </p:cNvPr>
          <p:cNvPicPr>
            <a:picLocks noChangeAspect="1"/>
          </p:cNvPicPr>
          <p:nvPr/>
        </p:nvPicPr>
        <p:blipFill>
          <a:blip r:embed="rId5"/>
          <a:stretch>
            <a:fillRect/>
          </a:stretch>
        </p:blipFill>
        <p:spPr>
          <a:xfrm>
            <a:off x="724508" y="1359305"/>
            <a:ext cx="3642783" cy="3642783"/>
          </a:xfrm>
          <a:prstGeom prst="rect">
            <a:avLst/>
          </a:prstGeom>
        </p:spPr>
      </p:pic>
    </p:spTree>
    <p:extLst>
      <p:ext uri="{BB962C8B-B14F-4D97-AF65-F5344CB8AC3E}">
        <p14:creationId xmlns:p14="http://schemas.microsoft.com/office/powerpoint/2010/main" val="3326541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清潔な生活応援</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点セット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包装：持ち手付化粧箱入り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・花王 キュキュット</a:t>
            </a:r>
            <a:r>
              <a:rPr lang="en-US" altLang="ja-JP" sz="900" dirty="0">
                <a:latin typeface="Meiryo UI" panose="020B0604030504040204" pitchFamily="34" charset="-128"/>
                <a:ea typeface="Meiryo UI" panose="020B0604030504040204" pitchFamily="34" charset="-128"/>
              </a:rPr>
              <a:t>240ml(</a:t>
            </a:r>
            <a:r>
              <a:rPr lang="ja-JP" altLang="en-US" sz="900" dirty="0">
                <a:latin typeface="Meiryo UI" panose="020B0604030504040204" pitchFamily="34" charset="-128"/>
                <a:ea typeface="Meiryo UI" panose="020B0604030504040204" pitchFamily="34" charset="-128"/>
              </a:rPr>
              <a:t>クリア除菌</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・ライオン </a:t>
            </a:r>
            <a:r>
              <a:rPr lang="en-US" altLang="ja-JP" sz="900" dirty="0">
                <a:latin typeface="Meiryo UI" panose="020B0604030504040204" pitchFamily="34" charset="-128"/>
                <a:ea typeface="Meiryo UI" panose="020B0604030504040204" pitchFamily="34" charset="-128"/>
              </a:rPr>
              <a:t>NANOX one PRO(10g×2</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・ライオン リードクッキングペーパー小</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・リファイン アルコール除菌おでかけウェットティッシュ</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・ネットクリーナー</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花王の食器用洗剤キュキュット、ライオンの洗濯用洗剤ナノックスワンプロとリードクッキングペーパー、リファインのアルコール除菌ウェットシート、そしてネットクリーナーの便利な</a:t>
            </a:r>
            <a:r>
              <a:rPr lang="en-US" altLang="ja-JP" sz="1600" dirty="0"/>
              <a:t>5</a:t>
            </a:r>
            <a:r>
              <a:rPr lang="ja-JP" altLang="en-US" sz="1600" dirty="0"/>
              <a:t>点セット。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E98FCFD5-2569-4FE2-8D62-5442A987599C}"/>
              </a:ext>
            </a:extLst>
          </p:cNvPr>
          <p:cNvPicPr>
            <a:picLocks noChangeAspect="1"/>
          </p:cNvPicPr>
          <p:nvPr/>
        </p:nvPicPr>
        <p:blipFill>
          <a:blip r:embed="rId5"/>
          <a:stretch>
            <a:fillRect/>
          </a:stretch>
        </p:blipFill>
        <p:spPr>
          <a:xfrm>
            <a:off x="801678" y="1462904"/>
            <a:ext cx="3455670" cy="3455670"/>
          </a:xfrm>
          <a:prstGeom prst="rect">
            <a:avLst/>
          </a:prstGeom>
        </p:spPr>
      </p:pic>
    </p:spTree>
    <p:extLst>
      <p:ext uri="{BB962C8B-B14F-4D97-AF65-F5344CB8AC3E}">
        <p14:creationId xmlns:p14="http://schemas.microsoft.com/office/powerpoint/2010/main" val="583905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リバーシブルはっ水バッグ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300×360×220mm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リバーシブルでトートバッグにも収納ボックスにもなるマルチバッグです。トートバッグの時は外側、収納ボックスの時は内側が撥水仕様となっているため、使い勝手は非常に良いアイテムです。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E1B8AB92-4B40-9561-A232-6580B7E7219B}"/>
              </a:ext>
            </a:extLst>
          </p:cNvPr>
          <p:cNvPicPr>
            <a:picLocks noChangeAspect="1"/>
          </p:cNvPicPr>
          <p:nvPr/>
        </p:nvPicPr>
        <p:blipFill>
          <a:blip r:embed="rId5"/>
          <a:stretch>
            <a:fillRect/>
          </a:stretch>
        </p:blipFill>
        <p:spPr>
          <a:xfrm>
            <a:off x="691942" y="1348554"/>
            <a:ext cx="3673106" cy="3673106"/>
          </a:xfrm>
          <a:prstGeom prst="rect">
            <a:avLst/>
          </a:prstGeom>
        </p:spPr>
      </p:pic>
    </p:spTree>
    <p:extLst>
      <p:ext uri="{BB962C8B-B14F-4D97-AF65-F5344CB8AC3E}">
        <p14:creationId xmlns:p14="http://schemas.microsoft.com/office/powerpoint/2010/main" val="377400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クルリト デイリーバッグ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カラー展開：ネイビー、チャコールブラック、グレー、ミントブルー、セージグリーン、スモークピンク</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290×360(</a:t>
            </a:r>
            <a:r>
              <a:rPr lang="ja-JP" altLang="en-US" sz="900" dirty="0">
                <a:latin typeface="Meiryo UI" panose="020B0604030504040204" pitchFamily="34" charset="-128"/>
                <a:ea typeface="Meiryo UI" panose="020B0604030504040204" pitchFamily="34" charset="-128"/>
              </a:rPr>
              <a:t>持ち手を含む</a:t>
            </a:r>
            <a:r>
              <a:rPr lang="en-US" altLang="ja-JP" sz="900" dirty="0">
                <a:latin typeface="Meiryo UI" panose="020B0604030504040204" pitchFamily="34" charset="-128"/>
                <a:ea typeface="Meiryo UI" panose="020B0604030504040204" pitchFamily="34" charset="-128"/>
              </a:rPr>
              <a:t>540)(mm)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60×180(mm)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14L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老若男女問わず使える、くすみカラーがおしゃれなデイリーバッグ。くるりと丸めれば手のひらサイズにまとまり、大容量で底が広がりお弁当の持ち運びにも便利。販促用のエコバッグに最適です。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EEC5F0E-E30B-25C7-488E-DA279A6F2E22}"/>
              </a:ext>
            </a:extLst>
          </p:cNvPr>
          <p:cNvPicPr>
            <a:picLocks noChangeAspect="1"/>
          </p:cNvPicPr>
          <p:nvPr/>
        </p:nvPicPr>
        <p:blipFill>
          <a:blip r:embed="rId5"/>
          <a:stretch>
            <a:fillRect/>
          </a:stretch>
        </p:blipFill>
        <p:spPr>
          <a:xfrm>
            <a:off x="734956" y="1378022"/>
            <a:ext cx="3560089" cy="3560089"/>
          </a:xfrm>
          <a:prstGeom prst="rect">
            <a:avLst/>
          </a:prstGeom>
        </p:spPr>
      </p:pic>
    </p:spTree>
    <p:extLst>
      <p:ext uri="{BB962C8B-B14F-4D97-AF65-F5344CB8AC3E}">
        <p14:creationId xmlns:p14="http://schemas.microsoft.com/office/powerpoint/2010/main" val="573572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書いて消せるフードコンテナ </a:t>
            </a:r>
            <a:r>
              <a:rPr lang="en-US" altLang="ja-JP" sz="2000" dirty="0">
                <a:solidFill>
                  <a:schemeClr val="bg1"/>
                </a:solidFill>
                <a:latin typeface="Meiryo UI" panose="020B0604030504040204" pitchFamily="34" charset="-128"/>
                <a:ea typeface="Meiryo UI" panose="020B0604030504040204" pitchFamily="34" charset="-128"/>
              </a:rPr>
              <a:t>400ml 2</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カラー展開：チョコミルク、ミントレモン、ピーチオレンジ</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124×53×124(mm)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400ml</a:t>
            </a:r>
          </a:p>
          <a:p>
            <a:r>
              <a:rPr lang="ja-JP" altLang="en-US" sz="900" dirty="0">
                <a:latin typeface="Meiryo UI" panose="020B0604030504040204" pitchFamily="34" charset="-128"/>
                <a:ea typeface="Meiryo UI" panose="020B0604030504040204" pitchFamily="34" charset="-128"/>
              </a:rPr>
              <a:t>包装：紙帯、</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油性ボールペンで蓋に書き込みができる容量</a:t>
            </a:r>
            <a:r>
              <a:rPr lang="en-US" altLang="ja-JP" sz="1600" dirty="0"/>
              <a:t>400ml</a:t>
            </a:r>
            <a:r>
              <a:rPr lang="ja-JP" altLang="en-US" sz="1600" dirty="0"/>
              <a:t>のフードコンテナ。中身の食品の消費期限を記載して管理すれば、フードロス削減に繋がります。洗剤で簡単に洗い流せて何度も書き込めます。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1890948B-01B1-C7F8-9B54-5ECCF89CB6F7}"/>
              </a:ext>
            </a:extLst>
          </p:cNvPr>
          <p:cNvPicPr>
            <a:picLocks noChangeAspect="1"/>
          </p:cNvPicPr>
          <p:nvPr/>
        </p:nvPicPr>
        <p:blipFill>
          <a:blip r:embed="rId5"/>
          <a:stretch>
            <a:fillRect/>
          </a:stretch>
        </p:blipFill>
        <p:spPr>
          <a:xfrm>
            <a:off x="670815" y="1357150"/>
            <a:ext cx="3672606" cy="3672606"/>
          </a:xfrm>
          <a:prstGeom prst="rect">
            <a:avLst/>
          </a:prstGeom>
        </p:spPr>
      </p:pic>
    </p:spTree>
    <p:extLst>
      <p:ext uri="{BB962C8B-B14F-4D97-AF65-F5344CB8AC3E}">
        <p14:creationId xmlns:p14="http://schemas.microsoft.com/office/powerpoint/2010/main" val="3625784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バッグ付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270×170×80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25×260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オフィスから家庭内、そしてアウトドアシーンまで幅広く利用でき、肌触りも良い上質なブランケットを専用バッグ付きのセットにしたアイテムです。ブランケットにもバッグにも名入れが可能！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23C276E3-98B8-8D4F-AC9F-9B0BBCEB7D85}"/>
              </a:ext>
            </a:extLst>
          </p:cNvPr>
          <p:cNvPicPr>
            <a:picLocks noChangeAspect="1"/>
          </p:cNvPicPr>
          <p:nvPr/>
        </p:nvPicPr>
        <p:blipFill>
          <a:blip r:embed="rId5"/>
          <a:stretch>
            <a:fillRect/>
          </a:stretch>
        </p:blipFill>
        <p:spPr>
          <a:xfrm>
            <a:off x="681812" y="1422052"/>
            <a:ext cx="3734602" cy="3570973"/>
          </a:xfrm>
          <a:prstGeom prst="rect">
            <a:avLst/>
          </a:prstGeom>
        </p:spPr>
      </p:pic>
    </p:spTree>
    <p:extLst>
      <p:ext uri="{BB962C8B-B14F-4D97-AF65-F5344CB8AC3E}">
        <p14:creationId xmlns:p14="http://schemas.microsoft.com/office/powerpoint/2010/main" val="4111780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ピクニック保冷温バッグ</a:t>
            </a:r>
            <a:r>
              <a:rPr lang="en-US" altLang="ja-JP" sz="2000" dirty="0">
                <a:solidFill>
                  <a:schemeClr val="bg1"/>
                </a:solidFill>
                <a:latin typeface="Meiryo UI" panose="020B0604030504040204" pitchFamily="34" charset="-128"/>
                <a:ea typeface="Meiryo UI" panose="020B0604030504040204" pitchFamily="34" charset="-128"/>
              </a:rPr>
              <a:t>1</a:t>
            </a:r>
            <a:r>
              <a:rPr lang="ja-JP" altLang="en-US" sz="2000" dirty="0">
                <a:solidFill>
                  <a:schemeClr val="bg1"/>
                </a:solidFill>
                <a:latin typeface="Meiryo UI" panose="020B0604030504040204" pitchFamily="34" charset="-128"/>
                <a:ea typeface="Meiryo UI" panose="020B0604030504040204" pitchFamily="34" charset="-128"/>
              </a:rPr>
              <a:t>個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プリント色数：</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アルミ蒸着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・亜鉛合金・ナイロン・ポリアセタール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30×23×31cm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400g</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保冷温効果の高いアルミ蒸着フィルム仕様で、暑い真夏のお買い物やアウトドアシーンに非常に便利なバッグです。</a:t>
            </a:r>
            <a:r>
              <a:rPr lang="en-US" altLang="ja-JP" sz="1600" dirty="0"/>
              <a:t>2L</a:t>
            </a:r>
            <a:r>
              <a:rPr lang="ja-JP" altLang="en-US" sz="1600" dirty="0"/>
              <a:t>ペットボトルが</a:t>
            </a:r>
            <a:r>
              <a:rPr lang="en-US" altLang="ja-JP" sz="1600" dirty="0"/>
              <a:t>6</a:t>
            </a:r>
            <a:r>
              <a:rPr lang="ja-JP" altLang="en-US" sz="1600" dirty="0"/>
              <a:t>本入る大容量サイズなため使い勝手も抜群です！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981203D-C7AA-0AC5-AC19-0F13E2310463}"/>
              </a:ext>
            </a:extLst>
          </p:cNvPr>
          <p:cNvPicPr>
            <a:picLocks noChangeAspect="1"/>
          </p:cNvPicPr>
          <p:nvPr/>
        </p:nvPicPr>
        <p:blipFill>
          <a:blip r:embed="rId5"/>
          <a:stretch>
            <a:fillRect/>
          </a:stretch>
        </p:blipFill>
        <p:spPr>
          <a:xfrm>
            <a:off x="635643" y="1226481"/>
            <a:ext cx="3823667" cy="3823667"/>
          </a:xfrm>
          <a:prstGeom prst="rect">
            <a:avLst/>
          </a:prstGeom>
        </p:spPr>
      </p:pic>
    </p:spTree>
    <p:extLst>
      <p:ext uri="{BB962C8B-B14F-4D97-AF65-F5344CB8AC3E}">
        <p14:creationId xmlns:p14="http://schemas.microsoft.com/office/powerpoint/2010/main" val="3108749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カチオン染めミニブランケット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680×500(mm) </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200×320(mm)</a:t>
            </a:r>
          </a:p>
          <a:p>
            <a:r>
              <a:rPr lang="ja-JP" altLang="en-US" sz="900" dirty="0">
                <a:latin typeface="Meiryo UI" panose="020B0604030504040204" pitchFamily="34" charset="-128"/>
                <a:ea typeface="Meiryo UI" panose="020B0604030504040204" pitchFamily="34" charset="-128"/>
              </a:rPr>
              <a:t>包装 ：</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染色工程における</a:t>
            </a:r>
            <a:r>
              <a:rPr lang="en-US" altLang="ja-JP" sz="1600" dirty="0"/>
              <a:t>CO2</a:t>
            </a:r>
            <a:r>
              <a:rPr lang="ja-JP" altLang="en-US" sz="1600" dirty="0"/>
              <a:t>排出量が少なくエネルギー消費量も少ないため、地球環境に優しいカチオン染めで作られたミニブランケットです。</a:t>
            </a:r>
            <a:r>
              <a:rPr lang="en-US" altLang="ja-JP" sz="1600" dirty="0"/>
              <a:t>3</a:t>
            </a:r>
            <a:r>
              <a:rPr lang="ja-JP" altLang="en-US" sz="1600" dirty="0"/>
              <a:t>色のカラーバリエーションから選択可能。</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28A0FC1-E566-0B21-B5EC-7FC8796D1D33}"/>
              </a:ext>
            </a:extLst>
          </p:cNvPr>
          <p:cNvPicPr>
            <a:picLocks noChangeAspect="1"/>
          </p:cNvPicPr>
          <p:nvPr/>
        </p:nvPicPr>
        <p:blipFill>
          <a:blip r:embed="rId5"/>
          <a:stretch>
            <a:fillRect/>
          </a:stretch>
        </p:blipFill>
        <p:spPr>
          <a:xfrm>
            <a:off x="705542" y="1446427"/>
            <a:ext cx="3560089" cy="3560089"/>
          </a:xfrm>
          <a:prstGeom prst="rect">
            <a:avLst/>
          </a:prstGeom>
        </p:spPr>
      </p:pic>
    </p:spTree>
    <p:extLst>
      <p:ext uri="{BB962C8B-B14F-4D97-AF65-F5344CB8AC3E}">
        <p14:creationId xmlns:p14="http://schemas.microsoft.com/office/powerpoint/2010/main" val="439677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テントクロス抗菌レジカゴトート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550×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380×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260mm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スーパーのレジカゴにぴったりサイズでお買い物に便利なトートです。耐久性に優れたテントクロスを使用している上に、衛生的な抗菌仕様。四色展開からお選びいただけます。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BC223AE-56CC-0455-7CDF-E37BA6278DC8}"/>
              </a:ext>
            </a:extLst>
          </p:cNvPr>
          <p:cNvPicPr>
            <a:picLocks noChangeAspect="1"/>
          </p:cNvPicPr>
          <p:nvPr/>
        </p:nvPicPr>
        <p:blipFill>
          <a:blip r:embed="rId5"/>
          <a:stretch>
            <a:fillRect/>
          </a:stretch>
        </p:blipFill>
        <p:spPr>
          <a:xfrm>
            <a:off x="632676" y="1396296"/>
            <a:ext cx="3604260" cy="3604260"/>
          </a:xfrm>
          <a:prstGeom prst="rect">
            <a:avLst/>
          </a:prstGeom>
        </p:spPr>
      </p:pic>
    </p:spTree>
    <p:extLst>
      <p:ext uri="{BB962C8B-B14F-4D97-AF65-F5344CB8AC3E}">
        <p14:creationId xmlns:p14="http://schemas.microsoft.com/office/powerpoint/2010/main" val="4207524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ホームガーデン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65φ×100</a:t>
            </a:r>
            <a:r>
              <a:rPr lang="ja-JP" altLang="en-US" sz="900" dirty="0">
                <a:latin typeface="Meiryo UI" panose="020B0604030504040204" pitchFamily="34" charset="-128"/>
                <a:ea typeface="Meiryo UI" panose="020B0604030504040204" pitchFamily="34" charset="-128"/>
              </a:rPr>
              <a:t>Ｈ</a:t>
            </a:r>
            <a:r>
              <a:rPr lang="en-US"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付属品：種、土、説明書、外に木製スプーン付き</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入れ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オシャレな缶詰め栽培キット。蓋を開けてお湯を注ぐと土が膨らみ、冷めたら種をまいて栽培スタート！プランツマーカーになるスプーンもセットで、ラベルはオリジナルプリント対応です。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3059735-AE3A-6D09-F11E-543CC1AF2377}"/>
              </a:ext>
            </a:extLst>
          </p:cNvPr>
          <p:cNvPicPr>
            <a:picLocks noChangeAspect="1"/>
          </p:cNvPicPr>
          <p:nvPr/>
        </p:nvPicPr>
        <p:blipFill>
          <a:blip r:embed="rId5"/>
          <a:stretch>
            <a:fillRect/>
          </a:stretch>
        </p:blipFill>
        <p:spPr>
          <a:xfrm>
            <a:off x="699277" y="1344616"/>
            <a:ext cx="3644144" cy="3644144"/>
          </a:xfrm>
          <a:prstGeom prst="rect">
            <a:avLst/>
          </a:prstGeom>
        </p:spPr>
      </p:pic>
    </p:spTree>
    <p:extLst>
      <p:ext uri="{BB962C8B-B14F-4D97-AF65-F5344CB8AC3E}">
        <p14:creationId xmlns:p14="http://schemas.microsoft.com/office/powerpoint/2010/main" val="2312534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70×70×35mm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/85×80×45mm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4</a:t>
            </a:r>
            <a:r>
              <a:rPr lang="zh-TW" altLang="en-US" sz="900" b="0" i="0" dirty="0">
                <a:solidFill>
                  <a:srgbClr val="333333"/>
                </a:solidFill>
                <a:effectLst/>
                <a:latin typeface="-apple-system"/>
              </a:rPr>
              <a:t>電池</a:t>
            </a:r>
            <a:r>
              <a:rPr lang="en-US" altLang="zh-TW" sz="900" b="0" i="0" dirty="0">
                <a:solidFill>
                  <a:srgbClr val="333333"/>
                </a:solidFill>
                <a:effectLst/>
                <a:latin typeface="-apple-system"/>
              </a:rPr>
              <a:t>2</a:t>
            </a:r>
            <a:r>
              <a:rPr lang="zh-TW" altLang="en-US" sz="900" b="0" i="0">
                <a:solidFill>
                  <a:srgbClr val="333333"/>
                </a:solidFill>
                <a:effectLst/>
                <a:latin typeface="-apple-system"/>
              </a:rPr>
              <a:t>本別売</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コロッと転がして向きを変えると時計やカレンダー、アラーム、気温等を表示する便利なデジタル時計です。カラーバリエーションはホワイトとブラックの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色。オリジナル名入れ可能です。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47555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ポケッタブルレジカゴトート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592350"/>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本体／約</a:t>
            </a:r>
            <a:r>
              <a:rPr lang="en-US" altLang="ja-JP" sz="900" dirty="0">
                <a:latin typeface="Meiryo UI" panose="020B0604030504040204" pitchFamily="34" charset="-128"/>
                <a:ea typeface="Meiryo UI" panose="020B0604030504040204" pitchFamily="34" charset="-128"/>
              </a:rPr>
              <a:t>W360×H260×D230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W35×H530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20L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48540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369985"/>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軽くて持ち運びしやすいポケッタブル仕様のレジカゴトートバッグ。巾着サイド部分に切れ目が入っているので、大き目のレジカゴにも設置できて、カゴに入れた荷物を詰め替えなしで持ち運べます。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4422789E-32BB-6A32-D822-93933F3602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422" y="1507794"/>
            <a:ext cx="3817096" cy="3817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374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E59401B0-DBFD-7B47-B666-E4ECC908E170}"/>
              </a:ext>
            </a:extLst>
          </p:cNvPr>
          <p:cNvPicPr>
            <a:picLocks noChangeAspect="1"/>
          </p:cNvPicPr>
          <p:nvPr/>
        </p:nvPicPr>
        <p:blipFill>
          <a:blip r:embed="rId3"/>
          <a:stretch>
            <a:fillRect/>
          </a:stretch>
        </p:blipFill>
        <p:spPr>
          <a:xfrm>
            <a:off x="777566" y="1350187"/>
            <a:ext cx="3448188" cy="3761659"/>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キャンバススクエア保冷トート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370×370×170mm､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30×580mm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23L</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ナチュラルな雰囲気で人気も高いキャンバス素材を使用し、内側には保冷性を持たせた</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サイズのスクエアトートです。アウトドアイベントなどのノベルティグッズとしてもおすすめです。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161798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不織布保冷レジカゴトート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材：不織布</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440×290×190mm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30×640mm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20L</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考：レッド・ディープブルー・ナイトブラック・フロスティブルー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軽量で耐久性にも優れた不織布素材の内側に保冷効果を持たせた、レジャー用などに大変おすすめのレジカゴトートです。カラー展開もありますので名入れデザインに合わせてお選び下さい。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CEDA8A3C-2EB8-BE46-9959-3D5897C390E7}"/>
              </a:ext>
            </a:extLst>
          </p:cNvPr>
          <p:cNvPicPr>
            <a:picLocks noChangeAspect="1"/>
          </p:cNvPicPr>
          <p:nvPr/>
        </p:nvPicPr>
        <p:blipFill>
          <a:blip r:embed="rId5"/>
          <a:stretch>
            <a:fillRect/>
          </a:stretch>
        </p:blipFill>
        <p:spPr>
          <a:xfrm>
            <a:off x="530908" y="1470091"/>
            <a:ext cx="3885505" cy="3501957"/>
          </a:xfrm>
          <a:prstGeom prst="rect">
            <a:avLst/>
          </a:prstGeom>
        </p:spPr>
      </p:pic>
    </p:spTree>
    <p:extLst>
      <p:ext uri="{BB962C8B-B14F-4D97-AF65-F5344CB8AC3E}">
        <p14:creationId xmlns:p14="http://schemas.microsoft.com/office/powerpoint/2010/main" val="1327128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コンパクトカーサンシェード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800×1500mm</a:t>
            </a:r>
          </a:p>
          <a:p>
            <a:r>
              <a:rPr lang="ja-JP" altLang="en-US" sz="900" dirty="0">
                <a:latin typeface="Meiryo UI" panose="020B0604030504040204" pitchFamily="34" charset="-128"/>
                <a:ea typeface="Meiryo UI" panose="020B0604030504040204" pitchFamily="34" charset="-128"/>
              </a:rPr>
              <a:t>包装：ポリ入</a:t>
            </a:r>
          </a:p>
          <a:p>
            <a:r>
              <a:rPr lang="ja-JP" altLang="en-US" sz="900" dirty="0">
                <a:latin typeface="Meiryo UI" panose="020B0604030504040204" pitchFamily="34" charset="-128"/>
                <a:ea typeface="Meiryo UI" panose="020B0604030504040204" pitchFamily="34" charset="-128"/>
              </a:rPr>
              <a:t>備考：収納ｻｲｽﾞ／</a:t>
            </a:r>
            <a:r>
              <a:rPr lang="en-US" altLang="ja-JP" sz="900" dirty="0">
                <a:latin typeface="Meiryo UI" panose="020B0604030504040204" pitchFamily="34" charset="-128"/>
                <a:ea typeface="Meiryo UI" panose="020B0604030504040204" pitchFamily="34" charset="-128"/>
              </a:rPr>
              <a:t>280×260mm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真夏の屋外に車を駐車しなければならない方には非常におすすめなカーサンシェードです。取り付けは吸盤で簡単な上、コンパクトに収納できるため使い勝手は抜群！販促用にもおすすめ。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A00AEFD-D85E-4EA5-FFCB-CC3042C779B4}"/>
              </a:ext>
            </a:extLst>
          </p:cNvPr>
          <p:cNvPicPr>
            <a:picLocks noChangeAspect="1"/>
          </p:cNvPicPr>
          <p:nvPr/>
        </p:nvPicPr>
        <p:blipFill>
          <a:blip r:embed="rId5"/>
          <a:stretch>
            <a:fillRect/>
          </a:stretch>
        </p:blipFill>
        <p:spPr>
          <a:xfrm>
            <a:off x="728672" y="1402127"/>
            <a:ext cx="3729990" cy="3729990"/>
          </a:xfrm>
          <a:prstGeom prst="rect">
            <a:avLst/>
          </a:prstGeom>
        </p:spPr>
      </p:pic>
    </p:spTree>
    <p:extLst>
      <p:ext uri="{BB962C8B-B14F-4D97-AF65-F5344CB8AC3E}">
        <p14:creationId xmlns:p14="http://schemas.microsoft.com/office/powerpoint/2010/main" val="932650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4 in 1USB</a:t>
            </a:r>
            <a:r>
              <a:rPr lang="ja-JP" altLang="en-US" sz="2000" dirty="0">
                <a:solidFill>
                  <a:schemeClr val="bg1"/>
                </a:solidFill>
                <a:latin typeface="Meiryo UI" panose="020B0604030504040204" pitchFamily="34" charset="-128"/>
                <a:ea typeface="Meiryo UI" panose="020B0604030504040204" pitchFamily="34" charset="-128"/>
              </a:rPr>
              <a:t>ハブ</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素材：アルミニウム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17×203×7mm</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128×65×16mm</a:t>
            </a:r>
            <a:r>
              <a:rPr lang="ja-JP" altLang="en-US"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4</a:t>
            </a:r>
            <a:r>
              <a:rPr lang="ja-JP" altLang="en-US" sz="1600" dirty="0"/>
              <a:t>つの</a:t>
            </a:r>
            <a:r>
              <a:rPr lang="en-US" altLang="ja-JP" sz="1600" dirty="0"/>
              <a:t>USB</a:t>
            </a:r>
            <a:r>
              <a:rPr lang="ja-JP" altLang="en-US" sz="1600" dirty="0"/>
              <a:t>デバイスを同時に使うことができるハブ。シンプルですっきりとしたスタイリッシュなアルミボディで見た目にもオシャレ。特典用や景品用などにもおすすめです。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3A64142-C788-05E9-060F-650D6877E16A}"/>
              </a:ext>
            </a:extLst>
          </p:cNvPr>
          <p:cNvPicPr>
            <a:picLocks noChangeAspect="1"/>
          </p:cNvPicPr>
          <p:nvPr/>
        </p:nvPicPr>
        <p:blipFill>
          <a:blip r:embed="rId5"/>
          <a:stretch>
            <a:fillRect/>
          </a:stretch>
        </p:blipFill>
        <p:spPr>
          <a:xfrm>
            <a:off x="692199" y="1346909"/>
            <a:ext cx="3640511" cy="3640511"/>
          </a:xfrm>
          <a:prstGeom prst="rect">
            <a:avLst/>
          </a:prstGeom>
        </p:spPr>
      </p:pic>
    </p:spTree>
    <p:extLst>
      <p:ext uri="{BB962C8B-B14F-4D97-AF65-F5344CB8AC3E}">
        <p14:creationId xmlns:p14="http://schemas.microsoft.com/office/powerpoint/2010/main" val="2560956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いつもみまもる・ポータブル防災</a:t>
            </a:r>
            <a:r>
              <a:rPr lang="en-US" altLang="ja-JP" sz="2000" dirty="0">
                <a:solidFill>
                  <a:schemeClr val="bg1"/>
                </a:solidFill>
                <a:latin typeface="Meiryo UI" panose="020B0604030504040204" pitchFamily="34" charset="-128"/>
                <a:ea typeface="Meiryo UI" panose="020B0604030504040204" pitchFamily="34" charset="-128"/>
              </a:rPr>
              <a:t>11</a:t>
            </a:r>
            <a:r>
              <a:rPr lang="ja-JP" altLang="en-US" sz="2000" dirty="0">
                <a:solidFill>
                  <a:schemeClr val="bg1"/>
                </a:solidFill>
                <a:latin typeface="Meiryo UI" panose="020B0604030504040204" pitchFamily="34" charset="-128"/>
                <a:ea typeface="Meiryo UI" panose="020B0604030504040204" pitchFamily="34" charset="-128"/>
              </a:rPr>
              <a:t>点セット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サイズ：持出し巾着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220×170mm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持出し巾着、緊急簡易トイレ、アルミブランケット、水に流せるペーパー、ウェットティッシュ、綿棒、ワンタッチホータイ、ばんそうこう、ミニカイロ、</a:t>
            </a:r>
            <a:r>
              <a:rPr lang="en-US" altLang="ja-JP" sz="900" dirty="0">
                <a:latin typeface="Meiryo UI" panose="020B0604030504040204" pitchFamily="34" charset="-128"/>
                <a:ea typeface="Meiryo UI" panose="020B0604030504040204" pitchFamily="34" charset="-128"/>
              </a:rPr>
              <a:t>3D</a:t>
            </a:r>
            <a:r>
              <a:rPr lang="ja-JP" altLang="en-US" sz="900" dirty="0">
                <a:latin typeface="Meiryo UI" panose="020B0604030504040204" pitchFamily="34" charset="-128"/>
                <a:ea typeface="Meiryo UI" panose="020B0604030504040204" pitchFamily="34" charset="-128"/>
              </a:rPr>
              <a:t>マスク、ホイッスル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商品のセット内容、パッケージのデザインが変更になる場合がございます。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緊急簡易トイレやアルミブランケット、ミニカイロなど、いざという時にあると助けるアイテムが</a:t>
            </a:r>
            <a:r>
              <a:rPr lang="en-US" altLang="ja-JP" sz="1600" dirty="0"/>
              <a:t>11</a:t>
            </a:r>
            <a:r>
              <a:rPr lang="ja-JP" altLang="en-US" sz="1600" dirty="0"/>
              <a:t>点詰め合わされた緊急避難用のセット。防災イベントのノベルティ用や特典用などにおすすめ。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61F5475D-CF60-1D27-2016-A169C4265FAF}"/>
              </a:ext>
            </a:extLst>
          </p:cNvPr>
          <p:cNvPicPr>
            <a:picLocks noChangeAspect="1"/>
          </p:cNvPicPr>
          <p:nvPr/>
        </p:nvPicPr>
        <p:blipFill>
          <a:blip r:embed="rId5"/>
          <a:stretch>
            <a:fillRect/>
          </a:stretch>
        </p:blipFill>
        <p:spPr>
          <a:xfrm>
            <a:off x="680266" y="1396801"/>
            <a:ext cx="3590620" cy="3590620"/>
          </a:xfrm>
          <a:prstGeom prst="rect">
            <a:avLst/>
          </a:prstGeom>
        </p:spPr>
      </p:pic>
    </p:spTree>
    <p:extLst>
      <p:ext uri="{BB962C8B-B14F-4D97-AF65-F5344CB8AC3E}">
        <p14:creationId xmlns:p14="http://schemas.microsoft.com/office/powerpoint/2010/main" val="212722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モバイルウォータープルーフポーチ </a:t>
            </a:r>
            <a:r>
              <a:rPr lang="en-US" altLang="ja-JP" sz="2000" dirty="0">
                <a:solidFill>
                  <a:schemeClr val="bg1"/>
                </a:solidFill>
                <a:latin typeface="Meiryo UI" panose="020B0604030504040204" pitchFamily="34" charset="-128"/>
                <a:ea typeface="Meiryo UI" panose="020B0604030504040204" pitchFamily="34" charset="-128"/>
              </a:rPr>
              <a:t>6.7</a:t>
            </a:r>
            <a:r>
              <a:rPr lang="ja-JP" altLang="en-US" sz="2000" dirty="0">
                <a:solidFill>
                  <a:schemeClr val="bg1"/>
                </a:solidFill>
                <a:latin typeface="Meiryo UI" panose="020B0604030504040204" pitchFamily="34" charset="-128"/>
                <a:ea typeface="Meiryo UI" panose="020B0604030504040204" pitchFamily="34" charset="-128"/>
              </a:rPr>
              <a:t>インチ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029756"/>
            <a:ext cx="4140913" cy="1341009"/>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PVC </a:t>
            </a:r>
            <a:r>
              <a:rPr lang="ja-JP" altLang="en-US" sz="900" b="0" i="0" dirty="0">
                <a:solidFill>
                  <a:srgbClr val="333333"/>
                </a:solidFill>
                <a:effectLst/>
                <a:latin typeface="-apple-system"/>
              </a:rPr>
              <a:t>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a:t>
            </a:r>
            <a:r>
              <a:rPr lang="en-US" altLang="ja-JP" sz="900" b="0" i="0" dirty="0">
                <a:solidFill>
                  <a:srgbClr val="333333"/>
                </a:solidFill>
                <a:effectLst/>
                <a:latin typeface="-apple-system"/>
              </a:rPr>
              <a:t>/120×215×17(mm)</a:t>
            </a:r>
            <a:r>
              <a:rPr lang="ja-JP" altLang="en-US" sz="900" b="0" i="0" dirty="0">
                <a:solidFill>
                  <a:srgbClr val="333333"/>
                </a:solidFill>
                <a:effectLst/>
                <a:latin typeface="-apple-system"/>
              </a:rPr>
              <a:t>、ネックストラップ</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全長約</a:t>
            </a:r>
            <a:r>
              <a:rPr lang="en-US" altLang="ja-JP" sz="900" b="0" i="0" dirty="0">
                <a:solidFill>
                  <a:srgbClr val="333333"/>
                </a:solidFill>
                <a:effectLst/>
                <a:latin typeface="-apple-system"/>
              </a:rPr>
              <a:t>890(mm)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防水等級</a:t>
            </a:r>
            <a:r>
              <a:rPr lang="en-US" altLang="ja-JP" sz="900" b="0" i="0" dirty="0">
                <a:solidFill>
                  <a:srgbClr val="333333"/>
                </a:solidFill>
                <a:effectLst/>
                <a:latin typeface="-apple-system"/>
              </a:rPr>
              <a:t>IPX8</a:t>
            </a:r>
            <a:r>
              <a:rPr lang="ja-JP" altLang="en-US" sz="900" b="0" i="0" dirty="0">
                <a:solidFill>
                  <a:srgbClr val="333333"/>
                </a:solidFill>
                <a:effectLst/>
                <a:latin typeface="-apple-system"/>
              </a:rPr>
              <a:t>取得</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水深</a:t>
            </a:r>
            <a:r>
              <a:rPr lang="en-US" altLang="ja-JP" sz="900" b="0" i="0" dirty="0">
                <a:solidFill>
                  <a:srgbClr val="333333"/>
                </a:solidFill>
                <a:effectLst/>
                <a:latin typeface="-apple-system"/>
              </a:rPr>
              <a:t>2m</a:t>
            </a:r>
            <a:r>
              <a:rPr lang="ja-JP" altLang="en-US" sz="900" b="0" i="0" dirty="0">
                <a:solidFill>
                  <a:srgbClr val="333333"/>
                </a:solidFill>
                <a:effectLst/>
                <a:latin typeface="-apple-system"/>
              </a:rPr>
              <a:t>へ</a:t>
            </a:r>
            <a:r>
              <a:rPr lang="en-US" altLang="ja-JP" sz="900" b="0" i="0" dirty="0">
                <a:solidFill>
                  <a:srgbClr val="333333"/>
                </a:solidFill>
                <a:effectLst/>
                <a:latin typeface="-apple-system"/>
              </a:rPr>
              <a:t>1</a:t>
            </a:r>
            <a:r>
              <a:rPr lang="ja-JP" altLang="en-US" sz="900" b="0" i="0" dirty="0">
                <a:solidFill>
                  <a:srgbClr val="333333"/>
                </a:solidFill>
                <a:effectLst/>
                <a:latin typeface="-apple-system"/>
              </a:rPr>
              <a:t>時間水没させても内部に浸水が無い</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防水性能を有します。</a:t>
            </a:r>
            <a:r>
              <a:rPr lang="en-US" altLang="ja-JP" sz="900" b="0" i="0" dirty="0">
                <a:solidFill>
                  <a:srgbClr val="333333"/>
                </a:solidFill>
                <a:effectLst/>
                <a:latin typeface="-apple-system"/>
              </a:rPr>
              <a:t>)</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台紙面</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、ストラップ付</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HDPE</a:t>
            </a:r>
            <a:r>
              <a:rPr lang="ja-JP" altLang="en-US" sz="900" b="0" i="0" dirty="0">
                <a:solidFill>
                  <a:srgbClr val="333333"/>
                </a:solidFill>
                <a:effectLst/>
                <a:latin typeface="-apple-system"/>
              </a:rPr>
              <a:t>袋、台紙</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安全パーツ付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ストラップ</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、参考収納寸法</a:t>
            </a:r>
            <a:r>
              <a:rPr lang="en-US" altLang="ja-JP" sz="900" b="0" i="0" dirty="0">
                <a:solidFill>
                  <a:srgbClr val="333333"/>
                </a:solidFill>
                <a:effectLst/>
                <a:latin typeface="-apple-system"/>
              </a:rPr>
              <a:t>/79×162×8(mm)※</a:t>
            </a:r>
            <a:r>
              <a:rPr lang="ja-JP" altLang="en-US" sz="900" b="0" i="0" dirty="0">
                <a:solidFill>
                  <a:srgbClr val="333333"/>
                </a:solidFill>
                <a:effectLst/>
                <a:latin typeface="-apple-system"/>
              </a:rPr>
              <a:t>参</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考値のため、寸法内でも形状によっては収納できない場合がござ</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います。</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92280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0739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6.7</a:t>
            </a:r>
            <a:r>
              <a:rPr lang="ja-JP" altLang="en-US" sz="1600" b="0" i="0" dirty="0">
                <a:solidFill>
                  <a:srgbClr val="333333"/>
                </a:solidFill>
                <a:effectLst/>
                <a:latin typeface="-apple-system"/>
              </a:rPr>
              <a:t>インチサイズのスマホまで対応可能な上、入れたままでも操作が可能なウォータープルーフポーチです。どんなスマホにも合わせられるホワイトとブラックの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色展開から選べます。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43329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今治産</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泉州産フェイスタオルセット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エコマーク認定</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無漂白</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サイズ：今治産フェイスタオル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33×75cm </a:t>
            </a:r>
            <a:r>
              <a:rPr lang="ja-JP" altLang="en-US" sz="900" dirty="0">
                <a:latin typeface="Meiryo UI" panose="020B0604030504040204" pitchFamily="34" charset="-128"/>
                <a:ea typeface="Meiryo UI" panose="020B0604030504040204" pitchFamily="34" charset="-128"/>
              </a:rPr>
              <a:t>泉州産フェイスタオル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34×75cm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今治産フェイスタオル</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泉州産フェイスタオル</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普段使いに便利な綿素材のフェイスタオルセット。今治＆泉州の</a:t>
            </a:r>
            <a:r>
              <a:rPr lang="en-US" altLang="ja-JP" sz="1600" dirty="0"/>
              <a:t>2</a:t>
            </a:r>
            <a:r>
              <a:rPr lang="ja-JP" altLang="en-US" sz="1600" dirty="0"/>
              <a:t>大タオルブランドのライセンス認定を取得。地球環境に優しいエコマーク付きで、どちらも厳しい検査基準を合格しています。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D5853785-BB3C-6E1B-90C8-E207675E9248}"/>
              </a:ext>
            </a:extLst>
          </p:cNvPr>
          <p:cNvPicPr>
            <a:picLocks noChangeAspect="1"/>
          </p:cNvPicPr>
          <p:nvPr/>
        </p:nvPicPr>
        <p:blipFill>
          <a:blip r:embed="rId5"/>
          <a:stretch>
            <a:fillRect/>
          </a:stretch>
        </p:blipFill>
        <p:spPr>
          <a:xfrm>
            <a:off x="671993" y="1306155"/>
            <a:ext cx="3722832" cy="3722832"/>
          </a:xfrm>
          <a:prstGeom prst="rect">
            <a:avLst/>
          </a:prstGeom>
        </p:spPr>
      </p:pic>
    </p:spTree>
    <p:extLst>
      <p:ext uri="{BB962C8B-B14F-4D97-AF65-F5344CB8AC3E}">
        <p14:creationId xmlns:p14="http://schemas.microsoft.com/office/powerpoint/2010/main" val="3632940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激落ちくん クリーニングギフトセット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激落ちくん超厚流せるトイレクリーナー</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枚・激落ちくん流せる除菌トイレクリーナー</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枚入・激落ちくんメラミンスポンジ・激落ち流せる除菌クリーナ</a:t>
            </a:r>
            <a:r>
              <a:rPr lang="en-US" altLang="ja-JP" sz="900" dirty="0">
                <a:latin typeface="Meiryo UI" panose="020B0604030504040204" pitchFamily="34" charset="-128"/>
                <a:ea typeface="Meiryo UI" panose="020B0604030504040204" pitchFamily="34" charset="-128"/>
              </a:rPr>
              <a:t>24</a:t>
            </a:r>
            <a:r>
              <a:rPr lang="ja-JP" altLang="en-US" sz="900" dirty="0">
                <a:latin typeface="Meiryo UI" panose="020B0604030504040204" pitchFamily="34" charset="-128"/>
                <a:ea typeface="Meiryo UI" panose="020B0604030504040204" pitchFamily="34" charset="-128"/>
              </a:rPr>
              <a:t>枚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洗剤を必要とせず水だけでも水アカや茶しぶを落とすことができる人気のスポンジ「激落ちくん」の詰め合わせギフトセットです。ご家族向けイベントの景品用などにもおすすめです。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831C4F73-B5CE-949A-994C-03E0C2B9C3DA}"/>
              </a:ext>
            </a:extLst>
          </p:cNvPr>
          <p:cNvPicPr>
            <a:picLocks noChangeAspect="1"/>
          </p:cNvPicPr>
          <p:nvPr/>
        </p:nvPicPr>
        <p:blipFill>
          <a:blip r:embed="rId5"/>
          <a:stretch>
            <a:fillRect/>
          </a:stretch>
        </p:blipFill>
        <p:spPr>
          <a:xfrm>
            <a:off x="733770" y="1442586"/>
            <a:ext cx="3560090" cy="3560090"/>
          </a:xfrm>
          <a:prstGeom prst="rect">
            <a:avLst/>
          </a:prstGeom>
        </p:spPr>
      </p:pic>
    </p:spTree>
    <p:extLst>
      <p:ext uri="{BB962C8B-B14F-4D97-AF65-F5344CB8AC3E}">
        <p14:creationId xmlns:p14="http://schemas.microsoft.com/office/powerpoint/2010/main" val="1824288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ポルカ テーブルクーラー </a:t>
            </a:r>
            <a:r>
              <a:rPr lang="en-US" altLang="ja-JP" sz="2000" dirty="0">
                <a:solidFill>
                  <a:schemeClr val="bg1"/>
                </a:solidFill>
                <a:latin typeface="Meiryo UI" panose="020B0604030504040204" pitchFamily="34" charset="-128"/>
                <a:ea typeface="Meiryo UI" panose="020B0604030504040204" pitchFamily="34" charset="-128"/>
              </a:rPr>
              <a:t>3.8</a:t>
            </a:r>
            <a:r>
              <a:rPr lang="en"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材：ポリプロピレン・発泡スチロール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49.5×26×17cm(</a:t>
            </a:r>
            <a:r>
              <a:rPr lang="ja-JP" altLang="en-US" sz="900">
                <a:latin typeface="Meiryo UI" panose="020B0604030504040204" pitchFamily="34" charset="-128"/>
                <a:ea typeface="Meiryo UI" panose="020B0604030504040204" pitchFamily="34" charset="-128"/>
              </a:rPr>
              <a:t>テーブル時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20.2×26×17cm(</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　　　　　（包装形態：化粧箱入り）</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620g</a:t>
            </a:r>
          </a:p>
          <a:p>
            <a:r>
              <a:rPr lang="ja-JP" altLang="en-US" sz="900">
                <a:latin typeface="Meiryo UI" panose="020B0604030504040204" pitchFamily="34" charset="-128"/>
                <a:ea typeface="Meiryo UI" panose="020B0604030504040204" pitchFamily="34" charset="-128"/>
              </a:rPr>
              <a:t>生産国：日本製</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注意事項：最小ロット割れ不可</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簡易的なテーブルにもなる、</a:t>
            </a:r>
            <a:r>
              <a:rPr lang="en-US" altLang="ja-JP" sz="1600" dirty="0">
                <a:latin typeface="Meiryo UI" panose="020B0604030504040204" pitchFamily="34" charset="-128"/>
                <a:ea typeface="Meiryo UI" panose="020B0604030504040204" pitchFamily="34" charset="-128"/>
              </a:rPr>
              <a:t>3.8</a:t>
            </a:r>
            <a:r>
              <a:rPr lang="ja-JP" altLang="en-US" sz="1600">
                <a:latin typeface="Meiryo UI" panose="020B0604030504040204" pitchFamily="34" charset="-128"/>
                <a:ea typeface="Meiryo UI" panose="020B0604030504040204" pitchFamily="34" charset="-128"/>
              </a:rPr>
              <a:t>リットルのクーラーボックスです。キャンプや海水浴のレジャーから運動会まで、幅広くご活用いただけるかと思います。アウトドアイベントの特典にもおすすめ。</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026" name="Picture 2">
            <a:extLst>
              <a:ext uri="{FF2B5EF4-FFF2-40B4-BE49-F238E27FC236}">
                <a16:creationId xmlns:a16="http://schemas.microsoft.com/office/drawing/2014/main" id="{84C593B9-3812-6B49-80B6-F879B52A85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832" y="1496155"/>
            <a:ext cx="3361324" cy="3361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463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トラベルケース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220×150×90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内側ポーチ</a:t>
            </a:r>
            <a:r>
              <a:rPr lang="en" altLang="ja-JP" sz="900" dirty="0">
                <a:latin typeface="Meiryo UI" panose="020B0604030504040204" pitchFamily="34" charset="-128"/>
                <a:ea typeface="Meiryo UI" panose="020B0604030504040204" pitchFamily="34" charset="-128"/>
              </a:rPr>
              <a:t>A/</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200×40×50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内側ポーチ</a:t>
            </a:r>
            <a:r>
              <a:rPr lang="en" altLang="ja-JP" sz="900" dirty="0">
                <a:latin typeface="Meiryo UI" panose="020B0604030504040204" pitchFamily="34" charset="-128"/>
                <a:ea typeface="Meiryo UI" panose="020B0604030504040204" pitchFamily="34" charset="-128"/>
              </a:rPr>
              <a:t>B/</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200×130×40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包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アメニティーグッズを纏めたりするのにぴったりなポーチが二個付いており、それを纏めるケースは吊り下げベルト付きでとっても便利。名入れプリントも可能で、オリジナルグッズ用におすすめ。</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E0CD451-F974-B047-8A25-4DBB2A063FDC}"/>
              </a:ext>
            </a:extLst>
          </p:cNvPr>
          <p:cNvPicPr>
            <a:picLocks noChangeAspect="1"/>
          </p:cNvPicPr>
          <p:nvPr/>
        </p:nvPicPr>
        <p:blipFill>
          <a:blip r:embed="rId5"/>
          <a:stretch>
            <a:fillRect/>
          </a:stretch>
        </p:blipFill>
        <p:spPr>
          <a:xfrm>
            <a:off x="771406" y="1446743"/>
            <a:ext cx="3569899" cy="3488765"/>
          </a:xfrm>
          <a:prstGeom prst="rect">
            <a:avLst/>
          </a:prstGeom>
        </p:spPr>
      </p:pic>
    </p:spTree>
    <p:extLst>
      <p:ext uri="{BB962C8B-B14F-4D97-AF65-F5344CB8AC3E}">
        <p14:creationId xmlns:p14="http://schemas.microsoft.com/office/powerpoint/2010/main" val="1997075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オリジナル名入れバウムクーヘン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化粧箱入り</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賞味期間：</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常温</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バウムクーヘン約</a:t>
            </a:r>
            <a:r>
              <a:rPr lang="en-US" altLang="ja-JP" sz="900" dirty="0">
                <a:latin typeface="Meiryo UI" panose="020B0604030504040204" pitchFamily="34" charset="-128"/>
                <a:ea typeface="Meiryo UI" panose="020B0604030504040204" pitchFamily="34" charset="-128"/>
              </a:rPr>
              <a:t>280g×1(</a:t>
            </a:r>
            <a:r>
              <a:rPr lang="ja-JP" altLang="en-US" sz="900" dirty="0">
                <a:latin typeface="Meiryo UI" panose="020B0604030504040204" pitchFamily="34" charset="-128"/>
                <a:ea typeface="Meiryo UI" panose="020B0604030504040204" pitchFamily="34" charset="-128"/>
              </a:rPr>
              <a:t>直径約</a:t>
            </a:r>
            <a:r>
              <a:rPr lang="en-US" altLang="ja-JP" sz="900" dirty="0">
                <a:latin typeface="Meiryo UI" panose="020B0604030504040204" pitchFamily="34" charset="-128"/>
                <a:ea typeface="Meiryo UI" panose="020B0604030504040204" pitchFamily="34" charset="-128"/>
              </a:rPr>
              <a:t>14cm)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直径</a:t>
            </a:r>
            <a:r>
              <a:rPr lang="en-US" altLang="ja-JP" sz="1600" b="0" i="0" dirty="0">
                <a:solidFill>
                  <a:srgbClr val="333333"/>
                </a:solidFill>
                <a:effectLst/>
                <a:highlight>
                  <a:srgbClr val="FFFFFF"/>
                </a:highlight>
                <a:latin typeface="-apple-system"/>
              </a:rPr>
              <a:t>14</a:t>
            </a:r>
            <a:r>
              <a:rPr lang="ja-JP" altLang="en-US" sz="1600" b="0" i="0" dirty="0">
                <a:solidFill>
                  <a:srgbClr val="333333"/>
                </a:solidFill>
                <a:effectLst/>
                <a:highlight>
                  <a:srgbClr val="FFFFFF"/>
                </a:highlight>
                <a:latin typeface="-apple-system"/>
              </a:rPr>
              <a:t>センチのバウムクーヘンに直接名入れが可能！上部には「感謝」「祝」「</a:t>
            </a:r>
            <a:r>
              <a:rPr lang="en-US" altLang="ja-JP" sz="1600" b="0" i="0" dirty="0">
                <a:solidFill>
                  <a:srgbClr val="333333"/>
                </a:solidFill>
                <a:effectLst/>
                <a:highlight>
                  <a:srgbClr val="FFFFFF"/>
                </a:highlight>
                <a:latin typeface="-apple-system"/>
              </a:rPr>
              <a:t>THANKYOU</a:t>
            </a:r>
            <a:r>
              <a:rPr lang="ja-JP" altLang="en-US" sz="1600" b="0" i="0" dirty="0">
                <a:solidFill>
                  <a:srgbClr val="333333"/>
                </a:solidFill>
                <a:effectLst/>
                <a:highlight>
                  <a:srgbClr val="FFFFFF"/>
                </a:highlight>
                <a:latin typeface="-apple-system"/>
              </a:rPr>
              <a:t>」から選択でき、株には周年記念や社名などを入れることも！インパクトある記念品としても◎！</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D0E397EA-4D81-72D6-8FAA-139302D1CE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534" y="1464537"/>
            <a:ext cx="3438852" cy="3438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609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エイドクルー</a:t>
            </a:r>
            <a:r>
              <a:rPr lang="en-US" altLang="ja-JP" sz="2000" dirty="0">
                <a:solidFill>
                  <a:schemeClr val="bg1"/>
                </a:solidFill>
                <a:latin typeface="Meiryo UI" panose="020B0604030504040204" pitchFamily="34" charset="-128"/>
                <a:ea typeface="Meiryo UI" panose="020B0604030504040204" pitchFamily="34" charset="-128"/>
              </a:rPr>
              <a:t>#150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HIPS</a:t>
            </a:r>
            <a:r>
              <a:rPr lang="ja-JP" altLang="en-US" sz="900" dirty="0">
                <a:latin typeface="Meiryo UI" panose="020B0604030504040204" pitchFamily="34" charset="-128"/>
                <a:ea typeface="Meiryo UI" panose="020B0604030504040204" pitchFamily="34" charset="-128"/>
              </a:rPr>
              <a:t>樹脂、他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W195 x D145 x H45 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350g</a:t>
            </a:r>
          </a:p>
          <a:p>
            <a:r>
              <a:rPr lang="ja-JP" altLang="en-US" sz="900" dirty="0">
                <a:latin typeface="Meiryo UI" panose="020B0604030504040204" pitchFamily="34" charset="-128"/>
                <a:ea typeface="Meiryo UI" panose="020B0604030504040204" pitchFamily="34" charset="-128"/>
              </a:rPr>
              <a:t>付属品：専用ｹｰｽ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鏡付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、ｷｽﾞﾃｰﾌﾟ</a:t>
            </a:r>
            <a:r>
              <a:rPr lang="en-US" altLang="ja-JP" sz="900" dirty="0">
                <a:latin typeface="Meiryo UI" panose="020B0604030504040204" pitchFamily="34" charset="-128"/>
                <a:ea typeface="Meiryo UI" panose="020B0604030504040204" pitchFamily="34" charset="-128"/>
              </a:rPr>
              <a:t>M(3</a:t>
            </a:r>
            <a:r>
              <a:rPr lang="ja-JP" altLang="en-US" sz="900" dirty="0">
                <a:latin typeface="Meiryo UI" panose="020B0604030504040204" pitchFamily="34" charset="-128"/>
                <a:ea typeface="Meiryo UI" panose="020B0604030504040204" pitchFamily="34" charset="-128"/>
              </a:rPr>
              <a:t>枚入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、ﾜﾝﾀｯﾁ包帯、ｺｯﾄﾝﾊﾟﾌ</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、ﾏｽｸ</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枚入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、ｶﾞｰｾﾞ中</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枚入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中国産</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、ｸﾞﾙｰﾐﾝｸﾞ７点ｾｯﾄ</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爪切り、ｴﾁｹｯﾄﾊｻﾐ、耳かき、爪ﾔｽﾘ、毛抜き兼ﾋﾟﾝｾｯﾄ、ｷｭｰﾃｨｸﾙｶｯﾀｰ、ﾙｰﾍﾟ</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中国産</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、ｶﾗｰ綿棒</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本入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タイ産</a:t>
            </a:r>
            <a:r>
              <a:rPr lang="en-US" altLang="ja-JP" sz="900" dirty="0">
                <a:latin typeface="Meiryo UI" panose="020B0604030504040204" pitchFamily="34" charset="-128"/>
                <a:ea typeface="Meiryo UI" panose="020B0604030504040204" pitchFamily="34" charset="-128"/>
              </a:rPr>
              <a:t>]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en-US" altLang="ja-JP" sz="1600" dirty="0"/>
              <a:t>13</a:t>
            </a:r>
            <a:r>
              <a:rPr lang="ja-JP" altLang="en-US" sz="1600" dirty="0"/>
              <a:t>種類のアイテムが入った実用的な救急セット。コンパクトな専用ケース付きで持ち歩くのにも便利です。ケースにはオリジナルの名入れプリントが可能でノベルティ用にもおすすめ。</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FE60DB68-A3EE-7027-D5AF-B4CC9CBEB448}"/>
              </a:ext>
            </a:extLst>
          </p:cNvPr>
          <p:cNvPicPr>
            <a:picLocks noChangeAspect="1"/>
          </p:cNvPicPr>
          <p:nvPr/>
        </p:nvPicPr>
        <p:blipFill>
          <a:blip r:embed="rId5"/>
          <a:stretch>
            <a:fillRect/>
          </a:stretch>
        </p:blipFill>
        <p:spPr>
          <a:xfrm>
            <a:off x="709624" y="1402340"/>
            <a:ext cx="3560089" cy="3560089"/>
          </a:xfrm>
          <a:prstGeom prst="rect">
            <a:avLst/>
          </a:prstGeom>
        </p:spPr>
      </p:pic>
    </p:spTree>
    <p:extLst>
      <p:ext uri="{BB962C8B-B14F-4D97-AF65-F5344CB8AC3E}">
        <p14:creationId xmlns:p14="http://schemas.microsoft.com/office/powerpoint/2010/main" val="2528173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にっぽん美食めぐり宮城県産ササニシキ</a:t>
            </a:r>
            <a:r>
              <a:rPr lang="en-US" altLang="ja-JP" sz="2000" dirty="0">
                <a:solidFill>
                  <a:schemeClr val="bg1"/>
                </a:solidFill>
                <a:latin typeface="Meiryo UI" panose="020B0604030504040204" pitchFamily="34" charset="-128"/>
                <a:ea typeface="Meiryo UI" panose="020B0604030504040204" pitchFamily="34" charset="-128"/>
              </a:rPr>
              <a:t>1kg</a:t>
            </a:r>
            <a:r>
              <a:rPr lang="ja-JP" altLang="en-US" sz="2000" dirty="0">
                <a:solidFill>
                  <a:schemeClr val="bg1"/>
                </a:solidFill>
                <a:latin typeface="Meiryo UI" panose="020B0604030504040204" pitchFamily="34" charset="-128"/>
                <a:ea typeface="Meiryo UI" panose="020B0604030504040204" pitchFamily="34" charset="-128"/>
              </a:rPr>
              <a:t>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包装：紙袋</a:t>
            </a:r>
          </a:p>
          <a:p>
            <a:r>
              <a:rPr lang="ja-JP" altLang="en-US" sz="900" dirty="0">
                <a:latin typeface="Meiryo UI" panose="020B0604030504040204" pitchFamily="34" charset="-128"/>
                <a:ea typeface="Meiryo UI" panose="020B0604030504040204" pitchFamily="34" charset="-128"/>
              </a:rPr>
              <a:t>備考：内容量</a:t>
            </a:r>
            <a:r>
              <a:rPr lang="en-US" altLang="ja-JP" sz="900" dirty="0">
                <a:latin typeface="Meiryo UI" panose="020B0604030504040204" pitchFamily="34" charset="-128"/>
                <a:ea typeface="Meiryo UI" panose="020B0604030504040204" pitchFamily="34" charset="-128"/>
              </a:rPr>
              <a:t>/1kg</a:t>
            </a:r>
            <a:r>
              <a:rPr lang="ja-JP" altLang="en-US" sz="900" dirty="0">
                <a:latin typeface="Meiryo UI" panose="020B0604030504040204" pitchFamily="34" charset="-128"/>
                <a:ea typeface="Meiryo UI" panose="020B0604030504040204" pitchFamily="34" charset="-128"/>
              </a:rPr>
              <a:t>　出荷可能日を必ずご確認ください　カートン割れ不可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一流の料亭でも使用されたりする食通好みの高級希少米、宮崎県産のササニシキ</a:t>
            </a:r>
            <a:r>
              <a:rPr lang="en-US" altLang="ja-JP" sz="1600" dirty="0"/>
              <a:t>1kg</a:t>
            </a:r>
            <a:r>
              <a:rPr lang="ja-JP" altLang="en-US" sz="1600" dirty="0"/>
              <a:t>です。贈り物だからこそ喜ばれる商品で、イベントやキャンペーンの景品用などにも人気です。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7D63DFF9-B6B8-1741-20EC-C15A935037C1}"/>
              </a:ext>
            </a:extLst>
          </p:cNvPr>
          <p:cNvPicPr>
            <a:picLocks noChangeAspect="1"/>
          </p:cNvPicPr>
          <p:nvPr/>
        </p:nvPicPr>
        <p:blipFill>
          <a:blip r:embed="rId5"/>
          <a:stretch>
            <a:fillRect/>
          </a:stretch>
        </p:blipFill>
        <p:spPr>
          <a:xfrm>
            <a:off x="734313" y="1435567"/>
            <a:ext cx="3500804" cy="3500804"/>
          </a:xfrm>
          <a:prstGeom prst="rect">
            <a:avLst/>
          </a:prstGeom>
        </p:spPr>
      </p:pic>
    </p:spTree>
    <p:extLst>
      <p:ext uri="{BB962C8B-B14F-4D97-AF65-F5344CB8AC3E}">
        <p14:creationId xmlns:p14="http://schemas.microsoft.com/office/powerpoint/2010/main" val="110219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エコモ・フワリエ 保冷温買い物カゴバッグ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/260×355×255mm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φ80×220mm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スーパーの買い物カゴにぴったりセットできるカゴバッグ。内側をシルバーコーティングしているため保冷温効果に優れており、またコンパクトにたためて持ち歩ける点も高ポイントです。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FAB19317-1E24-B1E3-08D9-DFC3AFC9A262}"/>
              </a:ext>
            </a:extLst>
          </p:cNvPr>
          <p:cNvPicPr>
            <a:picLocks noChangeAspect="1"/>
          </p:cNvPicPr>
          <p:nvPr/>
        </p:nvPicPr>
        <p:blipFill>
          <a:blip r:embed="rId5"/>
          <a:stretch>
            <a:fillRect/>
          </a:stretch>
        </p:blipFill>
        <p:spPr>
          <a:xfrm>
            <a:off x="599545" y="1374510"/>
            <a:ext cx="3655246" cy="3655246"/>
          </a:xfrm>
          <a:prstGeom prst="rect">
            <a:avLst/>
          </a:prstGeom>
        </p:spPr>
      </p:pic>
    </p:spTree>
    <p:extLst>
      <p:ext uri="{BB962C8B-B14F-4D97-AF65-F5344CB8AC3E}">
        <p14:creationId xmlns:p14="http://schemas.microsoft.com/office/powerpoint/2010/main" val="3995488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書いて消せるフードコンテナ </a:t>
            </a:r>
            <a:r>
              <a:rPr lang="en-US" altLang="ja-JP" sz="2000" dirty="0">
                <a:solidFill>
                  <a:schemeClr val="bg1"/>
                </a:solidFill>
                <a:latin typeface="Meiryo UI" panose="020B0604030504040204" pitchFamily="34" charset="-128"/>
                <a:ea typeface="Meiryo UI" panose="020B0604030504040204" pitchFamily="34" charset="-128"/>
              </a:rPr>
              <a:t>280ml 2</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カラー展開：チョコミルク、ミントレモン、ピーチオレンジ</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108×53×108(mm)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280ml</a:t>
            </a:r>
          </a:p>
          <a:p>
            <a:r>
              <a:rPr lang="ja-JP" altLang="en-US" sz="900" dirty="0">
                <a:latin typeface="Meiryo UI" panose="020B0604030504040204" pitchFamily="34" charset="-128"/>
                <a:ea typeface="Meiryo UI" panose="020B0604030504040204" pitchFamily="34" charset="-128"/>
              </a:rPr>
              <a:t>包装：紙帯、</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蓋部分に油性ボールペンで何度も書き込みできて、洗剤で簡単に洗い流せる容量</a:t>
            </a:r>
            <a:r>
              <a:rPr lang="en-US" altLang="ja-JP" sz="1600" dirty="0"/>
              <a:t>280ml</a:t>
            </a:r>
            <a:r>
              <a:rPr lang="ja-JP" altLang="en-US" sz="1600" dirty="0"/>
              <a:t>のフードコンテナ。中身の食品の消費期限を記載して管理すれば、フードロス削減に繋がるエコな商品です。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42ED9677-E016-4AFD-5A7B-49106A00002A}"/>
              </a:ext>
            </a:extLst>
          </p:cNvPr>
          <p:cNvPicPr>
            <a:picLocks noChangeAspect="1"/>
          </p:cNvPicPr>
          <p:nvPr/>
        </p:nvPicPr>
        <p:blipFill>
          <a:blip r:embed="rId5"/>
          <a:stretch>
            <a:fillRect/>
          </a:stretch>
        </p:blipFill>
        <p:spPr>
          <a:xfrm>
            <a:off x="633776" y="1355718"/>
            <a:ext cx="3709645" cy="3709645"/>
          </a:xfrm>
          <a:prstGeom prst="rect">
            <a:avLst/>
          </a:prstGeom>
        </p:spPr>
      </p:pic>
    </p:spTree>
    <p:extLst>
      <p:ext uri="{BB962C8B-B14F-4D97-AF65-F5344CB8AC3E}">
        <p14:creationId xmlns:p14="http://schemas.microsoft.com/office/powerpoint/2010/main" val="987280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リサイクルクーラーバッグ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材：ポリエステル（リサクイル</a:t>
            </a:r>
            <a:r>
              <a:rPr lang="en" altLang="ja-JP" sz="900" dirty="0">
                <a:latin typeface="Meiryo UI" panose="020B0604030504040204" pitchFamily="34" charset="-128"/>
                <a:ea typeface="Meiryo UI" panose="020B0604030504040204" pitchFamily="34" charset="-128"/>
              </a:rPr>
              <a:t>PE</a:t>
            </a:r>
            <a:r>
              <a:rPr lang="ja-JP" altLang="en" sz="900">
                <a:latin typeface="Meiryo UI" panose="020B0604030504040204" pitchFamily="34" charset="-128"/>
                <a:ea typeface="Meiryo UI" panose="020B0604030504040204" pitchFamily="34" charset="-128"/>
              </a:rPr>
              <a:t>Ｔ）、</a:t>
            </a:r>
            <a:r>
              <a:rPr lang="ja-JP" altLang="en-US" sz="900">
                <a:latin typeface="Meiryo UI" panose="020B0604030504040204" pitchFamily="34" charset="-128"/>
                <a:ea typeface="Meiryo UI" panose="020B0604030504040204" pitchFamily="34" charset="-128"/>
              </a:rPr>
              <a:t>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400×250×180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25×390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9</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リサイクル回収されたペットボトルを素材に作られた環境に優しいエコバッグです。くるくる丸めて付属のゴムバンドで留めるとコンパクトかつオシャレに持ち運べ、保冷機能もあるバッグです。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606B35B3-17E2-A24F-A6FD-1CFE5A775500}"/>
              </a:ext>
            </a:extLst>
          </p:cNvPr>
          <p:cNvPicPr>
            <a:picLocks noChangeAspect="1"/>
          </p:cNvPicPr>
          <p:nvPr/>
        </p:nvPicPr>
        <p:blipFill>
          <a:blip r:embed="rId5"/>
          <a:stretch>
            <a:fillRect/>
          </a:stretch>
        </p:blipFill>
        <p:spPr>
          <a:xfrm>
            <a:off x="689668" y="1366407"/>
            <a:ext cx="3701647" cy="3636706"/>
          </a:xfrm>
          <a:prstGeom prst="rect">
            <a:avLst/>
          </a:prstGeom>
        </p:spPr>
      </p:pic>
    </p:spTree>
    <p:extLst>
      <p:ext uri="{BB962C8B-B14F-4D97-AF65-F5344CB8AC3E}">
        <p14:creationId xmlns:p14="http://schemas.microsoft.com/office/powerpoint/2010/main" val="1932876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COB3</a:t>
            </a:r>
            <a:r>
              <a:rPr lang="ja-JP" altLang="en-US" sz="2000">
                <a:solidFill>
                  <a:schemeClr val="bg1"/>
                </a:solidFill>
                <a:latin typeface="Meiryo UI" panose="020B0604030504040204" pitchFamily="34" charset="-128"/>
                <a:ea typeface="Meiryo UI" panose="020B0604030504040204" pitchFamily="34" charset="-128"/>
              </a:rPr>
              <a:t>フェイスランタン ビッグライト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39082" y="5281134"/>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Φ86×145(</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ランタン使用時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Φ86×195(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付属</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懐中電灯にもなるしランタンとしても使える強力なビッグライトです。アウトドアイベントはもちろん、緊急災害時などにも非常に役立ちますのでひとつ備えて置くと安心。是非ご活用ください。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7BA21CD-F192-7149-BA71-82F2D9792DF4}"/>
              </a:ext>
            </a:extLst>
          </p:cNvPr>
          <p:cNvPicPr>
            <a:picLocks noChangeAspect="1"/>
          </p:cNvPicPr>
          <p:nvPr/>
        </p:nvPicPr>
        <p:blipFill>
          <a:blip r:embed="rId5"/>
          <a:stretch>
            <a:fillRect/>
          </a:stretch>
        </p:blipFill>
        <p:spPr>
          <a:xfrm>
            <a:off x="758545" y="1576866"/>
            <a:ext cx="3393786" cy="3341707"/>
          </a:xfrm>
          <a:prstGeom prst="rect">
            <a:avLst/>
          </a:prstGeom>
        </p:spPr>
      </p:pic>
    </p:spTree>
    <p:extLst>
      <p:ext uri="{BB962C8B-B14F-4D97-AF65-F5344CB8AC3E}">
        <p14:creationId xmlns:p14="http://schemas.microsoft.com/office/powerpoint/2010/main" val="567226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保冷温スクエアバッグ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カラー展開：オレンジ・グリーン </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素材：表</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ポリエステル、内</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アルミニウム・</a:t>
            </a:r>
            <a:r>
              <a:rPr lang="en-US" altLang="ja-JP" sz="1000" dirty="0">
                <a:latin typeface="Meiryo UI" panose="020B0604030504040204" pitchFamily="34" charset="-128"/>
                <a:ea typeface="Meiryo UI" panose="020B0604030504040204" pitchFamily="34" charset="-128"/>
              </a:rPr>
              <a:t>PE</a:t>
            </a:r>
            <a:r>
              <a:rPr lang="ja-JP" altLang="en-US" sz="1000" dirty="0">
                <a:latin typeface="Meiryo UI" panose="020B0604030504040204" pitchFamily="34" charset="-128"/>
                <a:ea typeface="Meiryo UI" panose="020B0604030504040204" pitchFamily="34" charset="-128"/>
              </a:rPr>
              <a:t>、ベルト</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、底板</a:t>
            </a:r>
            <a:r>
              <a:rPr lang="en-US" altLang="ja-JP" sz="1000" dirty="0">
                <a:latin typeface="Meiryo UI" panose="020B0604030504040204" pitchFamily="34" charset="-128"/>
                <a:ea typeface="Meiryo UI" panose="020B0604030504040204" pitchFamily="34" charset="-128"/>
              </a:rPr>
              <a:t>/PE</a:t>
            </a:r>
          </a:p>
          <a:p>
            <a:r>
              <a:rPr lang="ja-JP" altLang="en-US" sz="1000" dirty="0">
                <a:latin typeface="Meiryo UI" panose="020B0604030504040204" pitchFamily="34" charset="-128"/>
                <a:ea typeface="Meiryo UI" panose="020B0604030504040204" pitchFamily="34" charset="-128"/>
              </a:rPr>
              <a:t>サイズ：使用時</a:t>
            </a:r>
            <a:r>
              <a:rPr lang="en-US" altLang="ja-JP" sz="1000" dirty="0">
                <a:latin typeface="Meiryo UI" panose="020B0604030504040204" pitchFamily="34" charset="-128"/>
                <a:ea typeface="Meiryo UI" panose="020B0604030504040204" pitchFamily="34" charset="-128"/>
              </a:rPr>
              <a:t>/245×300×230mm</a:t>
            </a:r>
            <a:r>
              <a:rPr lang="ja-JP" altLang="en-US" sz="1000" dirty="0">
                <a:latin typeface="Meiryo UI" panose="020B0604030504040204" pitchFamily="34" charset="-128"/>
                <a:ea typeface="Meiryo UI" panose="020B0604030504040204" pitchFamily="34" charset="-128"/>
              </a:rPr>
              <a:t>、収納時</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約</a:t>
            </a:r>
            <a:r>
              <a:rPr lang="en-US" altLang="ja-JP" sz="1000" dirty="0">
                <a:latin typeface="Meiryo UI" panose="020B0604030504040204" pitchFamily="34" charset="-128"/>
                <a:ea typeface="Meiryo UI" panose="020B0604030504040204" pitchFamily="34" charset="-128"/>
              </a:rPr>
              <a:t>55×310×245mm</a:t>
            </a:r>
          </a:p>
          <a:p>
            <a:r>
              <a:rPr lang="ja-JP" altLang="en-US" sz="1000" dirty="0">
                <a:latin typeface="Meiryo UI" panose="020B0604030504040204" pitchFamily="34" charset="-128"/>
                <a:ea typeface="Meiryo UI" panose="020B0604030504040204" pitchFamily="34" charset="-128"/>
              </a:rPr>
              <a:t>包装：包装袋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用途に合わせて形状を変えることが可能な</a:t>
            </a:r>
            <a:r>
              <a:rPr lang="en-US" altLang="ja-JP" sz="1600" dirty="0"/>
              <a:t>2WAY</a:t>
            </a:r>
            <a:r>
              <a:rPr lang="ja-JP" altLang="en-US" sz="1600" dirty="0"/>
              <a:t>仕様の保冷温バッグです。</a:t>
            </a:r>
            <a:r>
              <a:rPr lang="en-US" altLang="ja-JP" sz="1600" dirty="0"/>
              <a:t>500ml</a:t>
            </a:r>
            <a:r>
              <a:rPr lang="ja-JP" altLang="en-US" sz="1600" dirty="0"/>
              <a:t>のペットボトルなら</a:t>
            </a:r>
            <a:r>
              <a:rPr lang="en-US" altLang="ja-JP" sz="1600" dirty="0"/>
              <a:t>12</a:t>
            </a:r>
            <a:r>
              <a:rPr lang="ja-JP" altLang="en-US" sz="1600" dirty="0"/>
              <a:t>本収納可能なサイズ感。裏面のメッシュポケットも使い勝手抜群です。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DF381CE6-A5A4-6FA6-E384-BBF335800D51}"/>
              </a:ext>
            </a:extLst>
          </p:cNvPr>
          <p:cNvPicPr>
            <a:picLocks noChangeAspect="1"/>
          </p:cNvPicPr>
          <p:nvPr/>
        </p:nvPicPr>
        <p:blipFill>
          <a:blip r:embed="rId5"/>
          <a:stretch>
            <a:fillRect/>
          </a:stretch>
        </p:blipFill>
        <p:spPr>
          <a:xfrm>
            <a:off x="813371" y="1427332"/>
            <a:ext cx="3560089" cy="3560089"/>
          </a:xfrm>
          <a:prstGeom prst="rect">
            <a:avLst/>
          </a:prstGeom>
        </p:spPr>
      </p:pic>
    </p:spTree>
    <p:extLst>
      <p:ext uri="{BB962C8B-B14F-4D97-AF65-F5344CB8AC3E}">
        <p14:creationId xmlns:p14="http://schemas.microsoft.com/office/powerpoint/2010/main" val="4104037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リラックスライフ</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・花王 キュキュット</a:t>
            </a:r>
            <a:r>
              <a:rPr lang="en-US" altLang="ja-JP" sz="900" dirty="0">
                <a:latin typeface="Meiryo UI" panose="020B0604030504040204" pitchFamily="34" charset="-128"/>
                <a:ea typeface="Meiryo UI" panose="020B0604030504040204" pitchFamily="34" charset="-128"/>
              </a:rPr>
              <a:t>240ml(</a:t>
            </a:r>
            <a:r>
              <a:rPr lang="en-US" altLang="ja-JP" sz="900" dirty="0" err="1">
                <a:latin typeface="Meiryo UI" panose="020B0604030504040204" pitchFamily="34" charset="-128"/>
                <a:ea typeface="Meiryo UI" panose="020B0604030504040204" pitchFamily="34" charset="-128"/>
              </a:rPr>
              <a:t>NaturalDays</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除菌ワイルドフラワー</a:t>
            </a:r>
            <a:r>
              <a:rPr lang="en-US" altLang="ja-JP" sz="900" dirty="0">
                <a:latin typeface="Meiryo UI" panose="020B0604030504040204" pitchFamily="34" charset="-128"/>
                <a:ea typeface="Meiryo UI" panose="020B0604030504040204" pitchFamily="34" charset="-128"/>
              </a:rPr>
              <a:t>&amp;</a:t>
            </a:r>
            <a:r>
              <a:rPr lang="ja-JP" altLang="en-US" sz="900" dirty="0">
                <a:latin typeface="Meiryo UI" panose="020B0604030504040204" pitchFamily="34" charset="-128"/>
                <a:ea typeface="Meiryo UI" panose="020B0604030504040204" pitchFamily="34" charset="-128"/>
              </a:rPr>
              <a:t>ハーブ</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・花王 めぐりズム蒸気でホットアイマスク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無香料</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・花王 バブ</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ラベンダーの香り</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・花王 ビオレ</a:t>
            </a:r>
            <a:r>
              <a:rPr lang="en-US" altLang="ja-JP" sz="900" dirty="0">
                <a:latin typeface="Meiryo UI" panose="020B0604030504040204" pitchFamily="34" charset="-128"/>
                <a:ea typeface="Meiryo UI" panose="020B0604030504040204" pitchFamily="34" charset="-128"/>
              </a:rPr>
              <a:t>u</a:t>
            </a:r>
            <a:r>
              <a:rPr lang="ja-JP" altLang="en-US" sz="900" dirty="0">
                <a:latin typeface="Meiryo UI" panose="020B0604030504040204" pitchFamily="34" charset="-128"/>
                <a:ea typeface="Meiryo UI" panose="020B0604030504040204" pitchFamily="34" charset="-128"/>
              </a:rPr>
              <a:t>除菌やわらかウェットシート</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ノンアルコール</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・ネットクリーナー</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食器用洗剤キュキュット、入浴剤バブ、ホットアイマスク、ビオレの除菌やわらかウェットシート（ノンアルコールタイプ）、ネットクリーナーの、花王製品を詰め合わせた</a:t>
            </a:r>
            <a:r>
              <a:rPr lang="en-US" altLang="ja-JP" sz="1600" dirty="0"/>
              <a:t>5</a:t>
            </a:r>
            <a:r>
              <a:rPr lang="ja-JP" altLang="en-US" sz="1600" dirty="0"/>
              <a:t>点セット。</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662B564-6CE4-9BF7-A2EF-EFB3520937E3}"/>
              </a:ext>
            </a:extLst>
          </p:cNvPr>
          <p:cNvPicPr>
            <a:picLocks noChangeAspect="1"/>
          </p:cNvPicPr>
          <p:nvPr/>
        </p:nvPicPr>
        <p:blipFill>
          <a:blip r:embed="rId5"/>
          <a:stretch>
            <a:fillRect/>
          </a:stretch>
        </p:blipFill>
        <p:spPr>
          <a:xfrm>
            <a:off x="687574" y="1395439"/>
            <a:ext cx="3634317" cy="3634317"/>
          </a:xfrm>
          <a:prstGeom prst="rect">
            <a:avLst/>
          </a:prstGeom>
        </p:spPr>
      </p:pic>
    </p:spTree>
    <p:extLst>
      <p:ext uri="{BB962C8B-B14F-4D97-AF65-F5344CB8AC3E}">
        <p14:creationId xmlns:p14="http://schemas.microsoft.com/office/powerpoint/2010/main" val="41032921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873</TotalTime>
  <Words>3076</Words>
  <Application>Microsoft Office PowerPoint</Application>
  <PresentationFormat>画面に合わせる (4:3)</PresentationFormat>
  <Paragraphs>458</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240</cp:revision>
  <cp:lastPrinted>2021-07-20T08:57:41Z</cp:lastPrinted>
  <dcterms:created xsi:type="dcterms:W3CDTF">2021-06-21T09:41:39Z</dcterms:created>
  <dcterms:modified xsi:type="dcterms:W3CDTF">2025-03-05T06:38:15Z</dcterms:modified>
</cp:coreProperties>
</file>