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6" r:id="rId2"/>
    <p:sldId id="259" r:id="rId3"/>
    <p:sldId id="294" r:id="rId4"/>
    <p:sldId id="289" r:id="rId5"/>
    <p:sldId id="277" r:id="rId6"/>
    <p:sldId id="278" r:id="rId7"/>
    <p:sldId id="291" r:id="rId8"/>
    <p:sldId id="265" r:id="rId9"/>
    <p:sldId id="280" r:id="rId10"/>
    <p:sldId id="260" r:id="rId11"/>
    <p:sldId id="275" r:id="rId12"/>
    <p:sldId id="292" r:id="rId13"/>
    <p:sldId id="293" r:id="rId14"/>
    <p:sldId id="296" r:id="rId15"/>
    <p:sldId id="258" r:id="rId16"/>
    <p:sldId id="297" r:id="rId17"/>
    <p:sldId id="295" r:id="rId18"/>
    <p:sldId id="290" r:id="rId19"/>
    <p:sldId id="288" r:id="rId20"/>
    <p:sldId id="262" r:id="rId21"/>
    <p:sldId id="276" r:id="rId22"/>
    <p:sldId id="272" r:id="rId23"/>
    <p:sldId id="282" r:id="rId24"/>
    <p:sldId id="268" r:id="rId25"/>
    <p:sldId id="274" r:id="rId26"/>
    <p:sldId id="269" r:id="rId27"/>
    <p:sldId id="279" r:id="rId28"/>
    <p:sldId id="287" r:id="rId29"/>
    <p:sldId id="270" r:id="rId30"/>
    <p:sldId id="256" r:id="rId31"/>
    <p:sldId id="298" r:id="rId32"/>
    <p:sldId id="299"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5" autoAdjust="0"/>
    <p:restoredTop sz="94656"/>
  </p:normalViewPr>
  <p:slideViewPr>
    <p:cSldViewPr snapToGrid="0" snapToObjects="1">
      <p:cViewPr varScale="1">
        <p:scale>
          <a:sx n="71" d="100"/>
          <a:sy n="71" d="100"/>
        </p:scale>
        <p:origin x="60" y="42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2025/8/5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2025/8/5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2025/8/5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2025/8/5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2025/8/5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bm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プレミアムフェイスタオル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ベージュ</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素材：地組織</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パイル糸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複合繊維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35×80cm</a:t>
            </a:r>
          </a:p>
          <a:p>
            <a:r>
              <a:rPr lang="ja-JP" altLang="en-US" sz="900" dirty="0">
                <a:latin typeface="Meiryo UI" panose="020B0604030504040204" pitchFamily="34" charset="-128"/>
                <a:ea typeface="Meiryo UI" panose="020B0604030504040204" pitchFamily="34" charset="-128"/>
              </a:rPr>
              <a:t>包装：化粧箱入り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ふんわりと優しい肌触りと高い吸水性が特徴の、高級感あるフェイスタオルです。まばゆいばかりのゴールドデザインの化粧箱は贈り物としても最適ですし、景品や特典用にとしても人気です。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 name="図 104">
            <a:extLst>
              <a:ext uri="{FF2B5EF4-FFF2-40B4-BE49-F238E27FC236}">
                <a16:creationId xmlns:a16="http://schemas.microsoft.com/office/drawing/2014/main" id="{61A1CC1E-E88D-045C-CF6E-4FABC260539B}"/>
              </a:ext>
            </a:extLst>
          </p:cNvPr>
          <p:cNvPicPr>
            <a:picLocks noChangeAspect="1"/>
          </p:cNvPicPr>
          <p:nvPr/>
        </p:nvPicPr>
        <p:blipFill>
          <a:blip r:embed="rId5"/>
          <a:stretch>
            <a:fillRect/>
          </a:stretch>
        </p:blipFill>
        <p:spPr>
          <a:xfrm>
            <a:off x="678477" y="1364466"/>
            <a:ext cx="3680893" cy="3680893"/>
          </a:xfrm>
          <a:prstGeom prst="rect">
            <a:avLst/>
          </a:prstGeom>
        </p:spPr>
      </p:pic>
    </p:spTree>
    <p:extLst>
      <p:ext uri="{BB962C8B-B14F-4D97-AF65-F5344CB8AC3E}">
        <p14:creationId xmlns:p14="http://schemas.microsoft.com/office/powerpoint/2010/main" val="89711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クリーンセット</a:t>
            </a:r>
            <a:r>
              <a:rPr lang="en-US" altLang="ja-JP" sz="2000" dirty="0">
                <a:solidFill>
                  <a:schemeClr val="bg1"/>
                </a:solidFill>
                <a:latin typeface="Meiryo UI" panose="020B0604030504040204" pitchFamily="34" charset="-128"/>
                <a:ea typeface="Meiryo UI" panose="020B0604030504040204" pitchFamily="34" charset="-128"/>
              </a:rPr>
              <a:t>B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155×160×35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お掃除に便利な、埃や汚れを拭き取るふわふわダスターと、フチの色が異なり用途別に使い分けできるマイクロファイバーふきん</a:t>
            </a:r>
            <a:r>
              <a:rPr lang="en-US" altLang="ja-JP" sz="1600" dirty="0"/>
              <a:t>5</a:t>
            </a:r>
            <a:r>
              <a:rPr lang="ja-JP" altLang="en-US" sz="1600" dirty="0"/>
              <a:t>枚のギフトセット。化粧箱に名入れシールを貼ることができます。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9" name="図 98">
            <a:extLst>
              <a:ext uri="{FF2B5EF4-FFF2-40B4-BE49-F238E27FC236}">
                <a16:creationId xmlns:a16="http://schemas.microsoft.com/office/drawing/2014/main" id="{CBCADF51-41A1-D6D8-E1BD-27EF0BF805CA}"/>
              </a:ext>
            </a:extLst>
          </p:cNvPr>
          <p:cNvPicPr>
            <a:picLocks noChangeAspect="1"/>
          </p:cNvPicPr>
          <p:nvPr/>
        </p:nvPicPr>
        <p:blipFill>
          <a:blip r:embed="rId5"/>
          <a:stretch>
            <a:fillRect/>
          </a:stretch>
        </p:blipFill>
        <p:spPr>
          <a:xfrm>
            <a:off x="677405" y="1335792"/>
            <a:ext cx="3700394" cy="3700394"/>
          </a:xfrm>
          <a:prstGeom prst="rect">
            <a:avLst/>
          </a:prstGeom>
        </p:spPr>
      </p:pic>
    </p:spTree>
    <p:extLst>
      <p:ext uri="{BB962C8B-B14F-4D97-AF65-F5344CB8AC3E}">
        <p14:creationId xmlns:p14="http://schemas.microsoft.com/office/powerpoint/2010/main" val="3388401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湯治場めぐり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素材：硫酸ナトリウム・硫酸ナトリウム（無水）・オウバク末・着色料・香料</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W85×H110×D3mm</a:t>
            </a:r>
          </a:p>
          <a:p>
            <a:r>
              <a:rPr lang="ja-JP" altLang="en-US" sz="900" dirty="0">
                <a:latin typeface="Meiryo UI" panose="020B0604030504040204" pitchFamily="34" charset="-128"/>
                <a:ea typeface="Meiryo UI" panose="020B0604030504040204" pitchFamily="34" charset="-128"/>
              </a:rPr>
              <a:t>機能：種類：明礬の湯・海潮の湯・黒湯の湯・切明の湯・羅臼の湯・四万の湯</a:t>
            </a:r>
          </a:p>
          <a:p>
            <a:r>
              <a:rPr lang="ja-JP" altLang="en-US" sz="900" dirty="0">
                <a:latin typeface="Meiryo UI" panose="020B0604030504040204" pitchFamily="34" charset="-128"/>
                <a:ea typeface="Meiryo UI" panose="020B0604030504040204" pitchFamily="34" charset="-128"/>
              </a:rPr>
              <a:t>備考：ラベル印刷：オフセット印刷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8236"/>
          </a:xfrm>
          <a:prstGeom prst="rect">
            <a:avLst/>
          </a:prstGeom>
          <a:noFill/>
        </p:spPr>
        <p:txBody>
          <a:bodyPr wrap="square" lIns="0" tIns="46800" rIns="0" spcCol="360000" rtlCol="0">
            <a:spAutoFit/>
          </a:bodyPr>
          <a:lstStyle/>
          <a:p>
            <a:pPr>
              <a:lnSpc>
                <a:spcPts val="2400"/>
              </a:lnSpc>
            </a:pPr>
            <a:r>
              <a:rPr lang="ja-JP" altLang="en-US" sz="1400" spc="-100" dirty="0"/>
              <a:t>自宅に居ながらにして、日本全国の湯治場を楽しめる入浴剤です。特にお風呂にゆっくり浸かりたい冬場のノベルティ用におすすめ。フルカラーのオリジナルラベルを封入できます。</a:t>
            </a:r>
            <a:br>
              <a:rPr lang="en-US" altLang="ja-JP" sz="1400" spc="-100" dirty="0"/>
            </a:br>
            <a:r>
              <a:rPr lang="en-US" altLang="ja-JP" sz="1400" spc="-100" dirty="0"/>
              <a:t>※</a:t>
            </a:r>
            <a:r>
              <a:rPr lang="ja-JP" altLang="en-US" sz="1400" spc="-100" dirty="0"/>
              <a:t>こちらの商品は、最小ロット数単位（倍数）のみの承りになります。</a:t>
            </a:r>
            <a:endParaRPr lang="en-US" altLang="ja-JP" sz="14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72398CEF-36EB-4EB3-FA28-26099CA24E4D}"/>
              </a:ext>
            </a:extLst>
          </p:cNvPr>
          <p:cNvPicPr>
            <a:picLocks noChangeAspect="1"/>
          </p:cNvPicPr>
          <p:nvPr/>
        </p:nvPicPr>
        <p:blipFill>
          <a:blip r:embed="rId5"/>
          <a:stretch>
            <a:fillRect/>
          </a:stretch>
        </p:blipFill>
        <p:spPr>
          <a:xfrm>
            <a:off x="706446" y="1373710"/>
            <a:ext cx="3644167" cy="3644167"/>
          </a:xfrm>
          <a:prstGeom prst="rect">
            <a:avLst/>
          </a:prstGeom>
        </p:spPr>
      </p:pic>
    </p:spTree>
    <p:extLst>
      <p:ext uri="{BB962C8B-B14F-4D97-AF65-F5344CB8AC3E}">
        <p14:creationId xmlns:p14="http://schemas.microsoft.com/office/powerpoint/2010/main" val="3406082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ベストセレクトギフトセット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洗って使える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不織布クロス</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枚入・ピカ王ミニ・リファイン除菌ポケットウェット</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アルコール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・リードクッキングペーパー</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枚箱入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nSpc>
                <a:spcPts val="2400"/>
              </a:lnSpc>
            </a:pPr>
            <a:r>
              <a:rPr lang="ja-JP" altLang="en-US" sz="1600" dirty="0"/>
              <a:t>日常生活における消耗品の中でも特に人気の高い日用品である、洗って使える不織布クロスやピカ王ミニなど、</a:t>
            </a:r>
            <a:r>
              <a:rPr lang="en-US" altLang="ja-JP" sz="1600" dirty="0"/>
              <a:t>4</a:t>
            </a:r>
            <a:r>
              <a:rPr lang="ja-JP" altLang="en-US" sz="1600" dirty="0"/>
              <a:t>点を詰め合わせたギフトセットです。贈り物としてもちろん、景品用などにも！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5" name="図 14">
            <a:extLst>
              <a:ext uri="{FF2B5EF4-FFF2-40B4-BE49-F238E27FC236}">
                <a16:creationId xmlns:a16="http://schemas.microsoft.com/office/drawing/2014/main" id="{8EB423D6-5D67-483A-A519-0A37747331BF}"/>
              </a:ext>
            </a:extLst>
          </p:cNvPr>
          <p:cNvPicPr>
            <a:picLocks noChangeAspect="1"/>
          </p:cNvPicPr>
          <p:nvPr/>
        </p:nvPicPr>
        <p:blipFill>
          <a:blip r:embed="rId5"/>
          <a:stretch>
            <a:fillRect/>
          </a:stretch>
        </p:blipFill>
        <p:spPr>
          <a:xfrm>
            <a:off x="709624" y="1345761"/>
            <a:ext cx="3683995" cy="3683995"/>
          </a:xfrm>
          <a:prstGeom prst="rect">
            <a:avLst/>
          </a:prstGeom>
        </p:spPr>
      </p:pic>
    </p:spTree>
    <p:extLst>
      <p:ext uri="{BB962C8B-B14F-4D97-AF65-F5344CB8AC3E}">
        <p14:creationId xmlns:p14="http://schemas.microsoft.com/office/powerpoint/2010/main" val="334653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NEW </a:t>
            </a:r>
            <a:r>
              <a:rPr lang="ja-JP" altLang="en-US" sz="2000">
                <a:solidFill>
                  <a:schemeClr val="bg1"/>
                </a:solidFill>
                <a:latin typeface="Meiryo UI" panose="020B0604030504040204" pitchFamily="34" charset="-128"/>
                <a:ea typeface="Meiryo UI" panose="020B0604030504040204" pitchFamily="34" charset="-128"/>
              </a:rPr>
              <a:t>ファミリーパック </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a:solidFill>
                  <a:schemeClr val="bg1"/>
                </a:solidFill>
                <a:latin typeface="Meiryo UI" panose="020B0604030504040204" pitchFamily="34" charset="-128"/>
                <a:ea typeface="Meiryo UI" panose="020B0604030504040204" pitchFamily="34" charset="-128"/>
              </a:rPr>
              <a:t>個組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材：ポリプロピレン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：保存容器</a:t>
            </a:r>
            <a:r>
              <a:rPr lang="en-US" altLang="ja-JP" sz="900" dirty="0">
                <a:latin typeface="Meiryo UI" panose="020B0604030504040204" pitchFamily="34" charset="-128"/>
                <a:ea typeface="Meiryo UI" panose="020B0604030504040204" pitchFamily="34" charset="-128"/>
              </a:rPr>
              <a:t>S/</a:t>
            </a:r>
            <a:r>
              <a:rPr lang="ja-JP" altLang="en-US" sz="90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220ml</a:t>
            </a:r>
            <a:r>
              <a:rPr lang="ja-JP" altLang="en-US" sz="900">
                <a:latin typeface="Meiryo UI" panose="020B0604030504040204" pitchFamily="34" charset="-128"/>
                <a:ea typeface="Meiryo UI" panose="020B0604030504040204" pitchFamily="34" charset="-128"/>
              </a:rPr>
              <a:t>、保存容器</a:t>
            </a:r>
            <a:r>
              <a:rPr lang="en-US" altLang="ja-JP" sz="900" dirty="0">
                <a:latin typeface="Meiryo UI" panose="020B0604030504040204" pitchFamily="34" charset="-128"/>
                <a:ea typeface="Meiryo UI" panose="020B0604030504040204" pitchFamily="34" charset="-128"/>
              </a:rPr>
              <a:t>M/</a:t>
            </a:r>
            <a:r>
              <a:rPr lang="ja-JP" altLang="en-US" sz="90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300ml</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保存容器</a:t>
            </a:r>
            <a:r>
              <a:rPr lang="en-US" altLang="ja-JP" sz="900" dirty="0">
                <a:latin typeface="Meiryo UI" panose="020B0604030504040204" pitchFamily="34" charset="-128"/>
                <a:ea typeface="Meiryo UI" panose="020B0604030504040204" pitchFamily="34" charset="-128"/>
              </a:rPr>
              <a:t>L/</a:t>
            </a:r>
            <a:r>
              <a:rPr lang="ja-JP" altLang="en-US" sz="90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　　　　　（包装形態：化粧箱入り）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国産の原料を使用し、国内工場で丁寧に作られた安心安全な</a:t>
            </a:r>
            <a:r>
              <a:rPr lang="en-US" altLang="ja-JP" sz="1600" dirty="0">
                <a:latin typeface="Meiryo UI" panose="020B0604030504040204" pitchFamily="34" charset="-128"/>
                <a:ea typeface="Meiryo UI" panose="020B0604030504040204" pitchFamily="34" charset="-128"/>
              </a:rPr>
              <a:t>8</a:t>
            </a:r>
            <a:r>
              <a:rPr lang="ja-JP" altLang="en-US" sz="1600">
                <a:latin typeface="Meiryo UI" panose="020B0604030504040204" pitchFamily="34" charset="-128"/>
                <a:ea typeface="Meiryo UI" panose="020B0604030504040204" pitchFamily="34" charset="-128"/>
              </a:rPr>
              <a:t>個組のパックセットです。用途に合わせて使い分けられる</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つのサイズをセットにしており、電子レンジでの使用も可能です。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417E32A-770D-FE49-8C76-2B3E848C313E}"/>
              </a:ext>
            </a:extLst>
          </p:cNvPr>
          <p:cNvPicPr>
            <a:picLocks noChangeAspect="1"/>
          </p:cNvPicPr>
          <p:nvPr/>
        </p:nvPicPr>
        <p:blipFill>
          <a:blip r:embed="rId5"/>
          <a:stretch>
            <a:fillRect/>
          </a:stretch>
        </p:blipFill>
        <p:spPr>
          <a:xfrm>
            <a:off x="933347" y="1483351"/>
            <a:ext cx="3175000" cy="3175000"/>
          </a:xfrm>
          <a:prstGeom prst="rect">
            <a:avLst/>
          </a:prstGeom>
        </p:spPr>
      </p:pic>
    </p:spTree>
    <p:extLst>
      <p:ext uri="{BB962C8B-B14F-4D97-AF65-F5344CB8AC3E}">
        <p14:creationId xmlns:p14="http://schemas.microsoft.com/office/powerpoint/2010/main" val="3844611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万能オープナーセット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素材：蓋オープナー／ポリプロピレン・熱可塑性エラストマー 多機能オープナー／ポリプロピレン・熱可塑性エラストマー・ステンレス</a:t>
            </a:r>
          </a:p>
          <a:p>
            <a:r>
              <a:rPr lang="ja-JP" altLang="en-US" sz="900" dirty="0">
                <a:latin typeface="Meiryo UI" panose="020B0604030504040204" pitchFamily="34" charset="-128"/>
                <a:ea typeface="Meiryo UI" panose="020B0604030504040204" pitchFamily="34" charset="-128"/>
              </a:rPr>
              <a:t>サイズ：蓋オープナー／約</a:t>
            </a:r>
            <a:r>
              <a:rPr lang="en-US" altLang="ja-JP" sz="900" dirty="0">
                <a:latin typeface="Meiryo UI" panose="020B0604030504040204" pitchFamily="34" charset="-128"/>
                <a:ea typeface="Meiryo UI" panose="020B0604030504040204" pitchFamily="34" charset="-128"/>
              </a:rPr>
              <a:t>22×9.2×2.1cm </a:t>
            </a:r>
            <a:r>
              <a:rPr lang="ja-JP" altLang="en-US" sz="900" dirty="0">
                <a:latin typeface="Meiryo UI" panose="020B0604030504040204" pitchFamily="34" charset="-128"/>
                <a:ea typeface="Meiryo UI" panose="020B0604030504040204" pitchFamily="34" charset="-128"/>
              </a:rPr>
              <a:t>多機能オープナー／約</a:t>
            </a:r>
            <a:r>
              <a:rPr lang="en-US" altLang="ja-JP" sz="900" dirty="0">
                <a:latin typeface="Meiryo UI" panose="020B0604030504040204" pitchFamily="34" charset="-128"/>
                <a:ea typeface="Meiryo UI" panose="020B0604030504040204" pitchFamily="34" charset="-128"/>
              </a:rPr>
              <a:t>5.7×14.5×2.7cm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なかなか開けられない瓶のフタを簡単に開けることが上、ペットボトルのキャップ、缶のプルトップ、栓抜き、缶詰などに対応できる万能オープナー。ノベルティ用として人気です。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1" name="図 30">
            <a:extLst>
              <a:ext uri="{FF2B5EF4-FFF2-40B4-BE49-F238E27FC236}">
                <a16:creationId xmlns:a16="http://schemas.microsoft.com/office/drawing/2014/main" id="{4E37FF42-7ED1-61C2-E4E4-69307D8FF24E}"/>
              </a:ext>
            </a:extLst>
          </p:cNvPr>
          <p:cNvPicPr>
            <a:picLocks noChangeAspect="1"/>
          </p:cNvPicPr>
          <p:nvPr/>
        </p:nvPicPr>
        <p:blipFill>
          <a:blip r:embed="rId5"/>
          <a:stretch>
            <a:fillRect/>
          </a:stretch>
        </p:blipFill>
        <p:spPr>
          <a:xfrm>
            <a:off x="684305" y="1392970"/>
            <a:ext cx="3579078" cy="3579078"/>
          </a:xfrm>
          <a:prstGeom prst="rect">
            <a:avLst/>
          </a:prstGeom>
        </p:spPr>
      </p:pic>
    </p:spTree>
    <p:extLst>
      <p:ext uri="{BB962C8B-B14F-4D97-AF65-F5344CB8AC3E}">
        <p14:creationId xmlns:p14="http://schemas.microsoft.com/office/powerpoint/2010/main" val="2867832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車載用傘カバー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630×150mm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雨の日でも濡れた傘で車内を濡らしたくない人には非常にありがたい車内用傘カバーです。ヘッドレストにセットするだけのタイプのため、どんな乗用車にも使用可能でとっても便利です。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23878B0-C4B2-8377-0A43-9063B90BCB41}"/>
              </a:ext>
            </a:extLst>
          </p:cNvPr>
          <p:cNvPicPr>
            <a:picLocks noChangeAspect="1"/>
          </p:cNvPicPr>
          <p:nvPr/>
        </p:nvPicPr>
        <p:blipFill>
          <a:blip r:embed="rId5"/>
          <a:stretch>
            <a:fillRect/>
          </a:stretch>
        </p:blipFill>
        <p:spPr>
          <a:xfrm>
            <a:off x="648002" y="1435865"/>
            <a:ext cx="3560089" cy="3560089"/>
          </a:xfrm>
          <a:prstGeom prst="rect">
            <a:avLst/>
          </a:prstGeom>
        </p:spPr>
      </p:pic>
    </p:spTree>
    <p:extLst>
      <p:ext uri="{BB962C8B-B14F-4D97-AF65-F5344CB8AC3E}">
        <p14:creationId xmlns:p14="http://schemas.microsoft.com/office/powerpoint/2010/main" val="229876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デイリーレジャートート</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530×350×220(mm)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38×400(mm)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en-US" altLang="ja-JP" sz="1600" dirty="0"/>
              <a:t>L</a:t>
            </a:r>
            <a:r>
              <a:rPr lang="ja-JP" altLang="en-US" sz="1600" dirty="0"/>
              <a:t>サイズのシンプルなトートバッグです。再生</a:t>
            </a:r>
            <a:r>
              <a:rPr lang="en-US" altLang="ja-JP" sz="1600" dirty="0"/>
              <a:t>PP</a:t>
            </a:r>
            <a:r>
              <a:rPr lang="ja-JP" altLang="en-US" sz="1600" dirty="0"/>
              <a:t>を使用しているため環境にも優しく、軽量で耐久性に優れている点も使い勝手抜群。全</a:t>
            </a:r>
            <a:r>
              <a:rPr lang="en-US" altLang="ja-JP" sz="1600" dirty="0"/>
              <a:t>4</a:t>
            </a:r>
            <a:r>
              <a:rPr lang="ja-JP" altLang="en-US" sz="1600" dirty="0"/>
              <a:t>色展開のカラーバリエーションから選択可能です。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41C1603F-DA78-B5E8-9A13-67D6A10E60BE}"/>
              </a:ext>
            </a:extLst>
          </p:cNvPr>
          <p:cNvPicPr>
            <a:picLocks noChangeAspect="1"/>
          </p:cNvPicPr>
          <p:nvPr/>
        </p:nvPicPr>
        <p:blipFill>
          <a:blip r:embed="rId5"/>
          <a:stretch>
            <a:fillRect/>
          </a:stretch>
        </p:blipFill>
        <p:spPr>
          <a:xfrm>
            <a:off x="686366" y="1402259"/>
            <a:ext cx="3560089" cy="3560089"/>
          </a:xfrm>
          <a:prstGeom prst="rect">
            <a:avLst/>
          </a:prstGeom>
        </p:spPr>
      </p:pic>
    </p:spTree>
    <p:extLst>
      <p:ext uri="{BB962C8B-B14F-4D97-AF65-F5344CB8AC3E}">
        <p14:creationId xmlns:p14="http://schemas.microsoft.com/office/powerpoint/2010/main" val="4119321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シンプルエコ</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ティッシュ</a:t>
            </a:r>
            <a:r>
              <a:rPr lang="en-US" altLang="ja-JP" sz="2000" dirty="0">
                <a:solidFill>
                  <a:schemeClr val="bg1"/>
                </a:solidFill>
                <a:latin typeface="Meiryo UI" panose="020B0604030504040204" pitchFamily="34" charset="-128"/>
                <a:ea typeface="Meiryo UI" panose="020B0604030504040204" pitchFamily="34" charset="-128"/>
              </a:rPr>
              <a:t>100W5</a:t>
            </a:r>
            <a:r>
              <a:rPr lang="ja-JP" altLang="en-US" sz="2000" dirty="0">
                <a:solidFill>
                  <a:schemeClr val="bg1"/>
                </a:solidFill>
                <a:latin typeface="Meiryo UI" panose="020B0604030504040204" pitchFamily="34" charset="-128"/>
                <a:ea typeface="Meiryo UI" panose="020B0604030504040204" pitchFamily="34" charset="-128"/>
              </a:rPr>
              <a:t>個組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バラエティティッシュ・キッチンペーパー・ウエットティッシュ各種取混ぜ</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カートン以上にてお申し込みください。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en-US" altLang="ja-JP" sz="1600" dirty="0"/>
              <a:t>5</a:t>
            </a:r>
            <a:r>
              <a:rPr lang="ja-JP" altLang="en-US" sz="1600" dirty="0"/>
              <a:t>個パックのシンプルな箱ティッシュです。フィルムレスやカーボンオフセットでの製造等、地球環境にも優しいアイテムでもあるため、イベントやキャンペーンで配布する販促品としてもおすすめ。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89E9FA7D-93E9-BF92-4169-2D72D9786EB6}"/>
              </a:ext>
            </a:extLst>
          </p:cNvPr>
          <p:cNvPicPr>
            <a:picLocks noChangeAspect="1"/>
          </p:cNvPicPr>
          <p:nvPr/>
        </p:nvPicPr>
        <p:blipFill>
          <a:blip r:embed="rId5"/>
          <a:stretch>
            <a:fillRect/>
          </a:stretch>
        </p:blipFill>
        <p:spPr>
          <a:xfrm>
            <a:off x="691962" y="1362162"/>
            <a:ext cx="3728787" cy="3728787"/>
          </a:xfrm>
          <a:prstGeom prst="rect">
            <a:avLst/>
          </a:prstGeom>
        </p:spPr>
      </p:pic>
    </p:spTree>
    <p:extLst>
      <p:ext uri="{BB962C8B-B14F-4D97-AF65-F5344CB8AC3E}">
        <p14:creationId xmlns:p14="http://schemas.microsoft.com/office/powerpoint/2010/main" val="3668971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吊るして使える</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材：ポリプロピレン、ポリスチレン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φ75×145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150×79×79</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（包装形態：化粧箱入）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考：単四乾電池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本（別</a:t>
            </a:r>
            <a:r>
              <a:rPr lang="en-US" altLang="ja-JP" sz="900" dirty="0">
                <a:latin typeface="Meiryo UI" panose="020B0604030504040204" pitchFamily="34" charset="-128"/>
                <a:ea typeface="Meiryo UI" panose="020B0604030504040204" pitchFamily="34" charset="-128"/>
              </a:rPr>
              <a:t>)3369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側面全体を光らせるランタンとしても、底面を光らせる懐中電灯としても使える、便利でシンプルなデザインのアイテムです。名入れも可能なため、オリジナルグッズ用にも最適です。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39C5648-3C33-014A-B638-BBF0D24BA762}"/>
              </a:ext>
            </a:extLst>
          </p:cNvPr>
          <p:cNvPicPr>
            <a:picLocks noChangeAspect="1"/>
          </p:cNvPicPr>
          <p:nvPr/>
        </p:nvPicPr>
        <p:blipFill>
          <a:blip r:embed="rId5"/>
          <a:stretch>
            <a:fillRect/>
          </a:stretch>
        </p:blipFill>
        <p:spPr>
          <a:xfrm>
            <a:off x="1427253" y="1367601"/>
            <a:ext cx="1963026" cy="3619820"/>
          </a:xfrm>
          <a:prstGeom prst="rect">
            <a:avLst/>
          </a:prstGeom>
        </p:spPr>
      </p:pic>
    </p:spTree>
    <p:extLst>
      <p:ext uri="{BB962C8B-B14F-4D97-AF65-F5344CB8AC3E}">
        <p14:creationId xmlns:p14="http://schemas.microsoft.com/office/powerpoint/2010/main" val="22400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ティッシュ </a:t>
            </a:r>
            <a:r>
              <a:rPr lang="en-US" altLang="ja-JP" sz="2000" dirty="0">
                <a:solidFill>
                  <a:schemeClr val="bg1"/>
                </a:solidFill>
                <a:latin typeface="Meiryo UI" panose="020B0604030504040204" pitchFamily="34" charset="-128"/>
                <a:ea typeface="Meiryo UI" panose="020B0604030504040204" pitchFamily="34" charset="-128"/>
              </a:rPr>
              <a:t>150W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素材：パルプ</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W230×H50×D115mm</a:t>
            </a:r>
          </a:p>
          <a:p>
            <a:r>
              <a:rPr lang="ja-JP" altLang="en-US" sz="900" dirty="0">
                <a:latin typeface="Meiryo UI" panose="020B0604030504040204" pitchFamily="34" charset="-128"/>
                <a:ea typeface="Meiryo UI" panose="020B0604030504040204" pitchFamily="34" charset="-128"/>
              </a:rPr>
              <a:t>備考：名入れ方法：オリジナル印刷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もらって困らない粗品やノベルティアイテムとして定番なボックスティッシュ。箱全体にフルカラーでのオリジナルプリントが可能なため、高い訴求効果が期待できる販促品です。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E741B833-F6B2-1D28-948F-FC48BFBBFB21}"/>
              </a:ext>
            </a:extLst>
          </p:cNvPr>
          <p:cNvPicPr>
            <a:picLocks noChangeAspect="1"/>
          </p:cNvPicPr>
          <p:nvPr/>
        </p:nvPicPr>
        <p:blipFill>
          <a:blip r:embed="rId5"/>
          <a:stretch>
            <a:fillRect/>
          </a:stretch>
        </p:blipFill>
        <p:spPr>
          <a:xfrm>
            <a:off x="779318" y="1403975"/>
            <a:ext cx="3583445" cy="3583445"/>
          </a:xfrm>
          <a:prstGeom prst="rect">
            <a:avLst/>
          </a:prstGeom>
        </p:spPr>
      </p:pic>
    </p:spTree>
    <p:extLst>
      <p:ext uri="{BB962C8B-B14F-4D97-AF65-F5344CB8AC3E}">
        <p14:creationId xmlns:p14="http://schemas.microsoft.com/office/powerpoint/2010/main" val="330240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ぬりえ色紙（</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色えんぴつ）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素材：間伐材（色鉛筆）、紙</a:t>
            </a:r>
          </a:p>
          <a:p>
            <a:r>
              <a:rPr lang="ja-JP" altLang="en-US" sz="900" dirty="0">
                <a:latin typeface="Meiryo UI" panose="020B0604030504040204" pitchFamily="34" charset="-128"/>
                <a:ea typeface="Meiryo UI" panose="020B0604030504040204" pitchFamily="34" charset="-128"/>
              </a:rPr>
              <a:t>サイズ：色紙：</a:t>
            </a:r>
            <a:r>
              <a:rPr lang="en-US" altLang="ja-JP" sz="900" dirty="0">
                <a:latin typeface="Meiryo UI" panose="020B0604030504040204" pitchFamily="34" charset="-128"/>
                <a:ea typeface="Meiryo UI" panose="020B0604030504040204" pitchFamily="34" charset="-128"/>
              </a:rPr>
              <a:t>135×120</a:t>
            </a:r>
            <a:r>
              <a:rPr lang="ja-JP" altLang="en-US" sz="900" dirty="0">
                <a:latin typeface="Meiryo UI" panose="020B0604030504040204" pitchFamily="34" charset="-128"/>
                <a:ea typeface="Meiryo UI" panose="020B0604030504040204" pitchFamily="34" charset="-128"/>
              </a:rPr>
              <a:t>色鉛筆：</a:t>
            </a:r>
            <a:r>
              <a:rPr lang="en-US" altLang="ja-JP" sz="900" dirty="0">
                <a:latin typeface="Meiryo UI" panose="020B0604030504040204" pitchFamily="34" charset="-128"/>
                <a:ea typeface="Meiryo UI" panose="020B0604030504040204" pitchFamily="34" charset="-128"/>
              </a:rPr>
              <a:t>100×100</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42g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備考：オプション：色紙スタンド＋＠</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円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12</a:t>
            </a:r>
            <a:r>
              <a:rPr lang="ja-JP" altLang="en-US" sz="1600" dirty="0"/>
              <a:t>色の色えんぴつとぬりえ用色紙のギフトセット。お子様が自由な発想で色を塗ったりお絵描きをして楽しむことができます。</a:t>
            </a:r>
            <a:r>
              <a:rPr lang="en-US" altLang="ja-JP" sz="1600" dirty="0"/>
              <a:t>500</a:t>
            </a:r>
            <a:r>
              <a:rPr lang="ja-JP" altLang="en-US" sz="1600" dirty="0"/>
              <a:t>枚から色紙のオリジナルデザイン対応が可能です。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9E04F7F4-3CFB-2E82-95C6-3D20A7C51428}"/>
              </a:ext>
            </a:extLst>
          </p:cNvPr>
          <p:cNvPicPr>
            <a:picLocks noChangeAspect="1"/>
          </p:cNvPicPr>
          <p:nvPr/>
        </p:nvPicPr>
        <p:blipFill>
          <a:blip r:embed="rId5"/>
          <a:stretch>
            <a:fillRect/>
          </a:stretch>
        </p:blipFill>
        <p:spPr>
          <a:xfrm>
            <a:off x="714540" y="1371901"/>
            <a:ext cx="3638550" cy="3638550"/>
          </a:xfrm>
          <a:prstGeom prst="rect">
            <a:avLst/>
          </a:prstGeom>
        </p:spPr>
      </p:pic>
    </p:spTree>
    <p:extLst>
      <p:ext uri="{BB962C8B-B14F-4D97-AF65-F5344CB8AC3E}">
        <p14:creationId xmlns:p14="http://schemas.microsoft.com/office/powerpoint/2010/main" val="1002404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和柄ひょうのう</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柄指定不可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φ145×40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カラフルでポップながらどこか懐かしさを感じさせる和柄デザインがとってもオシャレなひょうのうです。名入れプリントも可能ですので、オリジナルグッズやノベルティアイテムとしてもおすすめ。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43175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年保証 超・防災用ウェット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不織布</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90mm</a:t>
            </a:r>
            <a:r>
              <a:rPr lang="ja-JP" altLang="en-US" sz="900" b="0" i="0" dirty="0">
                <a:solidFill>
                  <a:srgbClr val="333333"/>
                </a:solidFill>
                <a:effectLst/>
                <a:latin typeface="-apple-system"/>
              </a:rPr>
              <a:t>（縦）</a:t>
            </a:r>
            <a:r>
              <a:rPr lang="en-US" altLang="ja-JP" sz="900" b="0" i="0" dirty="0">
                <a:solidFill>
                  <a:srgbClr val="333333"/>
                </a:solidFill>
                <a:effectLst/>
                <a:latin typeface="-apple-system"/>
              </a:rPr>
              <a:t>×135mm</a:t>
            </a:r>
            <a:r>
              <a:rPr lang="ja-JP" altLang="en-US" sz="900" b="0" i="0" dirty="0">
                <a:solidFill>
                  <a:srgbClr val="333333"/>
                </a:solidFill>
                <a:effectLst/>
                <a:latin typeface="-apple-system"/>
              </a:rPr>
              <a:t>（横）</a:t>
            </a:r>
            <a:endParaRPr lang="en-US" altLang="ja-JP" sz="900" b="0" i="0" dirty="0">
              <a:solidFill>
                <a:srgbClr val="333333"/>
              </a:solidFill>
              <a:effectLst/>
              <a:latin typeface="-apple-system"/>
            </a:endParaRPr>
          </a:p>
          <a:p>
            <a:pPr>
              <a:tabLst>
                <a:tab pos="542925" algn="l"/>
                <a:tab pos="715963" algn="l"/>
              </a:tabLst>
            </a:pPr>
            <a:r>
              <a:rPr lang="ja-JP" altLang="en-US" sz="900" dirty="0">
                <a:latin typeface="Meiryo UI" panose="020B0604030504040204" pitchFamily="34" charset="-128"/>
                <a:ea typeface="Meiryo UI" panose="020B0604030504040204" pitchFamily="34" charset="-128"/>
              </a:rPr>
              <a:t>注意事項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在庫状況が流動的に変化する商品になります。納期等は担当より</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ご連絡いたします。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a:t>
            </a:r>
            <a:r>
              <a:rPr lang="ja-JP" altLang="en-US" sz="900" b="0" i="0" dirty="0">
                <a:solidFill>
                  <a:srgbClr val="333333"/>
                </a:solidFill>
                <a:effectLst/>
                <a:latin typeface="-apple-system"/>
              </a:rPr>
              <a:t>枚入り</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業界最長</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年保証の防災用ウェットティッシュです。除菌効果の高いウェットティッシュを採用しており、納品から</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年間の安定した品質保証をいたします。防災用グッズ、家庭用常備品として最適。</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073766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楽々カイロ貼らないレギュラー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素材：鉄粉・水・木炭・活性炭・バーミキュライト・食塩</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W140×H110mm</a:t>
            </a:r>
            <a:r>
              <a:rPr lang="ja-JP" altLang="en-US" sz="900" dirty="0">
                <a:latin typeface="Meiryo UI" panose="020B0604030504040204" pitchFamily="34" charset="-128"/>
                <a:ea typeface="Meiryo UI" panose="020B0604030504040204" pitchFamily="34" charset="-128"/>
              </a:rPr>
              <a:t>（カイロサイズ：約</a:t>
            </a:r>
            <a:r>
              <a:rPr lang="en-US" altLang="ja-JP" sz="900" dirty="0">
                <a:latin typeface="Meiryo UI" panose="020B0604030504040204" pitchFamily="34" charset="-128"/>
                <a:ea typeface="Meiryo UI" panose="020B0604030504040204" pitchFamily="34" charset="-128"/>
              </a:rPr>
              <a:t>W105×H82mm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44.6g</a:t>
            </a:r>
            <a:r>
              <a:rPr lang="ja-JP" altLang="en-US" sz="900" dirty="0">
                <a:latin typeface="Meiryo UI" panose="020B0604030504040204" pitchFamily="34" charset="-128"/>
                <a:ea typeface="Meiryo UI" panose="020B0604030504040204" pitchFamily="34" charset="-128"/>
              </a:rPr>
              <a:t>（外装なし：約</a:t>
            </a:r>
            <a:r>
              <a:rPr lang="en-US" altLang="ja-JP" sz="900" dirty="0">
                <a:latin typeface="Meiryo UI" panose="020B0604030504040204" pitchFamily="34" charset="-128"/>
                <a:ea typeface="Meiryo UI" panose="020B0604030504040204" pitchFamily="34" charset="-128"/>
              </a:rPr>
              <a:t>42.8g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機能：継続時間：</a:t>
            </a:r>
            <a:r>
              <a:rPr lang="en-US" altLang="ja-JP" sz="900" dirty="0">
                <a:latin typeface="Meiryo UI" panose="020B0604030504040204" pitchFamily="34" charset="-128"/>
                <a:ea typeface="Meiryo UI" panose="020B0604030504040204" pitchFamily="34" charset="-128"/>
              </a:rPr>
              <a:t>16</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40℃</a:t>
            </a:r>
            <a:r>
              <a:rPr lang="ja-JP" altLang="en-US" sz="900" dirty="0">
                <a:latin typeface="Meiryo UI" panose="020B0604030504040204" pitchFamily="34" charset="-128"/>
                <a:ea typeface="Meiryo UI" panose="020B0604030504040204" pitchFamily="34" charset="-128"/>
              </a:rPr>
              <a:t>以上を保持し継続する時間）</a:t>
            </a:r>
          </a:p>
          <a:p>
            <a:r>
              <a:rPr lang="ja-JP" altLang="en-US" sz="900" dirty="0">
                <a:latin typeface="Meiryo UI" panose="020B0604030504040204" pitchFamily="34" charset="-128"/>
                <a:ea typeface="Meiryo UI" panose="020B0604030504040204" pitchFamily="34" charset="-128"/>
              </a:rPr>
              <a:t>備考：名入れ方法：ラベル・全面シール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r>
              <a:rPr lang="ja-JP" altLang="en-US" sz="1600" dirty="0"/>
              <a:t>寒い冬場のノベルティアイテムとして定番のカイロ。フルカラーで精巧に製作できるオリジナルラベルを、表にも裏にも封入できるため、イベント等でばらまくには最適なアイテムです。</a:t>
            </a:r>
          </a:p>
          <a:p>
            <a:r>
              <a:rPr lang="en-US" altLang="ja-JP" sz="1600" dirty="0"/>
              <a:t>※</a:t>
            </a:r>
            <a:r>
              <a:rPr lang="ja-JP" altLang="en-US" sz="1600" dirty="0"/>
              <a:t>こちらの商品は、最小ロット数単位（倍数）のみの承りになります。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AE78440-8D52-3EA7-D44B-FB59AFFDB206}"/>
              </a:ext>
            </a:extLst>
          </p:cNvPr>
          <p:cNvPicPr>
            <a:picLocks noChangeAspect="1"/>
          </p:cNvPicPr>
          <p:nvPr/>
        </p:nvPicPr>
        <p:blipFill>
          <a:blip r:embed="rId5"/>
          <a:stretch>
            <a:fillRect/>
          </a:stretch>
        </p:blipFill>
        <p:spPr>
          <a:xfrm>
            <a:off x="724120" y="1385520"/>
            <a:ext cx="3569970" cy="3569970"/>
          </a:xfrm>
          <a:prstGeom prst="rect">
            <a:avLst/>
          </a:prstGeom>
        </p:spPr>
      </p:pic>
    </p:spTree>
    <p:extLst>
      <p:ext uri="{BB962C8B-B14F-4D97-AF65-F5344CB8AC3E}">
        <p14:creationId xmlns:p14="http://schemas.microsoft.com/office/powerpoint/2010/main" val="2327326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ネピアプレミアムソフトトイレット</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ロールシングル</a:t>
            </a:r>
            <a:r>
              <a:rPr lang="en-US" altLang="ja-JP" sz="2000" dirty="0">
                <a:solidFill>
                  <a:schemeClr val="bg1"/>
                </a:solidFill>
                <a:latin typeface="Meiryo UI" panose="020B0604030504040204" pitchFamily="34" charset="-128"/>
                <a:ea typeface="Meiryo UI" panose="020B0604030504040204" pitchFamily="34" charset="-128"/>
              </a:rPr>
              <a:t>(55m)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備考：ネピア製品各種取混ぜ</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カートン以上にてお申し込みください。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適切な森林管理が行われた木材から作られた</a:t>
            </a:r>
            <a:r>
              <a:rPr lang="en-US" altLang="ja-JP" sz="1600" dirty="0"/>
              <a:t>『FSC</a:t>
            </a:r>
            <a:r>
              <a:rPr lang="ja-JP" altLang="en-US" sz="1600" dirty="0"/>
              <a:t>認証紙</a:t>
            </a:r>
            <a:r>
              <a:rPr lang="en-US" altLang="ja-JP" sz="1600" dirty="0"/>
              <a:t>』</a:t>
            </a:r>
            <a:r>
              <a:rPr lang="ja-JP" altLang="en-US" sz="1600" dirty="0"/>
              <a:t>を使用したシングルタイプのトイレっとロール。フレッシュバルブ</a:t>
            </a:r>
            <a:r>
              <a:rPr lang="en-US" altLang="ja-JP" sz="1600" dirty="0"/>
              <a:t>100</a:t>
            </a:r>
            <a:r>
              <a:rPr lang="ja-JP" altLang="en-US" sz="1600" dirty="0"/>
              <a:t>％製品のため肌にも優しく使い心地は抜群です。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3D860D7-BED7-AB8A-179F-FC684AAA71DD}"/>
              </a:ext>
            </a:extLst>
          </p:cNvPr>
          <p:cNvPicPr>
            <a:picLocks noChangeAspect="1"/>
          </p:cNvPicPr>
          <p:nvPr/>
        </p:nvPicPr>
        <p:blipFill>
          <a:blip r:embed="rId5"/>
          <a:stretch>
            <a:fillRect/>
          </a:stretch>
        </p:blipFill>
        <p:spPr>
          <a:xfrm>
            <a:off x="728789" y="1358485"/>
            <a:ext cx="3560089" cy="3560089"/>
          </a:xfrm>
          <a:prstGeom prst="rect">
            <a:avLst/>
          </a:prstGeom>
        </p:spPr>
      </p:pic>
    </p:spTree>
    <p:extLst>
      <p:ext uri="{BB962C8B-B14F-4D97-AF65-F5344CB8AC3E}">
        <p14:creationId xmlns:p14="http://schemas.microsoft.com/office/powerpoint/2010/main" val="3457880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枚入りのお掃除ウェットティッシュです。除菌効果が高いためウイルスや菌からしっかり身を守ってくれます。フラップ部分にオリジナル名入れ可能で販促用に最適！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D67C50F-6A49-E6C2-3F19-981F587BD2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83" y="1407327"/>
            <a:ext cx="3646126" cy="364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796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オリジナル絆創膏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ポリオレフィン白</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73×91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オンデマンド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物販用にもノベルティ用にも人気の高い、フルカラーでどんなオリジナルデザインでも精巧に名入れ可能な絆創膏です。小さな怪我を良くするお子様向けなどに最適なアイテムです。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5414965C-4A70-6C9C-278D-B4B3A024C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83" y="1385150"/>
            <a:ext cx="3539831" cy="353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47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キッチンクロスボンバー除菌ウェットクロス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枚入りのキッチンウェットティッシュです。除菌効果が高いためウイルスや菌からしっかり身を守ってくれます。フラップ部分にオリジナル名入れ可能で販促用に最適！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4C9BD451-780E-D311-7900-0288A8B50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888" y="1440268"/>
            <a:ext cx="3560090" cy="356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820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小ロット！除菌ウェットハンディ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サイズ：シート：約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、外装：約</a:t>
            </a:r>
            <a:r>
              <a:rPr lang="en-US" altLang="ja-JP" sz="900" dirty="0">
                <a:latin typeface="Meiryo UI" panose="020B0604030504040204" pitchFamily="34" charset="-128"/>
                <a:ea typeface="Meiryo UI" panose="020B0604030504040204" pitchFamily="34" charset="-128"/>
              </a:rPr>
              <a:t>W140×D10×H65mm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34g</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アルコール配合の除菌ウェットティッシュは配布しやすい</a:t>
            </a:r>
            <a:r>
              <a:rPr lang="en-US" altLang="ja-JP" sz="1600" dirty="0"/>
              <a:t>10</a:t>
            </a:r>
            <a:r>
              <a:rPr lang="ja-JP" altLang="en-US" sz="1600" dirty="0"/>
              <a:t>枚入りのハンディサイズです。フラップ部分にオリジナル名入れをして、業種を問わず販促品として幅広くご活用ください。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C59730D-260D-B63E-220F-1750BC9DFAA5}"/>
              </a:ext>
            </a:extLst>
          </p:cNvPr>
          <p:cNvPicPr>
            <a:picLocks noChangeAspect="1"/>
          </p:cNvPicPr>
          <p:nvPr/>
        </p:nvPicPr>
        <p:blipFill>
          <a:blip r:embed="rId5"/>
          <a:stretch>
            <a:fillRect/>
          </a:stretch>
        </p:blipFill>
        <p:spPr>
          <a:xfrm>
            <a:off x="622370" y="1341142"/>
            <a:ext cx="3618923" cy="3618923"/>
          </a:xfrm>
          <a:prstGeom prst="rect">
            <a:avLst/>
          </a:prstGeom>
        </p:spPr>
      </p:pic>
    </p:spTree>
    <p:extLst>
      <p:ext uri="{BB962C8B-B14F-4D97-AF65-F5344CB8AC3E}">
        <p14:creationId xmlns:p14="http://schemas.microsoft.com/office/powerpoint/2010/main" val="894436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412797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オリジナルマチ付きフリージングパック </a:t>
            </a:r>
            <a:r>
              <a:rPr lang="en-US" altLang="ja-JP" sz="2000" dirty="0">
                <a:solidFill>
                  <a:schemeClr val="bg1"/>
                </a:solidFill>
                <a:latin typeface="Meiryo UI" panose="020B0604030504040204" pitchFamily="34" charset="-128"/>
                <a:ea typeface="Meiryo UI" panose="020B0604030504040204" pitchFamily="34" charset="-128"/>
              </a:rPr>
              <a:t>2P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W150×D80×H20mm</a:t>
            </a:r>
          </a:p>
          <a:p>
            <a:r>
              <a:rPr lang="ja-JP" altLang="en-US" sz="900" dirty="0">
                <a:latin typeface="Meiryo UI" panose="020B0604030504040204" pitchFamily="34" charset="-128"/>
                <a:ea typeface="Meiryo UI" panose="020B0604030504040204" pitchFamily="34" charset="-128"/>
              </a:rPr>
              <a:t>包装：本体＋既製ラベル／</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備考：印刷：オフセット印刷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底マチ付なので、冷蔵庫や冷凍庫内でも口部分を上にして、立てて収納ができる便利なフリージングパック。オリジナルデザインのパッケージは注文数</a:t>
            </a:r>
            <a:r>
              <a:rPr lang="en-US" altLang="ja-JP" sz="1600" dirty="0"/>
              <a:t>100</a:t>
            </a:r>
            <a:r>
              <a:rPr lang="ja-JP" altLang="en-US" sz="1600" dirty="0"/>
              <a:t>個から製作することが可能です。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69BE7E2C-1991-D1CE-D024-8728AEBFAB96}"/>
              </a:ext>
            </a:extLst>
          </p:cNvPr>
          <p:cNvPicPr>
            <a:picLocks noChangeAspect="1"/>
          </p:cNvPicPr>
          <p:nvPr/>
        </p:nvPicPr>
        <p:blipFill>
          <a:blip r:embed="rId5"/>
          <a:stretch>
            <a:fillRect/>
          </a:stretch>
        </p:blipFill>
        <p:spPr>
          <a:xfrm>
            <a:off x="688705" y="1417624"/>
            <a:ext cx="3583326" cy="3583326"/>
          </a:xfrm>
          <a:prstGeom prst="rect">
            <a:avLst/>
          </a:prstGeom>
        </p:spPr>
      </p:pic>
    </p:spTree>
    <p:extLst>
      <p:ext uri="{BB962C8B-B14F-4D97-AF65-F5344CB8AC3E}">
        <p14:creationId xmlns:p14="http://schemas.microsoft.com/office/powerpoint/2010/main" val="304104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おうちでおんたま</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温泉たまごメーカー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130×162×98mm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備考：スタンド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ラジウム鉱石配合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生卵をセットして水をお湯を入れるだけで手軽にぷるぷる温泉たまごが作れる非常に便利なメーカーです。フタは殻入れとしても利用できますし、なにより見た目が可愛いのが好ポイントです！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0E20F89C-858A-5361-1813-EEC8F8045E68}"/>
              </a:ext>
            </a:extLst>
          </p:cNvPr>
          <p:cNvPicPr>
            <a:picLocks noChangeAspect="1"/>
          </p:cNvPicPr>
          <p:nvPr/>
        </p:nvPicPr>
        <p:blipFill>
          <a:blip r:embed="rId5"/>
          <a:stretch>
            <a:fillRect/>
          </a:stretch>
        </p:blipFill>
        <p:spPr>
          <a:xfrm>
            <a:off x="650155" y="1379501"/>
            <a:ext cx="3664579" cy="3664579"/>
          </a:xfrm>
          <a:prstGeom prst="rect">
            <a:avLst/>
          </a:prstGeom>
        </p:spPr>
      </p:pic>
    </p:spTree>
    <p:extLst>
      <p:ext uri="{BB962C8B-B14F-4D97-AF65-F5344CB8AC3E}">
        <p14:creationId xmlns:p14="http://schemas.microsoft.com/office/powerpoint/2010/main" val="950037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収納・保管にも！</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ボックスバッグ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ブルー・ベージュ</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素材：材質：</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355×460×195mm</a:t>
            </a:r>
          </a:p>
          <a:p>
            <a:r>
              <a:rPr lang="ja-JP" altLang="en-US" sz="900" dirty="0">
                <a:latin typeface="Meiryo UI" panose="020B0604030504040204" pitchFamily="34" charset="-128"/>
                <a:ea typeface="Meiryo UI" panose="020B0604030504040204" pitchFamily="34" charset="-128"/>
              </a:rPr>
              <a:t>包装：包装袋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nSpc>
                <a:spcPts val="2400"/>
              </a:lnSpc>
            </a:pPr>
            <a:r>
              <a:rPr lang="ja-JP" altLang="en-US" sz="1600" dirty="0"/>
              <a:t>手持ちとしても肩掛けとしても持ち歩けるボックスバッグ。水濡れに強い</a:t>
            </a:r>
            <a:r>
              <a:rPr lang="en-US" altLang="ja-JP" sz="1600" dirty="0"/>
              <a:t>PP</a:t>
            </a:r>
            <a:r>
              <a:rPr lang="ja-JP" altLang="en-US" sz="1600" dirty="0"/>
              <a:t>素材のため、ランドリーバッグなどとしてもおすすめです。オリジナル名入れ可能で販促用にもぜひ</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5AA06E7E-1535-3205-67D2-29B055EF2744}"/>
              </a:ext>
            </a:extLst>
          </p:cNvPr>
          <p:cNvPicPr>
            <a:picLocks noChangeAspect="1"/>
          </p:cNvPicPr>
          <p:nvPr/>
        </p:nvPicPr>
        <p:blipFill>
          <a:blip r:embed="rId5"/>
          <a:stretch>
            <a:fillRect/>
          </a:stretch>
        </p:blipFill>
        <p:spPr>
          <a:xfrm>
            <a:off x="709624" y="1429750"/>
            <a:ext cx="3557671" cy="3557671"/>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保冷温フルジップランチバッグ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オレンジ・グリーン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素材：材質：表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アルミニウム･</a:t>
            </a:r>
            <a:r>
              <a:rPr lang="en-US" altLang="ja-JP" sz="900" dirty="0">
                <a:latin typeface="Meiryo UI" panose="020B0604030504040204" pitchFamily="34" charset="-128"/>
                <a:ea typeface="Meiryo UI" panose="020B0604030504040204" pitchFamily="34" charset="-128"/>
              </a:rPr>
              <a:t>PE</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/190×280×190mm､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200×290×30mm</a:t>
            </a:r>
          </a:p>
          <a:p>
            <a:r>
              <a:rPr lang="ja-JP" altLang="en-US" sz="900" dirty="0">
                <a:latin typeface="Meiryo UI" panose="020B0604030504040204" pitchFamily="34" charset="-128"/>
                <a:ea typeface="Meiryo UI" panose="020B0604030504040204" pitchFamily="34" charset="-128"/>
              </a:rPr>
              <a:t>包装：包装袋。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nSpc>
                <a:spcPts val="2400"/>
              </a:lnSpc>
            </a:pPr>
            <a:r>
              <a:rPr lang="ja-JP" altLang="en-US" sz="1600" dirty="0"/>
              <a:t>横からも正面からも開け閉めできるため、料理等の出し入れが非常に楽で使い勝手の良いフルジップランチバッグです。保冷温効果が高いため、アウトドアシーンにおすすめです。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7180FCC3-0CDE-1757-48F3-8ECB052E2ED4}"/>
              </a:ext>
            </a:extLst>
          </p:cNvPr>
          <p:cNvPicPr>
            <a:picLocks noChangeAspect="1"/>
          </p:cNvPicPr>
          <p:nvPr/>
        </p:nvPicPr>
        <p:blipFill>
          <a:blip r:embed="rId5"/>
          <a:stretch>
            <a:fillRect/>
          </a:stretch>
        </p:blipFill>
        <p:spPr>
          <a:xfrm>
            <a:off x="709624" y="1390460"/>
            <a:ext cx="3560089" cy="3560089"/>
          </a:xfrm>
          <a:prstGeom prst="rect">
            <a:avLst/>
          </a:prstGeom>
        </p:spPr>
      </p:pic>
    </p:spTree>
    <p:extLst>
      <p:ext uri="{BB962C8B-B14F-4D97-AF65-F5344CB8AC3E}">
        <p14:creationId xmlns:p14="http://schemas.microsoft.com/office/powerpoint/2010/main" val="4227642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ベシカ・マルチクックプレート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素材：陶磁器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30×215×150mm</a:t>
            </a:r>
            <a:r>
              <a:rPr lang="ja-JP" altLang="en-US" sz="900" dirty="0">
                <a:latin typeface="Meiryo UI" panose="020B0604030504040204" pitchFamily="34" charset="-128"/>
                <a:ea typeface="Meiryo UI" panose="020B0604030504040204" pitchFamily="34" charset="-128"/>
              </a:rPr>
              <a:t>　箱サイズ：</a:t>
            </a:r>
            <a:r>
              <a:rPr lang="en-US" altLang="ja-JP" sz="900" dirty="0">
                <a:latin typeface="Meiryo UI" panose="020B0604030504040204" pitchFamily="34" charset="-128"/>
                <a:ea typeface="Meiryo UI" panose="020B0604030504040204" pitchFamily="34" charset="-128"/>
              </a:rPr>
              <a:t>40×230×160mm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電子レンジとオーブンで調理ができて、調理後そのまま食卓へ運んで食事を楽しめるマルチクックプレート。取っ手付きなので持ち運びしやすく、波状プレートが余分な脂分をカットしてくれます。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4A7B2DD7-DB79-AC93-B91A-737A8D27A950}"/>
              </a:ext>
            </a:extLst>
          </p:cNvPr>
          <p:cNvPicPr>
            <a:picLocks noChangeAspect="1"/>
          </p:cNvPicPr>
          <p:nvPr/>
        </p:nvPicPr>
        <p:blipFill>
          <a:blip r:embed="rId5"/>
          <a:stretch>
            <a:fillRect/>
          </a:stretch>
        </p:blipFill>
        <p:spPr>
          <a:xfrm>
            <a:off x="672326" y="1406200"/>
            <a:ext cx="3641165" cy="3641165"/>
          </a:xfrm>
          <a:prstGeom prst="rect">
            <a:avLst/>
          </a:prstGeom>
        </p:spPr>
      </p:pic>
    </p:spTree>
    <p:extLst>
      <p:ext uri="{BB962C8B-B14F-4D97-AF65-F5344CB8AC3E}">
        <p14:creationId xmlns:p14="http://schemas.microsoft.com/office/powerpoint/2010/main" val="3923492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今治シャーリングカラーハンカチタオル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250×250mm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生産国：日本</a:t>
            </a:r>
          </a:p>
          <a:p>
            <a:r>
              <a:rPr lang="ja-JP" altLang="en-US" sz="900" dirty="0">
                <a:latin typeface="Meiryo UI" panose="020B0604030504040204" pitchFamily="34" charset="-128"/>
                <a:ea typeface="Meiryo UI" panose="020B0604030504040204" pitchFamily="34" charset="-128"/>
              </a:rPr>
              <a:t>注意事項：名入れ不可</a:t>
            </a:r>
          </a:p>
          <a:p>
            <a:r>
              <a:rPr lang="ja-JP" altLang="en-US" sz="900" dirty="0">
                <a:latin typeface="Meiryo UI" panose="020B0604030504040204" pitchFamily="34" charset="-128"/>
                <a:ea typeface="Meiryo UI" panose="020B0604030504040204" pitchFamily="34" charset="-128"/>
              </a:rPr>
              <a:t>備考：約</a:t>
            </a:r>
            <a:r>
              <a:rPr lang="en-US" altLang="ja-JP" sz="900" dirty="0">
                <a:latin typeface="Meiryo UI" panose="020B0604030504040204" pitchFamily="34" charset="-128"/>
                <a:ea typeface="Meiryo UI" panose="020B0604030504040204" pitchFamily="34" charset="-128"/>
              </a:rPr>
              <a:t>64</a:t>
            </a:r>
            <a:r>
              <a:rPr lang="ja-JP" altLang="en-US" sz="900" dirty="0">
                <a:latin typeface="Meiryo UI" panose="020B0604030504040204" pitchFamily="34" charset="-128"/>
                <a:ea typeface="Meiryo UI" panose="020B0604030504040204" pitchFamily="34" charset="-128"/>
              </a:rPr>
              <a:t>匁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nSpc>
                <a:spcPts val="2400"/>
              </a:lnSpc>
            </a:pPr>
            <a:r>
              <a:rPr lang="ja-JP" altLang="en-US" sz="1600" dirty="0"/>
              <a:t>柔らかい肌触りと高い吸水性で有名な今治産のシャーリングハンカチ・タオルです。シンプルな無地タイプながら、全</a:t>
            </a:r>
            <a:r>
              <a:rPr lang="en-US" altLang="ja-JP" sz="1600" dirty="0"/>
              <a:t>7</a:t>
            </a:r>
            <a:r>
              <a:rPr lang="ja-JP" altLang="en-US" sz="1600" dirty="0"/>
              <a:t>色のカラーバリエーションを用意しております。ノベルティ用にもおすすめ。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5" name="図 44">
            <a:extLst>
              <a:ext uri="{FF2B5EF4-FFF2-40B4-BE49-F238E27FC236}">
                <a16:creationId xmlns:a16="http://schemas.microsoft.com/office/drawing/2014/main" id="{B85860C9-48B8-D112-4D2C-CA5C4B9F79BB}"/>
              </a:ext>
            </a:extLst>
          </p:cNvPr>
          <p:cNvPicPr>
            <a:picLocks noChangeAspect="1"/>
          </p:cNvPicPr>
          <p:nvPr/>
        </p:nvPicPr>
        <p:blipFill>
          <a:blip r:embed="rId5"/>
          <a:stretch>
            <a:fillRect/>
          </a:stretch>
        </p:blipFill>
        <p:spPr>
          <a:xfrm>
            <a:off x="745974" y="1367466"/>
            <a:ext cx="3621068" cy="3621068"/>
          </a:xfrm>
          <a:prstGeom prst="rect">
            <a:avLst/>
          </a:prstGeom>
        </p:spPr>
      </p:pic>
    </p:spTree>
    <p:extLst>
      <p:ext uri="{BB962C8B-B14F-4D97-AF65-F5344CB8AC3E}">
        <p14:creationId xmlns:p14="http://schemas.microsoft.com/office/powerpoint/2010/main" val="63881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ボディシート </a:t>
            </a:r>
            <a:r>
              <a:rPr lang="en-US" altLang="ja-JP" sz="2000" dirty="0">
                <a:solidFill>
                  <a:schemeClr val="bg1"/>
                </a:solidFill>
                <a:latin typeface="Meiryo UI" panose="020B0604030504040204" pitchFamily="34" charset="-128"/>
                <a:ea typeface="Meiryo UI" panose="020B0604030504040204" pitchFamily="34" charset="-128"/>
              </a:rPr>
              <a:t>SUPER COOL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、メントール、ペンチレン、グリコール、 ヒアルロン酸ヒドロキシプロピル、トリモニウム、クエン酸、クエン酸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a:t>
            </a:r>
            <a:r>
              <a:rPr lang="ja-JP" altLang="en-US" sz="900" dirty="0">
                <a:latin typeface="Meiryo UI" panose="020B0604030504040204" pitchFamily="34" charset="-128"/>
                <a:ea typeface="Meiryo UI" panose="020B0604030504040204" pitchFamily="34" charset="-128"/>
              </a:rPr>
              <a:t>２</a:t>
            </a:r>
            <a:r>
              <a:rPr lang="en-US" altLang="ja-JP" sz="900" dirty="0">
                <a:latin typeface="Meiryo UI" panose="020B0604030504040204" pitchFamily="34" charset="-128"/>
                <a:ea typeface="Meiryo UI" panose="020B0604030504040204" pitchFamily="34" charset="-128"/>
              </a:rPr>
              <a:t>Na</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8236"/>
          </a:xfrm>
          <a:prstGeom prst="rect">
            <a:avLst/>
          </a:prstGeom>
          <a:noFill/>
        </p:spPr>
        <p:txBody>
          <a:bodyPr wrap="square" lIns="0" tIns="46800" rIns="0" spcCol="360000" rtlCol="0">
            <a:spAutoFit/>
          </a:bodyPr>
          <a:lstStyle/>
          <a:p>
            <a:pPr>
              <a:lnSpc>
                <a:spcPts val="2400"/>
              </a:lnSpc>
            </a:pPr>
            <a:r>
              <a:rPr lang="ja-JP" altLang="en-US" sz="1400" spc="-100" dirty="0"/>
              <a:t> 無香料＆無着色で、暑い季節に、いつでも何処でもひんやりクールダウンできるボディーシート。大きめサイズのフラップ部分には、オリジナルの名入れプリントもすることができます。</a:t>
            </a:r>
          </a:p>
          <a:p>
            <a:pPr>
              <a:lnSpc>
                <a:spcPts val="2400"/>
              </a:lnSpc>
            </a:pPr>
            <a:r>
              <a:rPr lang="en-US" altLang="ja-JP" sz="1400" spc="-100" dirty="0"/>
              <a:t>※</a:t>
            </a:r>
            <a:r>
              <a:rPr lang="ja-JP" altLang="en-US" sz="1400" spc="-100" dirty="0"/>
              <a:t>こちらの商品は、最小ロット数単位（倍数）のみの承りになります。</a:t>
            </a:r>
            <a:endParaRPr lang="en-US" altLang="ja-JP" sz="14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51B1F37-E0A9-CC4C-45C7-D0B391AF8044}"/>
              </a:ext>
            </a:extLst>
          </p:cNvPr>
          <p:cNvPicPr>
            <a:picLocks noChangeAspect="1"/>
          </p:cNvPicPr>
          <p:nvPr/>
        </p:nvPicPr>
        <p:blipFill>
          <a:blip r:embed="rId5"/>
          <a:stretch>
            <a:fillRect/>
          </a:stretch>
        </p:blipFill>
        <p:spPr>
          <a:xfrm>
            <a:off x="766601" y="1371901"/>
            <a:ext cx="3560089" cy="3560089"/>
          </a:xfrm>
          <a:prstGeom prst="rect">
            <a:avLst/>
          </a:prstGeom>
        </p:spPr>
      </p:pic>
    </p:spTree>
    <p:extLst>
      <p:ext uri="{BB962C8B-B14F-4D97-AF65-F5344CB8AC3E}">
        <p14:creationId xmlns:p14="http://schemas.microsoft.com/office/powerpoint/2010/main" val="367108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 BODY SHEETS PROTECT SKIN 10</a:t>
            </a:r>
            <a:r>
              <a:rPr lang="ja-JP" altLang="en-US" sz="2000" dirty="0">
                <a:solidFill>
                  <a:schemeClr val="bg1"/>
                </a:solidFill>
                <a:latin typeface="Meiryo UI" panose="020B0604030504040204" pitchFamily="34" charset="-128"/>
                <a:ea typeface="Meiryo UI" panose="020B0604030504040204" pitchFamily="34" charset="-128"/>
              </a:rPr>
              <a:t>枚入 シトロネラの香り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、ペンチレングリコール、メントール、ヒアルロン酸ヒドロキシプロピルトリモニウム、シロバナムシヨケギク花エキス（除虫菊エキス）、フェノキシエタノール、クエン酸、クエン酸、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EDTA-2Na</a:t>
            </a:r>
            <a:r>
              <a:rPr lang="ja-JP" altLang="en-US" sz="900" dirty="0">
                <a:latin typeface="Meiryo UI" panose="020B0604030504040204" pitchFamily="34" charset="-128"/>
                <a:ea typeface="Meiryo UI" panose="020B0604030504040204" pitchFamily="34" charset="-128"/>
              </a:rPr>
              <a:t>、（Ｃ</a:t>
            </a:r>
            <a:r>
              <a:rPr lang="en-US" altLang="ja-JP" sz="900" dirty="0">
                <a:latin typeface="Meiryo UI" panose="020B0604030504040204" pitchFamily="34" charset="-128"/>
                <a:ea typeface="Meiryo UI" panose="020B0604030504040204" pitchFamily="34" charset="-128"/>
              </a:rPr>
              <a:t>12?14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s-</a:t>
            </a:r>
            <a:r>
              <a:rPr lang="ja-JP" altLang="en-US" sz="900" dirty="0">
                <a:latin typeface="Meiryo UI" panose="020B0604030504040204" pitchFamily="34" charset="-128"/>
                <a:ea typeface="Meiryo UI" panose="020B0604030504040204" pitchFamily="34" charset="-128"/>
              </a:rPr>
              <a:t>パレス</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、香料</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名入れできるフラップ部分が大きいボディーシート。蚊取り線香の材料でお馴染の、人への毒性が低く殺虫の即効性が高い、除虫菊エキス配合。保湿効果もあり、夏のキャンプなどのお供にも最適です。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78A187-52F7-1F6D-3832-AC9779710D0B}"/>
              </a:ext>
            </a:extLst>
          </p:cNvPr>
          <p:cNvPicPr>
            <a:picLocks noChangeAspect="1"/>
          </p:cNvPicPr>
          <p:nvPr/>
        </p:nvPicPr>
        <p:blipFill>
          <a:blip r:embed="rId5"/>
          <a:stretch>
            <a:fillRect/>
          </a:stretch>
        </p:blipFill>
        <p:spPr>
          <a:xfrm>
            <a:off x="738344" y="1334510"/>
            <a:ext cx="3723542" cy="3723542"/>
          </a:xfrm>
          <a:prstGeom prst="rect">
            <a:avLst/>
          </a:prstGeom>
        </p:spPr>
      </p:pic>
    </p:spTree>
    <p:extLst>
      <p:ext uri="{BB962C8B-B14F-4D97-AF65-F5344CB8AC3E}">
        <p14:creationId xmlns:p14="http://schemas.microsoft.com/office/powerpoint/2010/main" val="775640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ラテアートセット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素材：電動ミルクフォーマー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ポリプロピレン・スチール・ステンレス ステンシルプレート</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サイズ：電動ミルクフォーマー</a:t>
            </a:r>
            <a:r>
              <a:rPr lang="en-US" altLang="ja-JP" sz="900" dirty="0">
                <a:latin typeface="Meiryo UI" panose="020B0604030504040204" pitchFamily="34" charset="-128"/>
                <a:ea typeface="Meiryo UI" panose="020B0604030504040204" pitchFamily="34" charset="-128"/>
              </a:rPr>
              <a:t>/3.4×2.2×19.8cm </a:t>
            </a:r>
            <a:r>
              <a:rPr lang="ja-JP" altLang="en-US" sz="900" dirty="0">
                <a:latin typeface="Meiryo UI" panose="020B0604030504040204" pitchFamily="34" charset="-128"/>
                <a:ea typeface="Meiryo UI" panose="020B0604030504040204" pitchFamily="34" charset="-128"/>
              </a:rPr>
              <a:t>ステンシルプレート</a:t>
            </a:r>
            <a:r>
              <a:rPr lang="en-US" altLang="ja-JP" sz="900" dirty="0">
                <a:latin typeface="Meiryo UI" panose="020B0604030504040204" pitchFamily="34" charset="-128"/>
                <a:ea typeface="Meiryo UI" panose="020B0604030504040204" pitchFamily="34" charset="-128"/>
              </a:rPr>
              <a:t>/8.5×12cm(</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8.5cm)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誰でも簡単にラテアートを楽しむことができる、ミルクフォーマーとステンシルプレートのセットです。</a:t>
            </a:r>
            <a:r>
              <a:rPr lang="en-US" altLang="ja-JP" sz="1600" dirty="0"/>
              <a:t>SNS</a:t>
            </a:r>
            <a:r>
              <a:rPr lang="ja-JP" altLang="en-US" sz="1600" dirty="0"/>
              <a:t>映えもしますし、イベントやキャンペーンのノベルティ用におすすめです。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D4ABCA3-FD09-371A-FE29-C15A6BE2716E}"/>
              </a:ext>
            </a:extLst>
          </p:cNvPr>
          <p:cNvPicPr>
            <a:picLocks noChangeAspect="1"/>
          </p:cNvPicPr>
          <p:nvPr/>
        </p:nvPicPr>
        <p:blipFill>
          <a:blip r:embed="rId5"/>
          <a:stretch>
            <a:fillRect/>
          </a:stretch>
        </p:blipFill>
        <p:spPr>
          <a:xfrm>
            <a:off x="704232" y="1428042"/>
            <a:ext cx="3547110" cy="3547110"/>
          </a:xfrm>
          <a:prstGeom prst="rect">
            <a:avLst/>
          </a:prstGeom>
        </p:spPr>
      </p:pic>
    </p:spTree>
    <p:extLst>
      <p:ext uri="{BB962C8B-B14F-4D97-AF65-F5344CB8AC3E}">
        <p14:creationId xmlns:p14="http://schemas.microsoft.com/office/powerpoint/2010/main" val="88422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オーロラ感じて デザートスプーンペアセット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12.7cm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ステンレス製で、角度によって様々な色に見えるデザートスプーンのペアセットです。柄の部分にオリジナルデザインの名入れも可能なため、販促用やノベルティ用などにもおすすめです。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C352867-1562-F31B-8CD4-746F7F13CC0F}"/>
              </a:ext>
            </a:extLst>
          </p:cNvPr>
          <p:cNvPicPr>
            <a:picLocks noChangeAspect="1"/>
          </p:cNvPicPr>
          <p:nvPr/>
        </p:nvPicPr>
        <p:blipFill>
          <a:blip r:embed="rId5"/>
          <a:stretch>
            <a:fillRect/>
          </a:stretch>
        </p:blipFill>
        <p:spPr>
          <a:xfrm>
            <a:off x="723292" y="1330274"/>
            <a:ext cx="3601679" cy="3601679"/>
          </a:xfrm>
          <a:prstGeom prst="rect">
            <a:avLst/>
          </a:prstGeom>
        </p:spPr>
      </p:pic>
    </p:spTree>
    <p:extLst>
      <p:ext uri="{BB962C8B-B14F-4D97-AF65-F5344CB8AC3E}">
        <p14:creationId xmlns:p14="http://schemas.microsoft.com/office/powerpoint/2010/main" val="328194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防犯対策 ドーム型ダミーカメラ</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11.5×11.5×7.1cm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ボルト</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・アンカー</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1.5</a:t>
            </a:r>
            <a:r>
              <a:rPr lang="ja-JP" altLang="en-US" sz="1600" dirty="0"/>
              <a:t>秒間隔で赤色</a:t>
            </a:r>
            <a:r>
              <a:rPr lang="en-US" altLang="ja-JP" sz="1600" dirty="0"/>
              <a:t>LED</a:t>
            </a:r>
            <a:r>
              <a:rPr lang="ja-JP" altLang="en-US" sz="1600" dirty="0"/>
              <a:t>が点滅するため非常にリアルなダミーカメラ。防犯意識の高さをアピールするのに最適なアイテムです。リフォームなどのタイミングで設置するのがおすすめです。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8F38AAE4-23A7-F2C7-4EEF-F2DDD47935A6}"/>
              </a:ext>
            </a:extLst>
          </p:cNvPr>
          <p:cNvPicPr>
            <a:picLocks noChangeAspect="1"/>
          </p:cNvPicPr>
          <p:nvPr/>
        </p:nvPicPr>
        <p:blipFill>
          <a:blip r:embed="rId5"/>
          <a:stretch>
            <a:fillRect/>
          </a:stretch>
        </p:blipFill>
        <p:spPr>
          <a:xfrm>
            <a:off x="703626" y="1349976"/>
            <a:ext cx="3616182" cy="3616182"/>
          </a:xfrm>
          <a:prstGeom prst="rect">
            <a:avLst/>
          </a:prstGeom>
        </p:spPr>
      </p:pic>
    </p:spTree>
    <p:extLst>
      <p:ext uri="{BB962C8B-B14F-4D97-AF65-F5344CB8AC3E}">
        <p14:creationId xmlns:p14="http://schemas.microsoft.com/office/powerpoint/2010/main" val="42138789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862</TotalTime>
  <Words>2842</Words>
  <Application>Microsoft Office PowerPoint</Application>
  <PresentationFormat>画面に合わせる (4:3)</PresentationFormat>
  <Paragraphs>439</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KILAMEK119</cp:lastModifiedBy>
  <cp:revision>249</cp:revision>
  <cp:lastPrinted>2021-07-20T08:57:41Z</cp:lastPrinted>
  <dcterms:created xsi:type="dcterms:W3CDTF">2021-06-21T09:41:39Z</dcterms:created>
  <dcterms:modified xsi:type="dcterms:W3CDTF">2025-08-05T00:37:55Z</dcterms:modified>
</cp:coreProperties>
</file>